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9" r:id="rId15"/>
    <p:sldId id="268" r:id="rId16"/>
    <p:sldId id="271"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60"/>
  </p:normalViewPr>
  <p:slideViewPr>
    <p:cSldViewPr snapToGrid="0">
      <p:cViewPr varScale="1">
        <p:scale>
          <a:sx n="130" d="100"/>
          <a:sy n="130" d="100"/>
        </p:scale>
        <p:origin x="-33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CE537-E73B-4287-81B1-B4C8FAACA347}" type="datetimeFigureOut">
              <a:rPr lang="en-NZ" smtClean="0"/>
              <a:t>24/02/2017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C93ED-3E72-41D6-AF2D-8E10C9CD9475}" type="slidenum">
              <a:rPr lang="en-NZ" smtClean="0"/>
              <a:t>‹#›</a:t>
            </a:fld>
            <a:endParaRPr lang="en-NZ"/>
          </a:p>
        </p:txBody>
      </p:sp>
    </p:spTree>
    <p:extLst>
      <p:ext uri="{BB962C8B-B14F-4D97-AF65-F5344CB8AC3E}">
        <p14:creationId xmlns:p14="http://schemas.microsoft.com/office/powerpoint/2010/main" val="149066012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b9OMeGzy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renewing their commitment to living their baptismal promises in the risen Christ.</a:t>
            </a:r>
            <a:endParaRPr lang="en-NZ" dirty="0"/>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73763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This formative assessment strategy will help teachers to identify how well children  have achieved the Learning Intentions of the resource. </a:t>
            </a:r>
          </a:p>
          <a:p>
            <a:r>
              <a:rPr lang="en-NZ" sz="900" kern="1200" dirty="0">
                <a:solidFill>
                  <a:schemeClr val="tx1"/>
                </a:solidFill>
                <a:effectLst/>
                <a:latin typeface="+mn-lt"/>
                <a:ea typeface="+mn-ea"/>
                <a:cs typeface="+mn-cs"/>
              </a:rPr>
              <a:t>Teachers can choose how they use the slide to assess each item. </a:t>
            </a:r>
          </a:p>
          <a:p>
            <a:r>
              <a:rPr lang="en-NZ" sz="900" kern="1200" dirty="0">
                <a:solidFill>
                  <a:schemeClr val="tx1"/>
                </a:solidFill>
                <a:effectLst/>
                <a:latin typeface="+mn-lt"/>
                <a:ea typeface="+mn-ea"/>
                <a:cs typeface="+mn-cs"/>
              </a:rPr>
              <a:t>A worksheet of this slide is available as an option for children to complete.</a:t>
            </a:r>
          </a:p>
          <a:p>
            <a:r>
              <a:rPr lang="en-NZ" sz="900" kern="1200" dirty="0">
                <a:solidFill>
                  <a:schemeClr val="tx1"/>
                </a:solidFill>
                <a:effectLst/>
                <a:latin typeface="+mn-lt"/>
                <a:ea typeface="+mn-ea"/>
                <a:cs typeface="+mn-cs"/>
              </a:rPr>
              <a:t>The last two items are feed forward for the teacher. </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73DC93ED-3E72-41D6-AF2D-8E10C9CD9475}" type="slidenum">
              <a:rPr lang="en-NZ" smtClean="0"/>
              <a:t>10</a:t>
            </a:fld>
            <a:endParaRPr lang="en-NZ"/>
          </a:p>
        </p:txBody>
      </p:sp>
    </p:spTree>
    <p:extLst>
      <p:ext uri="{BB962C8B-B14F-4D97-AF65-F5344CB8AC3E}">
        <p14:creationId xmlns:p14="http://schemas.microsoft.com/office/powerpoint/2010/main" val="2387256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reflect on what it means to take on the life of Jesus after he rose. Use this time to wonder how well they are living with the virtues Jesus lived with as St Paul wrote about in his letter to the Colossians. Try to keep these in their mind so they can live by them every day as their normal way of being.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11</a:t>
            </a:fld>
            <a:endParaRPr lang="en-NZ"/>
          </a:p>
        </p:txBody>
      </p:sp>
    </p:spTree>
    <p:extLst>
      <p:ext uri="{BB962C8B-B14F-4D97-AF65-F5344CB8AC3E}">
        <p14:creationId xmlns:p14="http://schemas.microsoft.com/office/powerpoint/2010/main" val="111860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900" kern="1200" dirty="0">
                <a:solidFill>
                  <a:schemeClr val="tx1"/>
                </a:solidFill>
                <a:effectLst/>
                <a:latin typeface="+mn-lt"/>
                <a:ea typeface="+mn-ea"/>
                <a:cs typeface="+mn-cs"/>
              </a:rPr>
              <a:t>You may like to put a copy of the Sharing our Learning page in children’s RE Learning Journals. You could talk through the choices using the slide and let children make their choice from their own copy. </a:t>
            </a:r>
          </a:p>
          <a:p>
            <a:r>
              <a:rPr lang="en-NZ" sz="900" kern="1200" dirty="0">
                <a:solidFill>
                  <a:schemeClr val="tx1"/>
                </a:solidFill>
                <a:effectLst/>
                <a:latin typeface="+mn-lt"/>
                <a:ea typeface="+mn-ea"/>
                <a:cs typeface="+mn-cs"/>
              </a:rPr>
              <a:t>Children could work on their choice at school and/or at home and you may like to set a day for sharing. Please let parents and </a:t>
            </a:r>
            <a:r>
              <a:rPr lang="en-NZ" sz="900" kern="1200" dirty="0" err="1">
                <a:solidFill>
                  <a:schemeClr val="tx1"/>
                </a:solidFill>
                <a:effectLst/>
                <a:latin typeface="+mn-lt"/>
                <a:ea typeface="+mn-ea"/>
                <a:cs typeface="+mn-cs"/>
              </a:rPr>
              <a:t>whānau</a:t>
            </a:r>
            <a:r>
              <a:rPr lang="en-NZ" sz="900" kern="1200" dirty="0">
                <a:solidFill>
                  <a:schemeClr val="tx1"/>
                </a:solidFill>
                <a:effectLst/>
                <a:latin typeface="+mn-lt"/>
                <a:ea typeface="+mn-ea"/>
                <a:cs typeface="+mn-cs"/>
              </a:rPr>
              <a:t> know what you expect them to do with this. </a:t>
            </a:r>
          </a:p>
          <a:p>
            <a:r>
              <a:rPr lang="en-NZ" sz="900" kern="1200" dirty="0">
                <a:solidFill>
                  <a:schemeClr val="tx1"/>
                </a:solidFill>
                <a:effectLst/>
                <a:latin typeface="+mn-lt"/>
                <a:ea typeface="+mn-ea"/>
                <a:cs typeface="+mn-cs"/>
              </a:rPr>
              <a:t>The resource is focussed on the YR 6 LENT Achievement Objective which is covered in Resources 1-3.</a:t>
            </a:r>
          </a:p>
          <a:p>
            <a:r>
              <a:rPr lang="en-NZ" sz="900" kern="1200" dirty="0">
                <a:solidFill>
                  <a:schemeClr val="tx1"/>
                </a:solidFill>
                <a:effectLst/>
                <a:latin typeface="+mn-lt"/>
                <a:ea typeface="+mn-ea"/>
                <a:cs typeface="+mn-cs"/>
              </a:rPr>
              <a:t>YR 6 LENT AO Children will be able to: </a:t>
            </a:r>
          </a:p>
          <a:p>
            <a:r>
              <a:rPr lang="en-NZ" sz="900" kern="1200" dirty="0">
                <a:solidFill>
                  <a:schemeClr val="tx1"/>
                </a:solidFill>
                <a:effectLst/>
                <a:latin typeface="+mn-lt"/>
                <a:ea typeface="+mn-ea"/>
                <a:cs typeface="+mn-cs"/>
              </a:rPr>
              <a:t> recognise LENT as a time of spiritual growth and renewal in the risen life of Christ both for individuals and the Church community.</a:t>
            </a:r>
          </a:p>
        </p:txBody>
      </p:sp>
      <p:sp>
        <p:nvSpPr>
          <p:cNvPr id="4" name="Slide Number Placeholder 3"/>
          <p:cNvSpPr>
            <a:spLocks noGrp="1"/>
          </p:cNvSpPr>
          <p:nvPr>
            <p:ph type="sldNum" sz="quarter" idx="10"/>
          </p:nvPr>
        </p:nvSpPr>
        <p:spPr/>
        <p:txBody>
          <a:bodyPr/>
          <a:lstStyle/>
          <a:p>
            <a:fld id="{AC1CC480-14FB-4702-8C20-323E44CFCC31}" type="slidenum">
              <a:rPr lang="en-NZ" smtClean="0"/>
              <a:t>12</a:t>
            </a:fld>
            <a:endParaRPr lang="en-NZ"/>
          </a:p>
        </p:txBody>
      </p:sp>
    </p:spTree>
    <p:extLst>
      <p:ext uri="{BB962C8B-B14F-4D97-AF65-F5344CB8AC3E}">
        <p14:creationId xmlns:p14="http://schemas.microsoft.com/office/powerpoint/2010/main" val="293995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13</a:t>
            </a:fld>
            <a:endParaRPr lang="en-NZ"/>
          </a:p>
        </p:txBody>
      </p:sp>
    </p:spTree>
    <p:extLst>
      <p:ext uri="{BB962C8B-B14F-4D97-AF65-F5344CB8AC3E}">
        <p14:creationId xmlns:p14="http://schemas.microsoft.com/office/powerpoint/2010/main" val="412143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Copy and distribute a worksheet to each child.</a:t>
            </a:r>
          </a:p>
          <a:p>
            <a:r>
              <a:rPr lang="en-NZ" sz="900" kern="1200" dirty="0">
                <a:solidFill>
                  <a:schemeClr val="tx1"/>
                </a:solidFill>
                <a:effectLst/>
                <a:latin typeface="+mn-lt"/>
                <a:ea typeface="+mn-ea"/>
                <a:cs typeface="+mn-cs"/>
              </a:rPr>
              <a:t>Refer to the Colossians reading and describe what it means to be clothed in the new life of the risen Christ, to live with the virtues he lived with and how they were to worship God.                              Children record ideas on the white garment on the worksheet.</a:t>
            </a:r>
          </a:p>
        </p:txBody>
      </p:sp>
      <p:sp>
        <p:nvSpPr>
          <p:cNvPr id="4" name="Slide Number Placeholder 3"/>
          <p:cNvSpPr>
            <a:spLocks noGrp="1"/>
          </p:cNvSpPr>
          <p:nvPr>
            <p:ph type="sldNum" sz="quarter" idx="10"/>
          </p:nvPr>
        </p:nvSpPr>
        <p:spPr/>
        <p:txBody>
          <a:bodyPr/>
          <a:lstStyle/>
          <a:p>
            <a:fld id="{887E6324-96D2-4F68-AB6E-99EF2AD1FB4B}" type="slidenum">
              <a:rPr lang="en-NZ" smtClean="0"/>
              <a:t>14</a:t>
            </a:fld>
            <a:endParaRPr lang="en-NZ"/>
          </a:p>
        </p:txBody>
      </p:sp>
    </p:spTree>
    <p:extLst>
      <p:ext uri="{BB962C8B-B14F-4D97-AF65-F5344CB8AC3E}">
        <p14:creationId xmlns:p14="http://schemas.microsoft.com/office/powerpoint/2010/main" val="153789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350739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Give children a chance to make their own responses to each question and then reveal the black text by clicking on the cross and discuss each statement.            Invite children to make up a hint that children of their age could use to remind themselves to live as Jesus lived. </a:t>
            </a: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213013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Adapt Teaching and Learning Experience 1</a:t>
            </a:r>
            <a:r>
              <a:rPr lang="en-NZ" sz="900" b="1"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Use the images and reveal the text to help children revise what they know about the baptism rite.                                                                                                  Children name each part of the ritual then read and discuss the reveal text.                                                                                          Watch the clip  ‘What is Lent all about’  2:55 minutes</a:t>
            </a:r>
          </a:p>
          <a:p>
            <a:r>
              <a:rPr lang="en-NZ" sz="900" u="sng" kern="1200" dirty="0">
                <a:solidFill>
                  <a:schemeClr val="tx1"/>
                </a:solidFill>
                <a:effectLst/>
                <a:latin typeface="+mn-lt"/>
                <a:ea typeface="+mn-ea"/>
                <a:cs typeface="+mn-cs"/>
                <a:hlinkClick r:id="rId3"/>
              </a:rPr>
              <a:t>https://www.youtube.com/watch?v=pb9OMeGzyRg</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57574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Adapt Teaching and Learning Experience 3                                                                    Work through bullet points on pop up and refer to previous slide to help relate the baptism rituals to sharing in the new life of Jesus after his resurrection. </a:t>
            </a:r>
          </a:p>
          <a:p>
            <a:r>
              <a:rPr lang="en-NZ" sz="900" kern="1200" dirty="0">
                <a:solidFill>
                  <a:schemeClr val="tx1"/>
                </a:solidFill>
                <a:effectLst/>
                <a:latin typeface="+mn-lt"/>
                <a:ea typeface="+mn-ea"/>
                <a:cs typeface="+mn-cs"/>
              </a:rPr>
              <a:t>Use a white T shirt to symbolise the new risen life of Christ. </a:t>
            </a: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275426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Read the excerpts of the text from Paul’s letter on the slide using the pointer. Invite children to explain the connection between Paul’s message in his letter and taking on the new life of the risen Christ.                                                                                                                                                            </a:t>
            </a:r>
          </a:p>
          <a:p>
            <a:r>
              <a:rPr lang="en-NZ" sz="900" kern="1200" dirty="0">
                <a:solidFill>
                  <a:schemeClr val="tx1"/>
                </a:solidFill>
                <a:effectLst/>
                <a:latin typeface="+mn-lt"/>
                <a:ea typeface="+mn-ea"/>
                <a:cs typeface="+mn-cs"/>
              </a:rPr>
              <a:t>Make copies of the worksheet and distribute them around the class for children to read in pairs.</a:t>
            </a:r>
            <a:r>
              <a:rPr lang="en-NZ" sz="900" b="1"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               As they read the letter they  highlight the virtues that describe what it means to be clothed in the life of the risen Christ.</a:t>
            </a:r>
          </a:p>
          <a:p>
            <a:r>
              <a:rPr lang="en-NZ" sz="900" kern="1200" dirty="0">
                <a:solidFill>
                  <a:schemeClr val="tx1"/>
                </a:solidFill>
                <a:effectLst/>
                <a:latin typeface="+mn-lt"/>
                <a:ea typeface="+mn-ea"/>
                <a:cs typeface="+mn-cs"/>
              </a:rPr>
              <a:t>Invite children to name some negative behaviour which are opposite to the virtues named in the reading such as – anger, resentment, hatred, abusive language, manipulation, lies, jealousy,  put-downs, sarcasm, criticism – children can suggest others. Explain that these are the behaviours that St Paul tells people to get rid of so they can put on the new life of the risen Christ. </a:t>
            </a:r>
          </a:p>
        </p:txBody>
      </p:sp>
      <p:sp>
        <p:nvSpPr>
          <p:cNvPr id="4" name="Slide Number Placeholder 3"/>
          <p:cNvSpPr>
            <a:spLocks noGrp="1"/>
          </p:cNvSpPr>
          <p:nvPr>
            <p:ph type="sldNum" sz="quarter" idx="10"/>
          </p:nvPr>
        </p:nvSpPr>
        <p:spPr/>
        <p:txBody>
          <a:bodyPr/>
          <a:lstStyle/>
          <a:p>
            <a:fld id="{8D80744A-1B97-45A0-A1DA-953796DCCE59}" type="slidenum">
              <a:rPr lang="en-NZ" smtClean="0"/>
              <a:t>6</a:t>
            </a:fld>
            <a:endParaRPr lang="en-NZ"/>
          </a:p>
        </p:txBody>
      </p:sp>
    </p:spTree>
    <p:extLst>
      <p:ext uri="{BB962C8B-B14F-4D97-AF65-F5344CB8AC3E}">
        <p14:creationId xmlns:p14="http://schemas.microsoft.com/office/powerpoint/2010/main" val="2370943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Copy and distribute the white garment worksheet to each child.                                                    Refer to the Colossians reading on the worksheet from the previous slide and decorate the white garment that symbolises the new life of Christ with words and phrases that describe what it means to be clothed in the new life of the risen Christ, and to live with the virtues he lived with. </a:t>
            </a:r>
          </a:p>
        </p:txBody>
      </p:sp>
      <p:sp>
        <p:nvSpPr>
          <p:cNvPr id="4" name="Slide Number Placeholder 3"/>
          <p:cNvSpPr>
            <a:spLocks noGrp="1"/>
          </p:cNvSpPr>
          <p:nvPr>
            <p:ph type="sldNum" sz="quarter" idx="10"/>
          </p:nvPr>
        </p:nvSpPr>
        <p:spPr/>
        <p:txBody>
          <a:bodyPr/>
          <a:lstStyle/>
          <a:p>
            <a:fld id="{887E6324-96D2-4F68-AB6E-99EF2AD1FB4B}" type="slidenum">
              <a:rPr lang="en-NZ" smtClean="0"/>
              <a:t>7</a:t>
            </a:fld>
            <a:endParaRPr lang="en-NZ"/>
          </a:p>
        </p:txBody>
      </p:sp>
    </p:spTree>
    <p:extLst>
      <p:ext uri="{BB962C8B-B14F-4D97-AF65-F5344CB8AC3E}">
        <p14:creationId xmlns:p14="http://schemas.microsoft.com/office/powerpoint/2010/main" val="215216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Respond to the title question and follow the directions.                               </a:t>
            </a:r>
          </a:p>
          <a:p>
            <a:r>
              <a:rPr lang="en-NZ" sz="900" kern="1200" dirty="0">
                <a:solidFill>
                  <a:schemeClr val="tx1"/>
                </a:solidFill>
                <a:effectLst/>
                <a:latin typeface="+mn-lt"/>
                <a:ea typeface="+mn-ea"/>
                <a:cs typeface="+mn-cs"/>
              </a:rPr>
              <a:t>Make a display with the artworks to share your learning.</a:t>
            </a:r>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8</a:t>
            </a:fld>
            <a:endParaRPr lang="en-NZ"/>
          </a:p>
        </p:txBody>
      </p:sp>
    </p:spTree>
    <p:extLst>
      <p:ext uri="{BB962C8B-B14F-4D97-AF65-F5344CB8AC3E}">
        <p14:creationId xmlns:p14="http://schemas.microsoft.com/office/powerpoint/2010/main" val="23334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Use the flip cards to expand children’s thinking about developing the virtues Jesus lived by and demonstrated so they become their normal way of living in the world. </a:t>
            </a:r>
          </a:p>
          <a:p>
            <a:r>
              <a:rPr lang="en-NZ" sz="900" kern="1200" dirty="0">
                <a:solidFill>
                  <a:schemeClr val="tx1"/>
                </a:solidFill>
                <a:effectLst/>
                <a:latin typeface="+mn-lt"/>
                <a:ea typeface="+mn-ea"/>
                <a:cs typeface="+mn-cs"/>
              </a:rPr>
              <a:t>Explain that the attitudes and values that we live by come from our belief in Jesus and how he lived and treated people. Our beliefs are summarised in our baptismal promises which was when we first put on the life of the risen Christ and we have to remind ourselves that the white garment we wore when we were baptised is a sign of the way we want to live all through our lives. Lent is the time we think about this deeply. </a:t>
            </a:r>
          </a:p>
          <a:p>
            <a:r>
              <a:rPr lang="en-NZ" sz="900" kern="1200" dirty="0">
                <a:solidFill>
                  <a:schemeClr val="tx1"/>
                </a:solidFill>
                <a:effectLst/>
                <a:latin typeface="+mn-lt"/>
                <a:ea typeface="+mn-ea"/>
                <a:cs typeface="+mn-cs"/>
              </a:rPr>
              <a:t>Sing using the MP3 ‘We Believe’</a:t>
            </a:r>
          </a:p>
        </p:txBody>
      </p:sp>
      <p:sp>
        <p:nvSpPr>
          <p:cNvPr id="4" name="Slide Number Placeholder 3"/>
          <p:cNvSpPr>
            <a:spLocks noGrp="1"/>
          </p:cNvSpPr>
          <p:nvPr>
            <p:ph type="sldNum" sz="quarter" idx="10"/>
          </p:nvPr>
        </p:nvSpPr>
        <p:spPr/>
        <p:txBody>
          <a:bodyPr/>
          <a:lstStyle/>
          <a:p>
            <a:fld id="{7A22E9F3-4B73-464C-9938-9260F376746B}" type="slidenum">
              <a:rPr lang="en-NZ" smtClean="0"/>
              <a:t>9</a:t>
            </a:fld>
            <a:endParaRPr lang="en-NZ"/>
          </a:p>
        </p:txBody>
      </p:sp>
    </p:spTree>
    <p:extLst>
      <p:ext uri="{BB962C8B-B14F-4D97-AF65-F5344CB8AC3E}">
        <p14:creationId xmlns:p14="http://schemas.microsoft.com/office/powerpoint/2010/main" val="373928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5BD3EA-6DB5-4A06-9584-F8F0678A0B26}"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195166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5BD3EA-6DB5-4A06-9584-F8F0678A0B26}"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360071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5BD3EA-6DB5-4A06-9584-F8F0678A0B26}"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283876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50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5BD3EA-6DB5-4A06-9584-F8F0678A0B26}"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234940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5BD3EA-6DB5-4A06-9584-F8F0678A0B26}"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32978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5BD3EA-6DB5-4A06-9584-F8F0678A0B26}"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326189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BD3EA-6DB5-4A06-9584-F8F0678A0B26}" type="datetimeFigureOut">
              <a:rPr lang="en-NZ" smtClean="0"/>
              <a:t>24/02/2017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312617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5BD3EA-6DB5-4A06-9584-F8F0678A0B26}" type="datetimeFigureOut">
              <a:rPr lang="en-NZ" smtClean="0"/>
              <a:t>24/02/2017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218398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BD3EA-6DB5-4A06-9584-F8F0678A0B26}" type="datetimeFigureOut">
              <a:rPr lang="en-NZ" smtClean="0"/>
              <a:t>24/02/2017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74837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F5BD3EA-6DB5-4A06-9584-F8F0678A0B26}"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370278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F5BD3EA-6DB5-4A06-9584-F8F0678A0B26}"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4894630-9B77-453C-8CD1-820CA911F1B9}" type="slidenum">
              <a:rPr lang="en-NZ" smtClean="0"/>
              <a:t>‹#›</a:t>
            </a:fld>
            <a:endParaRPr lang="en-NZ"/>
          </a:p>
        </p:txBody>
      </p:sp>
    </p:spTree>
    <p:extLst>
      <p:ext uri="{BB962C8B-B14F-4D97-AF65-F5344CB8AC3E}">
        <p14:creationId xmlns:p14="http://schemas.microsoft.com/office/powerpoint/2010/main" val="88787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5BD3EA-6DB5-4A06-9584-F8F0678A0B26}" type="datetimeFigureOut">
              <a:rPr lang="en-NZ" smtClean="0"/>
              <a:t>24/02/2017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894630-9B77-453C-8CD1-820CA911F1B9}" type="slidenum">
              <a:rPr lang="en-NZ" smtClean="0"/>
              <a:t>‹#›</a:t>
            </a:fld>
            <a:endParaRPr lang="en-NZ"/>
          </a:p>
        </p:txBody>
      </p:sp>
    </p:spTree>
    <p:extLst>
      <p:ext uri="{BB962C8B-B14F-4D97-AF65-F5344CB8AC3E}">
        <p14:creationId xmlns:p14="http://schemas.microsoft.com/office/powerpoint/2010/main" val="3247157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pb9OMeGzyRg"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Renewed in the Risen Life of Christ</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3059289" y="644320"/>
            <a:ext cx="2935111" cy="4395680"/>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Check</a:t>
            </a: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 </a:t>
            </a: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heck 6"/>
          <p:cNvSpPr/>
          <p:nvPr/>
        </p:nvSpPr>
        <p:spPr>
          <a:xfrm>
            <a:off x="395537" y="3602563"/>
            <a:ext cx="8425318"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Which activity do you think helped you to learn best in this resource?</a:t>
            </a:r>
          </a:p>
        </p:txBody>
      </p:sp>
      <p:sp>
        <p:nvSpPr>
          <p:cNvPr id="11" name="Check 4"/>
          <p:cNvSpPr/>
          <p:nvPr/>
        </p:nvSpPr>
        <p:spPr>
          <a:xfrm>
            <a:off x="399492" y="3177216"/>
            <a:ext cx="8421363"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Why is spiritual growth and renewal important for the followers of Jesus?</a:t>
            </a:r>
          </a:p>
        </p:txBody>
      </p:sp>
      <p:sp>
        <p:nvSpPr>
          <p:cNvPr id="12" name="Check 3"/>
          <p:cNvSpPr/>
          <p:nvPr/>
        </p:nvSpPr>
        <p:spPr>
          <a:xfrm>
            <a:off x="395537" y="2192112"/>
            <a:ext cx="6331080"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Name the 5 virtues St Paul promotes in his letter to the Colossians that describe what living with the Risen Christ means.</a:t>
            </a:r>
          </a:p>
        </p:txBody>
      </p:sp>
      <p:sp>
        <p:nvSpPr>
          <p:cNvPr id="13" name="Check 2"/>
          <p:cNvSpPr/>
          <p:nvPr/>
        </p:nvSpPr>
        <p:spPr>
          <a:xfrm>
            <a:off x="395537" y="1495408"/>
            <a:ext cx="6331081"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What does each ritual in the baptismal ceremony tell us about sharing in the new life of Jesus after he rose from the dead?</a:t>
            </a:r>
          </a:p>
        </p:txBody>
      </p:sp>
      <p:sp>
        <p:nvSpPr>
          <p:cNvPr id="3" name="Check 1"/>
          <p:cNvSpPr txBox="1"/>
          <p:nvPr/>
        </p:nvSpPr>
        <p:spPr>
          <a:xfrm>
            <a:off x="395537" y="817718"/>
            <a:ext cx="6331081" cy="646331"/>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dirty="0"/>
              <a:t>Why is Lent a good time to prepare to renew your Baptismal Promises?</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60603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278396"/>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13105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356191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cstate="print">
            <a:extLst>
              <a:ext uri="{28A0092B-C50C-407E-A947-70E740481C1C}">
                <a14:useLocalDpi xmlns:a14="http://schemas.microsoft.com/office/drawing/2010/main" val="0"/>
              </a:ext>
            </a:extLst>
          </a:blip>
          <a:stretch>
            <a:fillRect/>
          </a:stretch>
        </p:blipFill>
        <p:spPr bwMode="auto">
          <a:xfrm>
            <a:off x="7272000" y="817718"/>
            <a:ext cx="1533283" cy="2296274"/>
          </a:xfrm>
          <a:prstGeom prst="rect">
            <a:avLst/>
          </a:prstGeom>
          <a:noFill/>
          <a:ln>
            <a:noFill/>
          </a:ln>
        </p:spPr>
      </p:pic>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9" name="Check 6"/>
          <p:cNvSpPr/>
          <p:nvPr/>
        </p:nvSpPr>
        <p:spPr>
          <a:xfrm>
            <a:off x="395537" y="4020623"/>
            <a:ext cx="8425318"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Questions I would like to ask about the topics in this resource are …</a:t>
            </a:r>
          </a:p>
        </p:txBody>
      </p:sp>
      <p:sp>
        <p:nvSpPr>
          <p:cNvPr id="22" name="Shape: Number 5"/>
          <p:cNvSpPr txBox="1"/>
          <p:nvPr/>
        </p:nvSpPr>
        <p:spPr>
          <a:xfrm>
            <a:off x="-24209" y="396954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1">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2">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3">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S-11</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76" y="1117162"/>
            <a:ext cx="5256248" cy="2957887"/>
          </a:xfrm>
          <a:prstGeom prst="rect">
            <a:avLst/>
          </a:prstGeom>
          <a:effectLst>
            <a:softEdge rad="355600"/>
          </a:effectLst>
        </p:spPr>
      </p:pic>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Time </a:t>
            </a:r>
            <a:r>
              <a:rPr lang="en-US" sz="4000" b="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for Reflection</a:t>
            </a:r>
            <a:endPar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2960888" y="4827985"/>
            <a:ext cx="3374642"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stop reflective music</a:t>
            </a:r>
          </a:p>
        </p:txBody>
      </p:sp>
      <p:sp>
        <p:nvSpPr>
          <p:cNvPr id="15" name="TextBox: Tool instructions start"/>
          <p:cNvSpPr txBox="1"/>
          <p:nvPr/>
        </p:nvSpPr>
        <p:spPr>
          <a:xfrm>
            <a:off x="2966499" y="4827985"/>
            <a:ext cx="3357009"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play reflective music</a:t>
            </a:r>
          </a:p>
        </p:txBody>
      </p:sp>
      <p:pic>
        <p:nvPicPr>
          <p:cNvPr id="2" name="Lent Y6 - 11 Work(s) - Concerto in A Sicilienn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1861" y="202762"/>
            <a:ext cx="609600" cy="609600"/>
          </a:xfrm>
          <a:prstGeom prst="rect">
            <a:avLst/>
          </a:prstGeom>
        </p:spPr>
      </p:pic>
      <p:pic>
        <p:nvPicPr>
          <p:cNvPr id="13" name="Feedbac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26381"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p:bldP spid="14" grpId="1"/>
      <p:bldP spid="15" grpId="0"/>
      <p:bldP spid="15" grpId="1"/>
      <p:bldP spid="1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S-12</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118408" y="-20538"/>
            <a:ext cx="8918088" cy="1200329"/>
          </a:xfrm>
          <a:prstGeom prst="rect">
            <a:avLst/>
          </a:prstGeom>
          <a:noFill/>
        </p:spPr>
        <p:txBody>
          <a:bodyPr wrap="square" lIns="91440" tIns="45720" rIns="91440" bIns="45720">
            <a:spAutoFit/>
          </a:bodyPr>
          <a:lstStyle/>
          <a:p>
            <a:pPr algn="ctr"/>
            <a:r>
              <a:rPr lang="en-NZ"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Sharing our Learning about LENT with family </a:t>
            </a:r>
            <a:r>
              <a:rPr lang="en-NZ" sz="3600" b="1" dirty="0" err="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whānau</a:t>
            </a:r>
            <a:r>
              <a:rPr lang="en-NZ"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 other classes and parish</a:t>
            </a:r>
            <a:endPar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10"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45" y="1179791"/>
            <a:ext cx="1436997" cy="907041"/>
          </a:xfrm>
          <a:prstGeom prst="rect">
            <a:avLst/>
          </a:prstGeom>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883" y="1179791"/>
            <a:ext cx="795337" cy="907041"/>
          </a:xfrm>
          <a:prstGeom prst="rect">
            <a:avLst/>
          </a:prstGeom>
        </p:spPr>
      </p:pic>
      <p:pic>
        <p:nvPicPr>
          <p:cNvPr id="12"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645" y="1179791"/>
            <a:ext cx="1142872" cy="907041"/>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2000" y="1179791"/>
            <a:ext cx="907041" cy="907041"/>
          </a:xfrm>
          <a:prstGeom prst="rect">
            <a:avLst/>
          </a:prstGeom>
        </p:spPr>
      </p:pic>
      <p:sp>
        <p:nvSpPr>
          <p:cNvPr id="16" name="Idea8"/>
          <p:cNvSpPr/>
          <p:nvPr/>
        </p:nvSpPr>
        <p:spPr>
          <a:xfrm>
            <a:off x="4683871"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rPr>
              <a:t>Make up your own way </a:t>
            </a:r>
            <a:r>
              <a:rPr lang="en-NZ" dirty="0">
                <a:solidFill>
                  <a:schemeClr val="tx1"/>
                </a:solidFill>
              </a:rPr>
              <a:t>of showing and sharing what you have learned and decide whom you would like to share it with. </a:t>
            </a:r>
          </a:p>
        </p:txBody>
      </p:sp>
      <p:sp>
        <p:nvSpPr>
          <p:cNvPr id="17" name="Idea7"/>
          <p:cNvSpPr/>
          <p:nvPr/>
        </p:nvSpPr>
        <p:spPr>
          <a:xfrm>
            <a:off x="480645"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Compose a rap</a:t>
            </a:r>
            <a:r>
              <a:rPr lang="en-NZ" sz="1600" dirty="0">
                <a:solidFill>
                  <a:schemeClr val="tx1"/>
                </a:solidFill>
              </a:rPr>
              <a:t> about getting rid of negative words and behaviours,  forgive each other, clothe yourself in love aroha, live with peace in your heart and sing psalms, hymns and spiritual songs – all this will help your spirit to grow in the risen life of Christ. </a:t>
            </a:r>
          </a:p>
        </p:txBody>
      </p:sp>
      <p:sp>
        <p:nvSpPr>
          <p:cNvPr id="18" name="Idea6"/>
          <p:cNvSpPr/>
          <p:nvPr/>
        </p:nvSpPr>
        <p:spPr>
          <a:xfrm>
            <a:off x="4683871"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Make a poster</a:t>
            </a:r>
            <a:r>
              <a:rPr lang="en-NZ" sz="1600" dirty="0">
                <a:solidFill>
                  <a:schemeClr val="tx1"/>
                </a:solidFill>
              </a:rPr>
              <a:t> of the Baptismal Vows people make and explain what they mean. Ask children to find out who made the vows for them when they were baptised and how they keep faithful to their vows today.</a:t>
            </a:r>
          </a:p>
        </p:txBody>
      </p:sp>
      <p:sp>
        <p:nvSpPr>
          <p:cNvPr id="19" name="Idea5"/>
          <p:cNvSpPr/>
          <p:nvPr/>
        </p:nvSpPr>
        <p:spPr>
          <a:xfrm>
            <a:off x="480645"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Use mime </a:t>
            </a:r>
            <a:r>
              <a:rPr lang="en-NZ" sz="1600" dirty="0">
                <a:solidFill>
                  <a:schemeClr val="tx1"/>
                </a:solidFill>
              </a:rPr>
              <a:t>to show the 5 virtues that St Paul wrote about in his letter to the Colossians that help people to be clothed in the life of the risen Christ.</a:t>
            </a:r>
          </a:p>
        </p:txBody>
      </p:sp>
      <p:sp>
        <p:nvSpPr>
          <p:cNvPr id="20" name="Idea4"/>
          <p:cNvSpPr/>
          <p:nvPr/>
        </p:nvSpPr>
        <p:spPr>
          <a:xfrm>
            <a:off x="4683871"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Create art works</a:t>
            </a:r>
            <a:r>
              <a:rPr lang="en-NZ" sz="1600" dirty="0">
                <a:solidFill>
                  <a:schemeClr val="tx1"/>
                </a:solidFill>
              </a:rPr>
              <a:t> to share illustrating the virtues people need to deal with the hard things they have in their lives. Include prayers and stories. </a:t>
            </a:r>
          </a:p>
        </p:txBody>
      </p:sp>
      <p:sp>
        <p:nvSpPr>
          <p:cNvPr id="21" name="Idea3"/>
          <p:cNvSpPr/>
          <p:nvPr/>
        </p:nvSpPr>
        <p:spPr>
          <a:xfrm>
            <a:off x="480645"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b="1" dirty="0">
                <a:solidFill>
                  <a:schemeClr val="tx1"/>
                </a:solidFill>
              </a:rPr>
              <a:t>Have a conversation with someone</a:t>
            </a:r>
            <a:r>
              <a:rPr lang="en-NZ" sz="1600" dirty="0">
                <a:solidFill>
                  <a:schemeClr val="tx1"/>
                </a:solidFill>
              </a:rPr>
              <a:t> about what Jesus said in Luke 9:23 and what it means for children of your age to carry your cross and support others to carry their cross. </a:t>
            </a:r>
          </a:p>
        </p:txBody>
      </p:sp>
      <p:sp>
        <p:nvSpPr>
          <p:cNvPr id="22" name="Idea2"/>
          <p:cNvSpPr/>
          <p:nvPr/>
        </p:nvSpPr>
        <p:spPr>
          <a:xfrm>
            <a:off x="4683871"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600" dirty="0">
                <a:solidFill>
                  <a:schemeClr val="tx1"/>
                </a:solidFill>
              </a:rPr>
              <a:t>Using the information on Slides 7 &amp; 8 in Lesson 1, share with children about your age how the Holy Spirit works in people. </a:t>
            </a:r>
          </a:p>
        </p:txBody>
      </p:sp>
      <p:sp>
        <p:nvSpPr>
          <p:cNvPr id="23" name="Idea1"/>
          <p:cNvSpPr/>
          <p:nvPr/>
        </p:nvSpPr>
        <p:spPr>
          <a:xfrm>
            <a:off x="480645" y="2172222"/>
            <a:ext cx="3956129" cy="2229877"/>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1400" b="1" dirty="0">
                <a:solidFill>
                  <a:schemeClr val="tx1"/>
                </a:solidFill>
              </a:rPr>
              <a:t>Create a presentation</a:t>
            </a:r>
            <a:r>
              <a:rPr lang="en-NZ" sz="1400" dirty="0">
                <a:solidFill>
                  <a:schemeClr val="tx1"/>
                </a:solidFill>
              </a:rPr>
              <a:t> to share in other classes about the meaning of the word Lent and how it is a season of renewal and what people can do to help them grow spiritually and renew their faith in Jesus. Include an explanation of the symbols of Lent in the Northern and Southern Hemispheres.</a:t>
            </a:r>
          </a:p>
        </p:txBody>
      </p:sp>
      <p:sp>
        <p:nvSpPr>
          <p:cNvPr id="24" name="TextBox 7"/>
          <p:cNvSpPr txBox="1"/>
          <p:nvPr/>
        </p:nvSpPr>
        <p:spPr>
          <a:xfrm>
            <a:off x="2902957" y="4751827"/>
            <a:ext cx="3348990"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5">
              <a:defRPr/>
            </a:pPr>
            <a:r>
              <a:rPr lang="en-NZ" sz="1050" kern="0" dirty="0">
                <a:solidFill>
                  <a:sysClr val="windowText" lastClr="000000"/>
                </a:solidFill>
              </a:rPr>
              <a:t>Click Lent images to move through ways of Sharing our Learning</a:t>
            </a:r>
            <a:endParaRPr lang="en-GB" sz="1050" kern="0" dirty="0">
              <a:solidFill>
                <a:sysClr val="windowText" lastClr="000000"/>
              </a:solidFill>
            </a:endParaRPr>
          </a:p>
        </p:txBody>
      </p:sp>
    </p:spTree>
    <p:extLst>
      <p:ext uri="{BB962C8B-B14F-4D97-AF65-F5344CB8AC3E}">
        <p14:creationId xmlns:p14="http://schemas.microsoft.com/office/powerpoint/2010/main" val="195355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3"/>
                                        </p:tgtEl>
                                        <p:attrNameLst>
                                          <p:attrName>style.visibility</p:attrName>
                                        </p:attrNameLst>
                                      </p:cBhvr>
                                      <p:to>
                                        <p:strVal val="hidden"/>
                                      </p:to>
                                    </p:set>
                                  </p:childTnLst>
                                </p:cTn>
                              </p:par>
                              <p:par>
                                <p:cTn id="38" presetID="10" presetClass="entr" presetSubtype="0" fill="hold" grpId="1"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0" presetClass="entr" presetSubtype="0" fill="hold" grpId="2"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3" nodeType="click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 presetClass="exit" presetSubtype="0" fill="hold" grpId="3" nodeType="withEffect">
                                  <p:stCondLst>
                                    <p:cond delay="0"/>
                                  </p:stCondLst>
                                  <p:childTnLst>
                                    <p:set>
                                      <p:cBhvr>
                                        <p:cTn id="71" dur="1" fill="hold">
                                          <p:stCondLst>
                                            <p:cond delay="0"/>
                                          </p:stCondLst>
                                        </p:cTn>
                                        <p:tgtEl>
                                          <p:spTgt spid="20"/>
                                        </p:tgtEl>
                                        <p:attrNameLst>
                                          <p:attrName>style.visibility</p:attrName>
                                        </p:attrNameLst>
                                      </p:cBhvr>
                                      <p:to>
                                        <p:strVal val="hidden"/>
                                      </p:to>
                                    </p:set>
                                  </p:childTnLst>
                                </p:cTn>
                              </p:par>
                              <p:par>
                                <p:cTn id="72" presetID="1" presetClass="exit" presetSubtype="0" fill="hold" grpId="3"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par>
                                <p:cTn id="74" presetID="1" presetClass="exit" presetSubtype="0" fill="hold" grpId="3" nodeType="withEffect">
                                  <p:stCondLst>
                                    <p:cond delay="0"/>
                                  </p:stCondLst>
                                  <p:childTnLst>
                                    <p:set>
                                      <p:cBhvr>
                                        <p:cTn id="75" dur="1" fill="hold">
                                          <p:stCondLst>
                                            <p:cond delay="0"/>
                                          </p:stCondLst>
                                        </p:cTn>
                                        <p:tgtEl>
                                          <p:spTgt spid="18"/>
                                        </p:tgtEl>
                                        <p:attrNameLst>
                                          <p:attrName>style.visibility</p:attrName>
                                        </p:attrNameLst>
                                      </p:cBhvr>
                                      <p:to>
                                        <p:strVal val="hidden"/>
                                      </p:to>
                                    </p:set>
                                  </p:childTnLst>
                                </p:cTn>
                              </p:par>
                              <p:par>
                                <p:cTn id="76" presetID="1" presetClass="exit" presetSubtype="0" fill="hold" grpId="3" nodeType="withEffect">
                                  <p:stCondLst>
                                    <p:cond delay="0"/>
                                  </p:stCondLst>
                                  <p:childTnLst>
                                    <p:set>
                                      <p:cBhvr>
                                        <p:cTn id="77" dur="1" fill="hold">
                                          <p:stCondLst>
                                            <p:cond delay="0"/>
                                          </p:stCondLst>
                                        </p:cTn>
                                        <p:tgtEl>
                                          <p:spTgt spid="22"/>
                                        </p:tgtEl>
                                        <p:attrNameLst>
                                          <p:attrName>style.visibility</p:attrName>
                                        </p:attrNameLst>
                                      </p:cBhvr>
                                      <p:to>
                                        <p:strVal val="hidden"/>
                                      </p:to>
                                    </p:set>
                                  </p:childTnLst>
                                </p:cTn>
                              </p:par>
                              <p:par>
                                <p:cTn id="78" presetID="1" presetClass="exit" presetSubtype="0" fill="hold" grpId="3" nodeType="withEffect">
                                  <p:stCondLst>
                                    <p:cond delay="0"/>
                                  </p:stCondLst>
                                  <p:childTnLst>
                                    <p:set>
                                      <p:cBhvr>
                                        <p:cTn id="79" dur="1" fill="hold">
                                          <p:stCondLst>
                                            <p:cond delay="0"/>
                                          </p:stCondLst>
                                        </p:cTn>
                                        <p:tgtEl>
                                          <p:spTgt spid="23"/>
                                        </p:tgtEl>
                                        <p:attrNameLst>
                                          <p:attrName>style.visibility</p:attrName>
                                        </p:attrNameLst>
                                      </p:cBhvr>
                                      <p:to>
                                        <p:strVal val="hidden"/>
                                      </p:to>
                                    </p:set>
                                  </p:childTnLst>
                                </p:cTn>
                              </p:par>
                              <p:par>
                                <p:cTn id="80" presetID="10" presetClass="entr" presetSubtype="0" fill="hold" grpId="3"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10" presetClass="entr" presetSubtype="0" fill="hold" grpId="3"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childTnLst>
              </p:cTn>
              <p:nextCondLst>
                <p:cond evt="onClick" delay="0">
                  <p:tgtEl>
                    <p:spTgt spid="14"/>
                  </p:tgtEl>
                </p:cond>
              </p:nextCondLst>
            </p:seq>
          </p:childTnLst>
        </p:cTn>
      </p:par>
    </p:tnLst>
    <p:bldLst>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Slide Title"/>
          <p:cNvSpPr/>
          <p:nvPr/>
        </p:nvSpPr>
        <p:spPr>
          <a:xfrm>
            <a:off x="0" y="-18797"/>
            <a:ext cx="9144000" cy="923330"/>
          </a:xfrm>
          <a:prstGeom prst="rect">
            <a:avLst/>
          </a:prstGeom>
          <a:noFill/>
        </p:spPr>
        <p:txBody>
          <a:bodyPr wrap="square" lIns="91440" tIns="45720" rIns="91440" bIns="45720">
            <a:spAutoFit/>
          </a:bodyPr>
          <a:lstStyle/>
          <a:p>
            <a:pPr algn="ctr"/>
            <a:r>
              <a:rPr lang="en-NZ" sz="27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Imagine St Paul writing this to the Christians in Colossae while he was imprisoned</a:t>
            </a:r>
          </a:p>
        </p:txBody>
      </p:sp>
      <p:sp>
        <p:nvSpPr>
          <p:cNvPr id="1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3"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0" name="Page2"/>
          <p:cNvSpPr/>
          <p:nvPr/>
        </p:nvSpPr>
        <p:spPr>
          <a:xfrm>
            <a:off x="5492756" y="1026267"/>
            <a:ext cx="3507244" cy="3874907"/>
          </a:xfrm>
          <a:prstGeom prst="rect">
            <a:avLst/>
          </a:prstGeom>
          <a:ln w="38100">
            <a:solidFill>
              <a:schemeClr val="bg2">
                <a:lumMod val="50000"/>
              </a:schemeClr>
            </a:solidFill>
          </a:ln>
        </p:spPr>
        <p:txBody>
          <a:bodyPr wrap="square">
            <a:spAutoFit/>
          </a:bodyPr>
          <a:lstStyle/>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Let the peace of Christ rule in your hearts, to which indeed you were called in the one body, and be thankful.</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Let the word of Christ dwell in you richly; teach one another in all wisdom;</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and with gratitude in your hearts sing psalms, hymns and spiritual songs to God.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And whatever you do, in word an	d deed, do everything in the name of the Lord Jesus, giving thanks to God the Father through him.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PageNumber"/>
          <p:cNvSpPr txBox="1">
            <a:spLocks/>
          </p:cNvSpPr>
          <p:nvPr/>
        </p:nvSpPr>
        <p:spPr>
          <a:xfrm>
            <a:off x="8640000" y="4750338"/>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S-06</a:t>
            </a:r>
          </a:p>
        </p:txBody>
      </p:sp>
      <p:sp>
        <p:nvSpPr>
          <p:cNvPr id="11" name="Action Button: Up">
            <a:hlinkClick r:id="rId3" action="ppaction://hlinksldjump" highlightClick="1"/>
          </p:cNvPr>
          <p:cNvSpPr/>
          <p:nvPr/>
        </p:nvSpPr>
        <p:spPr>
          <a:xfrm rot="16200000">
            <a:off x="8100000" y="4750338"/>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Page1"/>
          <p:cNvSpPr/>
          <p:nvPr/>
        </p:nvSpPr>
        <p:spPr>
          <a:xfrm>
            <a:off x="123348" y="1070895"/>
            <a:ext cx="3499083" cy="3785652"/>
          </a:xfrm>
          <a:prstGeom prst="rect">
            <a:avLst/>
          </a:prstGeom>
          <a:solidFill>
            <a:schemeClr val="bg1"/>
          </a:solidFill>
          <a:ln w="38100">
            <a:solidFill>
              <a:schemeClr val="bg2">
                <a:lumMod val="50000"/>
              </a:schemeClr>
            </a:solidFill>
          </a:ln>
        </p:spPr>
        <p:txBody>
          <a:bodyPr wrap="square" anchor="t">
            <a:spAutoFit/>
          </a:bodyPr>
          <a:lstStyle/>
          <a:p>
            <a:r>
              <a:rPr lang="en-NZ" sz="1600" dirty="0"/>
              <a:t>As God’s chosen ones, holy and beloved, clothe yourselves with compassion, kindness, humility, meekness and patience. </a:t>
            </a:r>
          </a:p>
          <a:p>
            <a:endParaRPr lang="en-NZ" sz="1600" dirty="0"/>
          </a:p>
          <a:p>
            <a:r>
              <a:rPr lang="en-NZ" sz="1600" dirty="0"/>
              <a:t>Bear with one another and if anyone has a complaint against another, forgive each other; </a:t>
            </a:r>
          </a:p>
          <a:p>
            <a:endParaRPr lang="en-NZ" sz="1600" dirty="0"/>
          </a:p>
          <a:p>
            <a:r>
              <a:rPr lang="en-NZ" sz="1600" dirty="0"/>
              <a:t>Just as the Lord has forgiven you, so you also must forgive. </a:t>
            </a:r>
          </a:p>
          <a:p>
            <a:endParaRPr lang="en-NZ" sz="1600" dirty="0"/>
          </a:p>
          <a:p>
            <a:r>
              <a:rPr lang="en-NZ" sz="1600" dirty="0"/>
              <a:t>Above all, clothe yourselves with love, which binds everything together in perfect harmony. </a:t>
            </a:r>
          </a:p>
        </p:txBody>
      </p:sp>
      <p:pic>
        <p:nvPicPr>
          <p:cNvPr id="15" name="Picture button"/>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597631" y="1907271"/>
            <a:ext cx="1895125" cy="1476112"/>
          </a:xfrm>
          <a:prstGeom prst="rect">
            <a:avLst/>
          </a:prstGeom>
        </p:spPr>
      </p:pic>
      <p:sp>
        <p:nvSpPr>
          <p:cNvPr id="17" name="TextBox: Date"/>
          <p:cNvSpPr txBox="1"/>
          <p:nvPr/>
        </p:nvSpPr>
        <p:spPr>
          <a:xfrm>
            <a:off x="7091401" y="656935"/>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8" name="TextBox: Name"/>
          <p:cNvSpPr txBox="1"/>
          <p:nvPr/>
        </p:nvSpPr>
        <p:spPr>
          <a:xfrm>
            <a:off x="39399" y="69006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41680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Slide Title"/>
          <p:cNvSpPr/>
          <p:nvPr/>
        </p:nvSpPr>
        <p:spPr>
          <a:xfrm>
            <a:off x="0" y="-18797"/>
            <a:ext cx="9144000" cy="954107"/>
          </a:xfrm>
          <a:prstGeom prst="rect">
            <a:avLst/>
          </a:prstGeom>
          <a:noFill/>
        </p:spPr>
        <p:txBody>
          <a:bodyPr wrap="square" lIns="91440" tIns="45720" rIns="91440" bIns="45720">
            <a:spAutoFit/>
          </a:bodyPr>
          <a:lstStyle/>
          <a:p>
            <a:pPr algn="ctr"/>
            <a:r>
              <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At Baptism People put on a White Garment to show </a:t>
            </a:r>
          </a:p>
          <a:p>
            <a:pPr algn="ctr"/>
            <a:r>
              <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they are putting on the New Life of Christ</a:t>
            </a:r>
          </a:p>
        </p:txBody>
      </p:sp>
      <p:sp>
        <p:nvSpPr>
          <p:cNvPr id="4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649" y="935310"/>
            <a:ext cx="3142701" cy="3591658"/>
          </a:xfrm>
          <a:prstGeom prst="rect">
            <a:avLst/>
          </a:prstGeom>
        </p:spPr>
      </p:pic>
      <p:sp>
        <p:nvSpPr>
          <p:cNvPr id="9" name="Action Button: Up">
            <a:hlinkClick r:id="rId4"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1"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8" name="TextBox: Date"/>
          <p:cNvSpPr txBox="1"/>
          <p:nvPr/>
        </p:nvSpPr>
        <p:spPr>
          <a:xfrm>
            <a:off x="7148276" y="768531"/>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3" name="TextBox: Name"/>
          <p:cNvSpPr txBox="1"/>
          <p:nvPr/>
        </p:nvSpPr>
        <p:spPr>
          <a:xfrm>
            <a:off x="-11588" y="768531"/>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50199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S-10</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1" name="Rectangle: 4th Answer"/>
          <p:cNvSpPr/>
          <p:nvPr/>
        </p:nvSpPr>
        <p:spPr>
          <a:xfrm>
            <a:off x="4670679" y="2396626"/>
            <a:ext cx="4329323"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4) Why is spiritual growth and renewal important for the followers of Jesus?</a:t>
            </a:r>
            <a:endParaRPr lang="en-GB" sz="1200" dirty="0">
              <a:solidFill>
                <a:schemeClr val="tx1"/>
              </a:solidFill>
              <a:cs typeface="Segoe UI" panose="020B0502040204020203" pitchFamily="34" charset="0"/>
            </a:endParaRPr>
          </a:p>
        </p:txBody>
      </p:sp>
      <p:sp>
        <p:nvSpPr>
          <p:cNvPr id="12" name="Rectangle: 3rd Answer"/>
          <p:cNvSpPr/>
          <p:nvPr/>
        </p:nvSpPr>
        <p:spPr>
          <a:xfrm>
            <a:off x="204712" y="2396626"/>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a:t>
            </a:r>
            <a:r>
              <a:rPr lang="en-NZ" sz="1200" dirty="0">
                <a:solidFill>
                  <a:schemeClr val="tx1"/>
                </a:solidFill>
              </a:rPr>
              <a:t>Name the 5 virtues St Paul promotes in his letter to the Colossians that describe what living with the Risen Christ means.</a:t>
            </a:r>
            <a:endParaRPr lang="en-GB" sz="1200" dirty="0">
              <a:solidFill>
                <a:schemeClr val="tx1"/>
              </a:solidFill>
              <a:cs typeface="Segoe UI" panose="020B0502040204020203" pitchFamily="34" charset="0"/>
            </a:endParaRPr>
          </a:p>
        </p:txBody>
      </p:sp>
      <p:sp>
        <p:nvSpPr>
          <p:cNvPr id="13" name="Rectangle: 2nd Answer"/>
          <p:cNvSpPr/>
          <p:nvPr/>
        </p:nvSpPr>
        <p:spPr>
          <a:xfrm>
            <a:off x="4670679" y="1141891"/>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What does each ritual in the baptismal ceremony tell us about sharing in the new life of Jesus after he rose from the dead?</a:t>
            </a:r>
          </a:p>
        </p:txBody>
      </p:sp>
      <p:sp>
        <p:nvSpPr>
          <p:cNvPr id="14" name="Rectangle: 1st Answer"/>
          <p:cNvSpPr/>
          <p:nvPr/>
        </p:nvSpPr>
        <p:spPr>
          <a:xfrm>
            <a:off x="204712" y="1141891"/>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Why is Lent a good time to prepare to renew your Baptismal Promises?</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634132"/>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9" y="3647908"/>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Questions I would like to ask about the topics in this resource are …</a:t>
            </a:r>
          </a:p>
          <a:p>
            <a:pPr lvl="0"/>
            <a:endParaRPr lang="en-GB" sz="1200" dirty="0">
              <a:solidFill>
                <a:schemeClr val="tx1"/>
              </a:solidFill>
              <a:cs typeface="Segoe UI" panose="020B0502040204020203" pitchFamily="34" charset="0"/>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Sharing our Learning about LENT with family </a:t>
            </a:r>
            <a:r>
              <a:rPr lang="en-NZ" sz="3200" b="1" dirty="0" err="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whānau</a:t>
            </a:r>
            <a:r>
              <a:rPr lang="en-NZ" sz="32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 other classes and parish</a:t>
            </a:r>
            <a:endParaRPr lang="en-US" sz="32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S-12</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1" name="Rectangle: 4th Answer"/>
          <p:cNvSpPr/>
          <p:nvPr/>
        </p:nvSpPr>
        <p:spPr>
          <a:xfrm>
            <a:off x="4681565" y="1939525"/>
            <a:ext cx="4329323" cy="60544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b="1" dirty="0">
                <a:solidFill>
                  <a:schemeClr val="tx1"/>
                </a:solidFill>
                <a:cs typeface="Segoe UI" panose="020B0502040204020203" pitchFamily="34" charset="0"/>
              </a:rPr>
              <a:t>Have a conversation</a:t>
            </a:r>
            <a:r>
              <a:rPr lang="en-NZ" sz="1200" dirty="0">
                <a:solidFill>
                  <a:schemeClr val="tx1"/>
                </a:solidFill>
                <a:cs typeface="Segoe UI" panose="020B0502040204020203" pitchFamily="34" charset="0"/>
              </a:rPr>
              <a:t> with someone about what Jesus said in Luke 9:23 and what it means for children of your age to carry your cross and support others to carry their cross. </a:t>
            </a:r>
            <a:endParaRPr lang="en-GB" sz="1200" dirty="0">
              <a:solidFill>
                <a:schemeClr val="tx1"/>
              </a:solidFill>
              <a:cs typeface="Segoe UI" panose="020B0502040204020203" pitchFamily="34" charset="0"/>
            </a:endParaRPr>
          </a:p>
        </p:txBody>
      </p:sp>
      <p:sp>
        <p:nvSpPr>
          <p:cNvPr id="12" name="Rectangle: 3rd Answer"/>
          <p:cNvSpPr/>
          <p:nvPr/>
        </p:nvSpPr>
        <p:spPr>
          <a:xfrm>
            <a:off x="204712" y="2595918"/>
            <a:ext cx="4288349" cy="5883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b="1" dirty="0">
                <a:solidFill>
                  <a:schemeClr val="tx1"/>
                </a:solidFill>
                <a:cs typeface="Segoe UI" panose="020B0502040204020203" pitchFamily="34" charset="0"/>
              </a:rPr>
              <a:t>Create art works </a:t>
            </a:r>
            <a:r>
              <a:rPr lang="en-NZ" sz="1200" dirty="0">
                <a:solidFill>
                  <a:schemeClr val="tx1"/>
                </a:solidFill>
                <a:cs typeface="Segoe UI" panose="020B0502040204020203" pitchFamily="34" charset="0"/>
              </a:rPr>
              <a:t>to share illustrating the virtues people need to deal with the hard things they have in their lives. Include prayers and stories. </a:t>
            </a:r>
            <a:endParaRPr lang="en-GB" sz="1200" dirty="0">
              <a:solidFill>
                <a:schemeClr val="tx1"/>
              </a:solidFill>
              <a:cs typeface="Segoe UI" panose="020B0502040204020203" pitchFamily="34" charset="0"/>
            </a:endParaRPr>
          </a:p>
        </p:txBody>
      </p:sp>
      <p:sp>
        <p:nvSpPr>
          <p:cNvPr id="13" name="Rectangle: 2nd Answer"/>
          <p:cNvSpPr/>
          <p:nvPr/>
        </p:nvSpPr>
        <p:spPr>
          <a:xfrm>
            <a:off x="4670679" y="1341182"/>
            <a:ext cx="4329323" cy="5483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Using the information on Slides 7 &amp; 8 in Lesson 1, share with children about your age how the Holy Spirit works in people </a:t>
            </a:r>
          </a:p>
        </p:txBody>
      </p:sp>
      <p:sp>
        <p:nvSpPr>
          <p:cNvPr id="14" name="Rectangle: 1st Answer"/>
          <p:cNvSpPr/>
          <p:nvPr/>
        </p:nvSpPr>
        <p:spPr>
          <a:xfrm>
            <a:off x="204712" y="1341182"/>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b="1" dirty="0">
                <a:solidFill>
                  <a:schemeClr val="tx1"/>
                </a:solidFill>
              </a:rPr>
              <a:t>Create a presentation</a:t>
            </a:r>
            <a:r>
              <a:rPr lang="en-NZ" sz="1200" dirty="0">
                <a:solidFill>
                  <a:schemeClr val="tx1"/>
                </a:solidFill>
              </a:rPr>
              <a:t> to share in other classes</a:t>
            </a:r>
            <a:r>
              <a:rPr lang="en-NZ" sz="1200" b="1" dirty="0">
                <a:solidFill>
                  <a:schemeClr val="tx1"/>
                </a:solidFill>
              </a:rPr>
              <a:t> </a:t>
            </a:r>
            <a:r>
              <a:rPr lang="en-NZ" sz="1200" dirty="0">
                <a:solidFill>
                  <a:schemeClr val="tx1"/>
                </a:solidFill>
              </a:rPr>
              <a:t>about the meaning of the word Lent and how it is a season of renewal and what people can do to help them grow spiritually and renew their faith in Jesus. Include an explanation of the symbols of Lent in the Northern and Southern Hemispheres.</a:t>
            </a:r>
          </a:p>
        </p:txBody>
      </p:sp>
      <p:sp>
        <p:nvSpPr>
          <p:cNvPr id="15" name="TextBox: Date"/>
          <p:cNvSpPr txBox="1"/>
          <p:nvPr/>
        </p:nvSpPr>
        <p:spPr>
          <a:xfrm>
            <a:off x="4681565" y="857190"/>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212930" y="857190"/>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235187"/>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b="1" dirty="0">
                <a:solidFill>
                  <a:schemeClr val="tx1"/>
                </a:solidFill>
              </a:rPr>
              <a:t>Make a poster </a:t>
            </a:r>
            <a:r>
              <a:rPr lang="en-NZ" sz="1200" dirty="0">
                <a:solidFill>
                  <a:schemeClr val="tx1"/>
                </a:solidFill>
              </a:rPr>
              <a:t>of the Baptismal Vows people make and explain what they mean. Ask children to find out who made the vows for them when they were baptised and how they keep faithful to their vows today.</a:t>
            </a:r>
            <a:endParaRPr lang="en-GB" sz="1200" dirty="0">
              <a:solidFill>
                <a:schemeClr val="tx1"/>
              </a:solidFill>
              <a:cs typeface="Segoe UI" panose="020B0502040204020203" pitchFamily="34" charset="0"/>
            </a:endParaRPr>
          </a:p>
        </p:txBody>
      </p:sp>
      <p:sp>
        <p:nvSpPr>
          <p:cNvPr id="17" name="Rectangle: 1st Answer"/>
          <p:cNvSpPr/>
          <p:nvPr/>
        </p:nvSpPr>
        <p:spPr>
          <a:xfrm>
            <a:off x="4691165" y="3245136"/>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b="1" dirty="0">
                <a:solidFill>
                  <a:schemeClr val="tx1"/>
                </a:solidFill>
              </a:rPr>
              <a:t>Compose a rap </a:t>
            </a:r>
            <a:r>
              <a:rPr lang="en-NZ" sz="1200" dirty="0">
                <a:solidFill>
                  <a:schemeClr val="tx1"/>
                </a:solidFill>
              </a:rPr>
              <a:t>about getting rid of negative words and behaviours,  forgive each other, clothe yourself in love aroha, live with peace in your heart and sing psalms, hymns and spiritual songs – all this will help your spirit to grow in the risen life of Christ. </a:t>
            </a:r>
            <a:endParaRPr lang="en-GB" sz="1200" dirty="0">
              <a:solidFill>
                <a:schemeClr val="tx1"/>
              </a:solidFill>
              <a:cs typeface="Segoe UI" panose="020B0502040204020203" pitchFamily="34" charset="0"/>
            </a:endParaRPr>
          </a:p>
        </p:txBody>
      </p:sp>
      <p:sp>
        <p:nvSpPr>
          <p:cNvPr id="21" name="Rectangle: 3rd Answer"/>
          <p:cNvSpPr/>
          <p:nvPr/>
        </p:nvSpPr>
        <p:spPr>
          <a:xfrm>
            <a:off x="4681565" y="2595918"/>
            <a:ext cx="4288349" cy="5883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b="1" dirty="0">
                <a:solidFill>
                  <a:schemeClr val="tx1"/>
                </a:solidFill>
                <a:cs typeface="Segoe UI" panose="020B0502040204020203" pitchFamily="34" charset="0"/>
              </a:rPr>
              <a:t>Use mime </a:t>
            </a:r>
            <a:r>
              <a:rPr lang="en-NZ" sz="1200" dirty="0">
                <a:solidFill>
                  <a:schemeClr val="tx1"/>
                </a:solidFill>
                <a:cs typeface="Segoe UI" panose="020B0502040204020203" pitchFamily="34" charset="0"/>
              </a:rPr>
              <a:t>to show the 5 virtues that St Paul wrote about in his letter to the Colossians that help people to be clothed in the life of the risen Christ.</a:t>
            </a:r>
            <a:endParaRPr lang="en-GB" sz="1200" dirty="0">
              <a:solidFill>
                <a:schemeClr val="tx1"/>
              </a:solidFill>
              <a:cs typeface="Segoe UI" panose="020B0502040204020203" pitchFamily="34" charset="0"/>
            </a:endParaRPr>
          </a:p>
        </p:txBody>
      </p:sp>
      <p:sp>
        <p:nvSpPr>
          <p:cNvPr id="22" name="Rectangle: 2nd Answer"/>
          <p:cNvSpPr/>
          <p:nvPr/>
        </p:nvSpPr>
        <p:spPr>
          <a:xfrm>
            <a:off x="2407352" y="4257182"/>
            <a:ext cx="4329323" cy="5483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b="1" dirty="0">
                <a:solidFill>
                  <a:schemeClr val="tx1"/>
                </a:solidFill>
              </a:rPr>
              <a:t>Make up your own way </a:t>
            </a:r>
            <a:r>
              <a:rPr lang="en-NZ" sz="1200" dirty="0">
                <a:solidFill>
                  <a:schemeClr val="tx1"/>
                </a:solidFill>
              </a:rPr>
              <a:t>of showing and sharing what you have learned and decide whom you would like to share it with. </a:t>
            </a:r>
          </a:p>
        </p:txBody>
      </p:sp>
    </p:spTree>
    <p:extLst>
      <p:ext uri="{BB962C8B-B14F-4D97-AF65-F5344CB8AC3E}">
        <p14:creationId xmlns:p14="http://schemas.microsoft.com/office/powerpoint/2010/main" val="271342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bwMode="auto">
          <a:xfrm>
            <a:off x="7003196" y="1206506"/>
            <a:ext cx="1814214" cy="2717002"/>
          </a:xfrm>
          <a:prstGeom prst="rect">
            <a:avLst/>
          </a:prstGeom>
          <a:noFill/>
          <a:ln>
            <a:noFill/>
          </a:ln>
        </p:spPr>
      </p:pic>
      <p:sp>
        <p:nvSpPr>
          <p:cNvPr id="22" name="Shape: Number 1"/>
          <p:cNvSpPr txBox="1"/>
          <p:nvPr/>
        </p:nvSpPr>
        <p:spPr>
          <a:xfrm>
            <a:off x="251522" y="179931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23" name="Intention 1 Text"/>
          <p:cNvSpPr txBox="1"/>
          <p:nvPr/>
        </p:nvSpPr>
        <p:spPr>
          <a:xfrm>
            <a:off x="695874" y="1614128"/>
            <a:ext cx="5862970"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recognise that during Lent people prepare to renew their Baptismal promises at Easter </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5" y="688743"/>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769441"/>
          </a:xfrm>
          <a:prstGeom prst="rect">
            <a:avLst/>
          </a:prstGeom>
          <a:noFill/>
        </p:spPr>
        <p:txBody>
          <a:bodyPr wrap="square" lIns="91440" tIns="45720" rIns="91440" bIns="45720">
            <a:spAutoFit/>
          </a:bodyPr>
          <a:lstStyle/>
          <a:p>
            <a:pPr algn="ctr"/>
            <a:r>
              <a:rPr lang="en-US" sz="44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Learning Intentions</a:t>
            </a:r>
          </a:p>
        </p:txBody>
      </p:sp>
      <p:sp>
        <p:nvSpPr>
          <p:cNvPr id="17" name="Shape: Number 1"/>
          <p:cNvSpPr txBox="1"/>
          <p:nvPr/>
        </p:nvSpPr>
        <p:spPr>
          <a:xfrm>
            <a:off x="251522" y="274967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9" name="Intention 1 Text"/>
          <p:cNvSpPr txBox="1"/>
          <p:nvPr/>
        </p:nvSpPr>
        <p:spPr>
          <a:xfrm>
            <a:off x="695874" y="2565007"/>
            <a:ext cx="5862970"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explain what it means to live in the life of the risen Christ</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500"/>
                                        <p:tgtEl>
                                          <p:spTgt spid="19">
                                            <p:txEl>
                                              <p:pRg st="0" end="0"/>
                                            </p:txEl>
                                          </p:spTgt>
                                        </p:tgtEl>
                                      </p:cBhvr>
                                    </p:animEffec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In Lent People Renew their Commitment </a:t>
            </a:r>
          </a:p>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to Follow Jesus faithfully</a:t>
            </a: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S-03</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Rectangle 1"/>
          <p:cNvSpPr/>
          <p:nvPr/>
        </p:nvSpPr>
        <p:spPr>
          <a:xfrm>
            <a:off x="421455" y="1137067"/>
            <a:ext cx="4758007" cy="800219"/>
          </a:xfrm>
          <a:prstGeom prst="rect">
            <a:avLst/>
          </a:prstGeom>
        </p:spPr>
        <p:txBody>
          <a:bodyPr wrap="square">
            <a:spAutoFit/>
          </a:bodyPr>
          <a:lstStyle/>
          <a:p>
            <a:pPr>
              <a:lnSpc>
                <a:spcPct val="115000"/>
              </a:lnSpc>
              <a:spcAft>
                <a:spcPts val="1000"/>
              </a:spcAft>
            </a:pPr>
            <a:r>
              <a:rPr lang="en-NZ" sz="2000" b="1" dirty="0">
                <a:latin typeface="Calibri" panose="020F0502020204030204" pitchFamily="34" charset="0"/>
                <a:ea typeface="Calibri" panose="020F0502020204030204" pitchFamily="34" charset="0"/>
                <a:cs typeface="Times New Roman" panose="02020603050405020304" pitchFamily="18" charset="0"/>
              </a:rPr>
              <a:t>What can people do to renew their promise to follow Jesus faithfully?</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60400" y="1828889"/>
            <a:ext cx="3866444" cy="1353191"/>
          </a:xfrm>
          <a:prstGeom prst="rect">
            <a:avLst/>
          </a:prstGeom>
        </p:spPr>
        <p:txBody>
          <a:bodyPr wrap="square">
            <a:spAutoFit/>
          </a:bodyPr>
          <a:lstStyle/>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People can make time to talk to Jesus about how they are living as his followers.</a:t>
            </a: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They can also talk to each other and learn new ways to live as Jesus lived.</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0" y="2110499"/>
            <a:ext cx="386542" cy="64839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920" y="1182608"/>
            <a:ext cx="2478079" cy="1492859"/>
          </a:xfrm>
          <a:prstGeom prst="rect">
            <a:avLst/>
          </a:prstGeom>
        </p:spPr>
      </p:pic>
      <p:sp>
        <p:nvSpPr>
          <p:cNvPr id="11" name="Rectangle 10"/>
          <p:cNvSpPr/>
          <p:nvPr/>
        </p:nvSpPr>
        <p:spPr>
          <a:xfrm>
            <a:off x="34589" y="3093150"/>
            <a:ext cx="4492255" cy="425501"/>
          </a:xfrm>
          <a:prstGeom prst="rect">
            <a:avLst/>
          </a:prstGeom>
        </p:spPr>
        <p:txBody>
          <a:bodyPr wrap="none">
            <a:spAutoFit/>
          </a:bodyPr>
          <a:lstStyle/>
          <a:p>
            <a:pPr>
              <a:lnSpc>
                <a:spcPct val="115000"/>
              </a:lnSpc>
              <a:spcAft>
                <a:spcPts val="1000"/>
              </a:spcAft>
            </a:pPr>
            <a:r>
              <a:rPr lang="en-NZ" sz="2000" b="1" dirty="0">
                <a:latin typeface="Calibri" panose="020F0502020204030204" pitchFamily="34" charset="0"/>
                <a:ea typeface="Calibri" panose="020F0502020204030204" pitchFamily="34" charset="0"/>
                <a:cs typeface="Times New Roman" panose="02020603050405020304" pitchFamily="18" charset="0"/>
              </a:rPr>
              <a:t>What helps people to live as Jesus lived?</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57482" y="3558460"/>
            <a:ext cx="3130077" cy="1077218"/>
          </a:xfrm>
          <a:prstGeom prst="rect">
            <a:avLst/>
          </a:prstGeom>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It is through God’s own life and love, God’s </a:t>
            </a:r>
            <a:r>
              <a:rPr lang="en-NZ" sz="1600" dirty="0" err="1">
                <a:latin typeface="Calibri" panose="020F0502020204030204" pitchFamily="34" charset="0"/>
                <a:ea typeface="Calibri" panose="020F0502020204030204" pitchFamily="34" charset="0"/>
                <a:cs typeface="Times New Roman" panose="02020603050405020304" pitchFamily="18" charset="0"/>
              </a:rPr>
              <a:t>Tapu</a:t>
            </a:r>
            <a:r>
              <a:rPr lang="en-NZ" sz="1600" dirty="0">
                <a:latin typeface="Calibri" panose="020F0502020204030204" pitchFamily="34" charset="0"/>
                <a:ea typeface="Calibri" panose="020F0502020204030204" pitchFamily="34" charset="0"/>
                <a:cs typeface="Times New Roman" panose="02020603050405020304" pitchFamily="18" charset="0"/>
              </a:rPr>
              <a:t> and Mana that people can follow Jesus and live with his values in their lives.</a:t>
            </a:r>
            <a:endParaRPr lang="en-NZ" sz="16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84" y="3513089"/>
            <a:ext cx="386542" cy="648393"/>
          </a:xfrm>
          <a:prstGeom prst="rect">
            <a:avLst/>
          </a:prstGeom>
        </p:spPr>
      </p:pic>
      <p:sp>
        <p:nvSpPr>
          <p:cNvPr id="13" name="Rectangle 12"/>
          <p:cNvSpPr/>
          <p:nvPr/>
        </p:nvSpPr>
        <p:spPr>
          <a:xfrm>
            <a:off x="4765788" y="2669026"/>
            <a:ext cx="4550299" cy="707886"/>
          </a:xfrm>
          <a:prstGeom prst="rect">
            <a:avLst/>
          </a:prstGeom>
        </p:spPr>
        <p:txBody>
          <a:bodyPr wrap="square">
            <a:spAutoFit/>
          </a:bodyPr>
          <a:lstStyle/>
          <a:p>
            <a:r>
              <a:rPr lang="en-NZ" sz="2000" b="1" dirty="0">
                <a:latin typeface="Calibri" panose="020F0502020204030204" pitchFamily="34" charset="0"/>
                <a:ea typeface="Calibri" panose="020F0502020204030204" pitchFamily="34" charset="0"/>
                <a:cs typeface="Times New Roman" panose="02020603050405020304" pitchFamily="18" charset="0"/>
              </a:rPr>
              <a:t>Why is Lent a good time to reflect on your promise to follow Jesus faithfully?</a:t>
            </a:r>
            <a:endParaRPr lang="en-NZ" sz="2000" dirty="0"/>
          </a:p>
        </p:txBody>
      </p:sp>
      <p:sp>
        <p:nvSpPr>
          <p:cNvPr id="14" name="Rectangle 13"/>
          <p:cNvSpPr/>
          <p:nvPr/>
        </p:nvSpPr>
        <p:spPr>
          <a:xfrm>
            <a:off x="4526844" y="3376912"/>
            <a:ext cx="4113156" cy="1077218"/>
          </a:xfrm>
          <a:prstGeom prst="rect">
            <a:avLst/>
          </a:prstGeom>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Lent is a time to think about your life as a follower of Jesus, a time to turn away from sin and prepare to renew your baptismal promises at Easter.</a:t>
            </a:r>
            <a:endParaRPr lang="en-NZ" sz="1600" dirty="0"/>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557" y="3571744"/>
            <a:ext cx="386542" cy="648393"/>
          </a:xfrm>
          <a:prstGeom prst="rect">
            <a:avLst/>
          </a:prstGeom>
        </p:spPr>
      </p:pic>
      <p:sp>
        <p:nvSpPr>
          <p:cNvPr id="36" name="TextBox: Tool instructions"/>
          <p:cNvSpPr txBox="1"/>
          <p:nvPr/>
        </p:nvSpPr>
        <p:spPr>
          <a:xfrm>
            <a:off x="3698205" y="4693589"/>
            <a:ext cx="1747594" cy="246221"/>
          </a:xfrm>
          <a:prstGeom prst="rect">
            <a:avLst/>
          </a:prstGeom>
          <a:noFill/>
        </p:spPr>
        <p:txBody>
          <a:bodyPr wrap="none" rtlCol="0">
            <a:spAutoFit/>
          </a:bodyPr>
          <a:lstStyle/>
          <a:p>
            <a:pPr algn="ctr"/>
            <a:r>
              <a:rPr lang="en-GB" sz="1000" dirty="0"/>
              <a:t>Click the images to reveal text</a:t>
            </a: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xit" presetSubtype="0" fill="hold"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 grpId="0"/>
      <p:bldP spid="3" grpId="1"/>
      <p:bldP spid="3" grpId="2"/>
      <p:bldP spid="12" grpId="0"/>
      <p:bldP spid="12" grpId="1"/>
      <p:bldP spid="12" grpId="2"/>
      <p:bldP spid="14" grpId="0"/>
      <p:bldP spid="14" grpId="1"/>
      <p:bldP spid="1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p:cNvSpPr/>
          <p:nvPr/>
        </p:nvSpPr>
        <p:spPr>
          <a:xfrm>
            <a:off x="0" y="-18795"/>
            <a:ext cx="9144000" cy="1015663"/>
          </a:xfrm>
          <a:prstGeom prst="rect">
            <a:avLst/>
          </a:prstGeom>
          <a:noFill/>
        </p:spPr>
        <p:txBody>
          <a:bodyPr wrap="square" lIns="91440" tIns="45720" rIns="91440" bIns="45720">
            <a:spAutoFit/>
          </a:bodyPr>
          <a:lstStyle/>
          <a:p>
            <a:pPr algn="ctr"/>
            <a:r>
              <a:rPr lang="en-US" sz="3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Recalling the Rituals of Baptism </a:t>
            </a:r>
          </a:p>
          <a:p>
            <a:pPr algn="ctr"/>
            <a:r>
              <a:rPr lang="en-US" sz="3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in the Baptismal Ceremony</a:t>
            </a:r>
          </a:p>
        </p:txBody>
      </p:sp>
      <p:pic>
        <p:nvPicPr>
          <p:cNvPr id="4" name="Picbutto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53" y="996868"/>
            <a:ext cx="1346512" cy="1125443"/>
          </a:xfrm>
          <a:prstGeom prst="ellipse">
            <a:avLst/>
          </a:prstGeom>
          <a:ln>
            <a:noFill/>
          </a:ln>
          <a:effectLst>
            <a:softEdge rad="112500"/>
          </a:effectLst>
        </p:spPr>
      </p:pic>
      <p:pic>
        <p:nvPicPr>
          <p:cNvPr id="5" name="picbutton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120" y="1412365"/>
            <a:ext cx="1325880" cy="1125443"/>
          </a:xfrm>
          <a:prstGeom prst="ellipse">
            <a:avLst/>
          </a:prstGeom>
          <a:ln>
            <a:noFill/>
          </a:ln>
          <a:effectLst>
            <a:softEdge rad="112500"/>
          </a:effectLst>
        </p:spPr>
      </p:pic>
      <p:pic>
        <p:nvPicPr>
          <p:cNvPr id="6" name="picbutton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54" y="2297781"/>
            <a:ext cx="1346512" cy="1081305"/>
          </a:xfrm>
          <a:prstGeom prst="ellipse">
            <a:avLst/>
          </a:prstGeom>
          <a:ln>
            <a:noFill/>
          </a:ln>
          <a:effectLst>
            <a:softEdge rad="112500"/>
          </a:effectLst>
        </p:spPr>
      </p:pic>
      <p:sp>
        <p:nvSpPr>
          <p:cNvPr id="27"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515462" y="4897279"/>
            <a:ext cx="2113079" cy="246221"/>
          </a:xfrm>
          <a:prstGeom prst="rect">
            <a:avLst/>
          </a:prstGeom>
          <a:noFill/>
        </p:spPr>
        <p:txBody>
          <a:bodyPr wrap="none" rtlCol="0">
            <a:spAutoFit/>
          </a:bodyPr>
          <a:lstStyle/>
          <a:p>
            <a:pPr algn="ctr"/>
            <a:r>
              <a:rPr lang="en-GB" sz="1000" dirty="0"/>
              <a:t>Click the video button to play a video</a:t>
            </a:r>
          </a:p>
        </p:txBody>
      </p:sp>
      <p:pic>
        <p:nvPicPr>
          <p:cNvPr id="7" name="picbutton4"/>
          <p:cNvPicPr>
            <a:picLocks noChangeAspect="1"/>
          </p:cNvPicPr>
          <p:nvPr/>
        </p:nvPicPr>
        <p:blipFill rotWithShape="1">
          <a:blip r:embed="rId7">
            <a:extLst>
              <a:ext uri="{28A0092B-C50C-407E-A947-70E740481C1C}">
                <a14:useLocalDpi xmlns:a14="http://schemas.microsoft.com/office/drawing/2010/main" val="0"/>
              </a:ext>
            </a:extLst>
          </a:blip>
          <a:srcRect r="63572"/>
          <a:stretch/>
        </p:blipFill>
        <p:spPr>
          <a:xfrm>
            <a:off x="265853" y="3417474"/>
            <a:ext cx="1258147" cy="1112569"/>
          </a:xfrm>
          <a:prstGeom prst="ellipse">
            <a:avLst/>
          </a:prstGeom>
          <a:ln>
            <a:noFill/>
          </a:ln>
          <a:effectLst>
            <a:softEdge rad="112500"/>
          </a:effectLst>
        </p:spPr>
      </p:pic>
      <p:pic>
        <p:nvPicPr>
          <p:cNvPr id="29" name="picbutton5"/>
          <p:cNvPicPr>
            <a:picLocks noChangeAspect="1"/>
          </p:cNvPicPr>
          <p:nvPr/>
        </p:nvPicPr>
        <p:blipFill rotWithShape="1">
          <a:blip r:embed="rId8">
            <a:extLst>
              <a:ext uri="{28A0092B-C50C-407E-A947-70E740481C1C}">
                <a14:useLocalDpi xmlns:a14="http://schemas.microsoft.com/office/drawing/2010/main" val="0"/>
              </a:ext>
            </a:extLst>
          </a:blip>
          <a:srcRect b="19158"/>
          <a:stretch/>
        </p:blipFill>
        <p:spPr>
          <a:xfrm>
            <a:off x="7674120" y="3379086"/>
            <a:ext cx="1325880" cy="1091314"/>
          </a:xfrm>
          <a:prstGeom prst="ellipse">
            <a:avLst/>
          </a:prstGeom>
          <a:ln>
            <a:noFill/>
          </a:ln>
          <a:effectLst>
            <a:softEdge rad="112500"/>
          </a:effectLst>
        </p:spPr>
      </p:pic>
      <p:sp>
        <p:nvSpPr>
          <p:cNvPr id="30" name="state1"/>
          <p:cNvSpPr/>
          <p:nvPr/>
        </p:nvSpPr>
        <p:spPr>
          <a:xfrm>
            <a:off x="1612365" y="1144090"/>
            <a:ext cx="2922992" cy="923330"/>
          </a:xfrm>
          <a:prstGeom prst="rect">
            <a:avLst/>
          </a:prstGeom>
        </p:spPr>
        <p:txBody>
          <a:bodyPr wrap="square">
            <a:spAutoFit/>
          </a:bodyPr>
          <a:lstStyle/>
          <a:p>
            <a:r>
              <a:rPr lang="en-NZ" dirty="0">
                <a:latin typeface="Calibri" panose="020F0502020204030204" pitchFamily="34" charset="0"/>
                <a:ea typeface="Calibri" panose="020F0502020204030204" pitchFamily="34" charset="0"/>
                <a:cs typeface="Times New Roman" panose="02020603050405020304" pitchFamily="18" charset="0"/>
              </a:rPr>
              <a:t>The pouring of the holy water while the words of baptism are prayed.</a:t>
            </a:r>
            <a:endParaRPr lang="en-NZ" dirty="0"/>
          </a:p>
        </p:txBody>
      </p:sp>
      <p:sp>
        <p:nvSpPr>
          <p:cNvPr id="31" name="State2"/>
          <p:cNvSpPr/>
          <p:nvPr/>
        </p:nvSpPr>
        <p:spPr>
          <a:xfrm>
            <a:off x="4679357" y="1226678"/>
            <a:ext cx="2994763" cy="1666354"/>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The anointing with the oil of chrism to imprint the spiritual seal and consecration to Christ so the person can live out their faith.</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State3"/>
          <p:cNvSpPr/>
          <p:nvPr/>
        </p:nvSpPr>
        <p:spPr>
          <a:xfrm>
            <a:off x="1612365" y="2422934"/>
            <a:ext cx="2922992" cy="923330"/>
          </a:xfrm>
          <a:prstGeom prst="rect">
            <a:avLst/>
          </a:prstGeom>
        </p:spPr>
        <p:txBody>
          <a:bodyPr wrap="square">
            <a:spAutoFit/>
          </a:bodyPr>
          <a:lstStyle/>
          <a:p>
            <a:r>
              <a:rPr lang="en-NZ" dirty="0">
                <a:latin typeface="Calibri" panose="020F0502020204030204" pitchFamily="34" charset="0"/>
                <a:ea typeface="Calibri" panose="020F0502020204030204" pitchFamily="34" charset="0"/>
                <a:cs typeface="Times New Roman" panose="02020603050405020304" pitchFamily="18" charset="0"/>
              </a:rPr>
              <a:t>Putting on the white garment to signify the new life of the risen Christ.</a:t>
            </a:r>
            <a:endParaRPr lang="en-NZ" dirty="0"/>
          </a:p>
        </p:txBody>
      </p:sp>
      <p:sp>
        <p:nvSpPr>
          <p:cNvPr id="33" name="State4"/>
          <p:cNvSpPr/>
          <p:nvPr/>
        </p:nvSpPr>
        <p:spPr>
          <a:xfrm>
            <a:off x="1700280" y="3804483"/>
            <a:ext cx="2747162" cy="369332"/>
          </a:xfrm>
          <a:prstGeom prst="rect">
            <a:avLst/>
          </a:prstGeom>
        </p:spPr>
        <p:txBody>
          <a:bodyPr wrap="none">
            <a:spAutoFit/>
          </a:bodyPr>
          <a:lstStyle/>
          <a:p>
            <a:r>
              <a:rPr lang="en-NZ" dirty="0">
                <a:latin typeface="Calibri" panose="020F0502020204030204" pitchFamily="34" charset="0"/>
                <a:ea typeface="Calibri" panose="020F0502020204030204" pitchFamily="34" charset="0"/>
                <a:cs typeface="Times New Roman" panose="02020603050405020304" pitchFamily="18" charset="0"/>
              </a:rPr>
              <a:t>Receiving the light of Christ</a:t>
            </a:r>
            <a:endParaRPr lang="en-NZ" dirty="0"/>
          </a:p>
        </p:txBody>
      </p:sp>
      <p:sp>
        <p:nvSpPr>
          <p:cNvPr id="34" name="State5"/>
          <p:cNvSpPr/>
          <p:nvPr/>
        </p:nvSpPr>
        <p:spPr>
          <a:xfrm>
            <a:off x="4679357" y="3681372"/>
            <a:ext cx="3132667" cy="646331"/>
          </a:xfrm>
          <a:prstGeom prst="rect">
            <a:avLst/>
          </a:prstGeom>
        </p:spPr>
        <p:txBody>
          <a:bodyPr wrap="square">
            <a:spAutoFit/>
          </a:bodyPr>
          <a:lstStyle/>
          <a:p>
            <a:r>
              <a:rPr lang="en-NZ" dirty="0">
                <a:latin typeface="Calibri" panose="020F0502020204030204" pitchFamily="34" charset="0"/>
                <a:ea typeface="Calibri" panose="020F0502020204030204" pitchFamily="34" charset="0"/>
                <a:cs typeface="Times New Roman" panose="02020603050405020304" pitchFamily="18" charset="0"/>
              </a:rPr>
              <a:t>Professing their faith through the baptismal promises</a:t>
            </a:r>
            <a:endParaRPr lang="en-NZ" dirty="0"/>
          </a:p>
        </p:txBody>
      </p:sp>
      <p:sp>
        <p:nvSpPr>
          <p:cNvPr id="35" name="TextBox: Tool instructions"/>
          <p:cNvSpPr txBox="1"/>
          <p:nvPr/>
        </p:nvSpPr>
        <p:spPr>
          <a:xfrm>
            <a:off x="3698205" y="4693589"/>
            <a:ext cx="1747594" cy="246221"/>
          </a:xfrm>
          <a:prstGeom prst="rect">
            <a:avLst/>
          </a:prstGeom>
          <a:noFill/>
        </p:spPr>
        <p:txBody>
          <a:bodyPr wrap="none" rtlCol="0">
            <a:spAutoFit/>
          </a:bodyPr>
          <a:lstStyle/>
          <a:p>
            <a:pPr algn="ctr"/>
            <a:r>
              <a:rPr lang="en-GB" sz="1000" dirty="0"/>
              <a:t>Click the images to reveal text</a:t>
            </a: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33"/>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4"/>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Slide Title"/>
          <p:cNvSpPr/>
          <p:nvPr/>
        </p:nvSpPr>
        <p:spPr>
          <a:xfrm>
            <a:off x="0" y="-18797"/>
            <a:ext cx="9144000" cy="584775"/>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Being Renewed in the Life of the Risen Christ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64" y="1095277"/>
            <a:ext cx="4916911" cy="3277941"/>
          </a:xfrm>
          <a:prstGeom prst="rect">
            <a:avLst/>
          </a:prstGeom>
        </p:spPr>
      </p:pic>
      <p:sp>
        <p:nvSpPr>
          <p:cNvPr id="10" name="Shape: Pop-up window"/>
          <p:cNvSpPr/>
          <p:nvPr/>
        </p:nvSpPr>
        <p:spPr>
          <a:xfrm>
            <a:off x="5386301" y="979211"/>
            <a:ext cx="3668969" cy="3582696"/>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NZ" dirty="0">
                <a:solidFill>
                  <a:schemeClr val="tx1"/>
                </a:solidFill>
              </a:rPr>
              <a:t>What do you think this means?</a:t>
            </a:r>
          </a:p>
          <a:p>
            <a:pPr marL="285750" indent="-285750">
              <a:buFont typeface="Wingdings" panose="05000000000000000000" pitchFamily="2" charset="2"/>
              <a:buChar char="v"/>
            </a:pPr>
            <a:endParaRPr lang="en-NZ" dirty="0">
              <a:solidFill>
                <a:schemeClr val="tx1"/>
              </a:solidFill>
            </a:endParaRPr>
          </a:p>
          <a:p>
            <a:pPr marL="285750" indent="-285750">
              <a:buFont typeface="Wingdings" panose="05000000000000000000" pitchFamily="2" charset="2"/>
              <a:buChar char="v"/>
            </a:pPr>
            <a:r>
              <a:rPr lang="en-NZ" dirty="0">
                <a:solidFill>
                  <a:schemeClr val="tx1"/>
                </a:solidFill>
              </a:rPr>
              <a:t>What does each ritual in the baptismal ceremony tell us about sharing in the new life of Jesus after he rose from the dead?</a:t>
            </a:r>
          </a:p>
          <a:p>
            <a:pPr marL="285750" indent="-285750">
              <a:buFont typeface="Wingdings" panose="05000000000000000000" pitchFamily="2" charset="2"/>
              <a:buChar char="v"/>
            </a:pPr>
            <a:endParaRPr lang="en-NZ" dirty="0">
              <a:solidFill>
                <a:schemeClr val="tx1"/>
              </a:solidFill>
            </a:endParaRPr>
          </a:p>
          <a:p>
            <a:pPr marL="285750" indent="-285750">
              <a:buFont typeface="Wingdings" panose="05000000000000000000" pitchFamily="2" charset="2"/>
              <a:buChar char="v"/>
            </a:pPr>
            <a:r>
              <a:rPr lang="en-NZ" dirty="0">
                <a:solidFill>
                  <a:schemeClr val="tx1"/>
                </a:solidFill>
              </a:rPr>
              <a:t>What do you think it means to live in the life of the risen Christ?</a:t>
            </a:r>
          </a:p>
          <a:p>
            <a:pPr marL="285750" indent="-285750">
              <a:buFont typeface="Wingdings" panose="05000000000000000000" pitchFamily="2" charset="2"/>
              <a:buChar char="v"/>
            </a:pPr>
            <a:endParaRPr lang="en-NZ" dirty="0">
              <a:solidFill>
                <a:schemeClr val="tx1"/>
              </a:solidFill>
            </a:endParaRPr>
          </a:p>
          <a:p>
            <a:pPr marL="285750" indent="-285750">
              <a:buFont typeface="Wingdings" panose="05000000000000000000" pitchFamily="2" charset="2"/>
              <a:buChar char="v"/>
            </a:pPr>
            <a:r>
              <a:rPr lang="en-NZ" dirty="0">
                <a:solidFill>
                  <a:schemeClr val="tx1"/>
                </a:solidFill>
              </a:rPr>
              <a:t>Listen to what St Paul says about it in his Letter to the </a:t>
            </a:r>
          </a:p>
          <a:p>
            <a:pPr marL="271463" indent="-271463"/>
            <a:r>
              <a:rPr lang="en-NZ" dirty="0">
                <a:solidFill>
                  <a:schemeClr val="tx1"/>
                </a:solidFill>
              </a:rPr>
              <a:t>	Colossians 3:12-17.</a:t>
            </a:r>
          </a:p>
        </p:txBody>
      </p:sp>
      <p:sp>
        <p:nvSpPr>
          <p:cNvPr id="11" name="Shape: Close button"/>
          <p:cNvSpPr/>
          <p:nvPr/>
        </p:nvSpPr>
        <p:spPr>
          <a:xfrm>
            <a:off x="8775273" y="979211"/>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14"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508259" y="4912668"/>
            <a:ext cx="21275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a:t>
            </a:r>
          </a:p>
        </p:txBody>
      </p:sp>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3"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3"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grpId="2"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0" grpId="0" animBg="1"/>
      <p:bldP spid="10" grpId="1" animBg="1"/>
      <p:bldP spid="10" grpId="2" animBg="1"/>
      <p:bldP spid="10" grpId="3" animBg="1"/>
      <p:bldP spid="11" grpId="0" animBg="1"/>
      <p:bldP spid="11" grpId="1" animBg="1"/>
      <p:bldP spid="11" grpId="2" animBg="1"/>
      <p:bldP spid="11"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Imagine St Paul writing this to the Christians in Colossae while he was imprisoned</a:t>
            </a:r>
          </a:p>
        </p:txBody>
      </p:sp>
      <p:pic>
        <p:nvPicPr>
          <p:cNvPr id="12" name="Picture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82" y="1532132"/>
            <a:ext cx="1895125" cy="1476112"/>
          </a:xfrm>
          <a:prstGeom prst="rect">
            <a:avLst/>
          </a:prstGeom>
        </p:spPr>
      </p:pic>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S-06</a:t>
            </a:r>
          </a:p>
        </p:txBody>
      </p:sp>
      <p:sp>
        <p:nvSpPr>
          <p:cNvPr id="31" name="Page2"/>
          <p:cNvSpPr/>
          <p:nvPr/>
        </p:nvSpPr>
        <p:spPr>
          <a:xfrm>
            <a:off x="2753560" y="1498066"/>
            <a:ext cx="6246440" cy="2742289"/>
          </a:xfrm>
          <a:prstGeom prst="rect">
            <a:avLst/>
          </a:prstGeom>
          <a:solidFill>
            <a:schemeClr val="bg1"/>
          </a:solidFill>
          <a:ln w="38100">
            <a:solidFill>
              <a:schemeClr val="bg2">
                <a:lumMod val="50000"/>
              </a:schemeClr>
            </a:solidFill>
          </a:ln>
        </p:spPr>
        <p:txBody>
          <a:bodyPr wrap="square">
            <a:spAutoFit/>
          </a:bodyPr>
          <a:lstStyle/>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Let the peace of Christ rule in your hearts, to which indeed you were called in the one body, and be thankful.</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Let the word of Christ dwell in you richly; teach one another in all wisdom;</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and with gratitude in your hearts sing psalms, hymns and spiritual songs to God.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And whatever you do, in word an	d deed, do everything in the name of the Lord Jesus, giving thanks to God the Father through him.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Shape: Arrow2"/>
          <p:cNvSpPr/>
          <p:nvPr/>
        </p:nvSpPr>
        <p:spPr>
          <a:xfrm>
            <a:off x="2105488" y="1664608"/>
            <a:ext cx="64807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age1"/>
          <p:cNvSpPr/>
          <p:nvPr/>
        </p:nvSpPr>
        <p:spPr>
          <a:xfrm>
            <a:off x="2753560" y="1498065"/>
            <a:ext cx="6246440" cy="2862322"/>
          </a:xfrm>
          <a:prstGeom prst="rect">
            <a:avLst/>
          </a:prstGeom>
          <a:solidFill>
            <a:schemeClr val="bg1"/>
          </a:solidFill>
          <a:ln w="38100">
            <a:solidFill>
              <a:schemeClr val="bg2">
                <a:lumMod val="50000"/>
              </a:schemeClr>
            </a:solidFill>
          </a:ln>
        </p:spPr>
        <p:txBody>
          <a:bodyPr wrap="square">
            <a:spAutoFit/>
          </a:bodyPr>
          <a:lstStyle/>
          <a:p>
            <a:r>
              <a:rPr lang="en-NZ" dirty="0"/>
              <a:t>As God’s chosen ones, holy and beloved, clothe yourselves with compassion, kindness, humility, meekness and patience. </a:t>
            </a:r>
          </a:p>
          <a:p>
            <a:endParaRPr lang="en-NZ" dirty="0"/>
          </a:p>
          <a:p>
            <a:r>
              <a:rPr lang="en-NZ" dirty="0"/>
              <a:t>Bear with one another and if anyone has a complaint against another, forgive each other; </a:t>
            </a:r>
          </a:p>
          <a:p>
            <a:endParaRPr lang="en-NZ" dirty="0"/>
          </a:p>
          <a:p>
            <a:r>
              <a:rPr lang="en-NZ" dirty="0"/>
              <a:t>Just as the Lord has forgiven you, so you also must forgive. </a:t>
            </a:r>
          </a:p>
          <a:p>
            <a:endParaRPr lang="en-NZ" dirty="0"/>
          </a:p>
          <a:p>
            <a:r>
              <a:rPr lang="en-NZ" dirty="0"/>
              <a:t>Above all, clothe yourselves with love, which binds everything together in perfect harmony. </a:t>
            </a:r>
          </a:p>
        </p:txBody>
      </p:sp>
      <p:sp>
        <p:nvSpPr>
          <p:cNvPr id="34" name="Shape: Arrow1"/>
          <p:cNvSpPr/>
          <p:nvPr/>
        </p:nvSpPr>
        <p:spPr>
          <a:xfrm>
            <a:off x="2105488" y="1664607"/>
            <a:ext cx="648072"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466584" y="4912668"/>
            <a:ext cx="221086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picture to advance the pointer </a:t>
            </a:r>
          </a:p>
        </p:txBody>
      </p:sp>
      <p:sp>
        <p:nvSpPr>
          <p:cNvPr id="36"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Textbox: Tool instructions"/>
          <p:cNvSpPr txBox="1"/>
          <p:nvPr/>
        </p:nvSpPr>
        <p:spPr>
          <a:xfrm>
            <a:off x="3172193" y="4744584"/>
            <a:ext cx="2704587"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 presetClass="exit" presetSubtype="0" fill="hold" grpId="7" nodeType="withEffect">
                                  <p:stCondLst>
                                    <p:cond delay="0"/>
                                  </p:stCondLst>
                                  <p:childTnLst>
                                    <p:set>
                                      <p:cBhvr>
                                        <p:cTn id="9" dur="1" fill="hold">
                                          <p:stCondLst>
                                            <p:cond delay="0"/>
                                          </p:stCondLst>
                                        </p:cTn>
                                        <p:tgtEl>
                                          <p:spTgt spid="32"/>
                                        </p:tgtEl>
                                        <p:attrNameLst>
                                          <p:attrName>style.visibility</p:attrName>
                                        </p:attrNameLst>
                                      </p:cBhvr>
                                      <p:to>
                                        <p:strVal val="hidden"/>
                                      </p:to>
                                    </p:set>
                                  </p:childTnLst>
                                </p:cTn>
                              </p:par>
                            </p:childTnLst>
                          </p:cTn>
                        </p:par>
                        <p:par>
                          <p:cTn id="10" fill="hold">
                            <p:stCondLst>
                              <p:cond delay="500"/>
                            </p:stCondLst>
                            <p:childTnLst>
                              <p:par>
                                <p:cTn id="11" presetID="42" presetClass="path" presetSubtype="0" accel="50000" decel="50000" fill="hold" grpId="4" nodeType="afterEffect">
                                  <p:stCondLst>
                                    <p:cond delay="0"/>
                                  </p:stCondLst>
                                  <p:childTnLst>
                                    <p:animMotion origin="layout" path="M 5E-6 -3.20988E-6 L 0.00365 0.43025 " pathEditMode="relative" rAng="0" ptsTypes="AA">
                                      <p:cBhvr>
                                        <p:cTn id="12" dur="100" spd="-100000" fill="hold"/>
                                        <p:tgtEl>
                                          <p:spTgt spid="32"/>
                                        </p:tgtEl>
                                        <p:attrNameLst>
                                          <p:attrName>ppt_x</p:attrName>
                                          <p:attrName>ppt_y</p:attrName>
                                        </p:attrNameLst>
                                      </p:cBhvr>
                                      <p:rCtr x="174" y="2151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5E-6 -3.20988E-6 L 0.00122 0.16667 " pathEditMode="relative" rAng="0" ptsTypes="AA">
                                      <p:cBhvr>
                                        <p:cTn id="16" dur="1500" fill="hold"/>
                                        <p:tgtEl>
                                          <p:spTgt spid="34"/>
                                        </p:tgtEl>
                                        <p:attrNameLst>
                                          <p:attrName>ppt_x</p:attrName>
                                          <p:attrName>ppt_y</p:attrName>
                                        </p:attrNameLst>
                                      </p:cBhvr>
                                      <p:rCtr x="0" y="836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0.00122 0.16667 L 0.00122 0.3 " pathEditMode="relative" rAng="0" ptsTypes="AA">
                                      <p:cBhvr>
                                        <p:cTn id="20" dur="1500" fill="hold"/>
                                        <p:tgtEl>
                                          <p:spTgt spid="34"/>
                                        </p:tgtEl>
                                        <p:attrNameLst>
                                          <p:attrName>ppt_x</p:attrName>
                                          <p:attrName>ppt_y</p:attrName>
                                        </p:attrNameLst>
                                      </p:cBhvr>
                                      <p:rCtr x="0" y="666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0.00122 0.3 L 0.00209 0.43365 " pathEditMode="relative" rAng="0" ptsTypes="AA">
                                      <p:cBhvr>
                                        <p:cTn id="24" dur="1500" fill="hold"/>
                                        <p:tgtEl>
                                          <p:spTgt spid="34"/>
                                        </p:tgtEl>
                                        <p:attrNameLst>
                                          <p:attrName>ppt_x</p:attrName>
                                          <p:attrName>ppt_y</p:attrName>
                                        </p:attrNameLst>
                                      </p:cBhvr>
                                      <p:rCtr x="35" y="6667"/>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5" nodeType="clickEffect">
                                  <p:stCondLst>
                                    <p:cond delay="0"/>
                                  </p:stCondLst>
                                  <p:childTnLst>
                                    <p:animMotion origin="layout" path="M 5E-6 -3.20988E-6 L 5E-6 0.42562 " pathEditMode="relative" rAng="0" ptsTypes="AA">
                                      <p:cBhvr>
                                        <p:cTn id="28" dur="400" spd="-100000" fill="hold"/>
                                        <p:tgtEl>
                                          <p:spTgt spid="34"/>
                                        </p:tgtEl>
                                        <p:attrNameLst>
                                          <p:attrName>ppt_x</p:attrName>
                                          <p:attrName>ppt_y</p:attrName>
                                        </p:attrNameLst>
                                      </p:cBhvr>
                                      <p:rCtr x="0" y="21265"/>
                                    </p:animMotion>
                                  </p:childTnLst>
                                </p:cTn>
                              </p:par>
                            </p:childTnLst>
                          </p:cTn>
                        </p:par>
                        <p:par>
                          <p:cTn id="29" fill="hold">
                            <p:stCondLst>
                              <p:cond delay="4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 presetClass="exit" presetSubtype="0" fill="hold" grpId="4"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5E-6 -3.20988E-6 L 0.00035 0.13271 " pathEditMode="relative" rAng="0" ptsTypes="AA">
                                      <p:cBhvr>
                                        <p:cTn id="42" dur="1500" fill="hold"/>
                                        <p:tgtEl>
                                          <p:spTgt spid="32"/>
                                        </p:tgtEl>
                                        <p:attrNameLst>
                                          <p:attrName>ppt_x</p:attrName>
                                          <p:attrName>ppt_y</p:attrName>
                                        </p:attrNameLst>
                                      </p:cBhvr>
                                      <p:rCtr x="0" y="672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2" nodeType="clickEffect">
                                  <p:stCondLst>
                                    <p:cond delay="0"/>
                                  </p:stCondLst>
                                  <p:childTnLst>
                                    <p:animMotion origin="layout" path="M 0.00035 0.13272 L 0.00105 0.26667 " pathEditMode="relative" rAng="0" ptsTypes="AA">
                                      <p:cBhvr>
                                        <p:cTn id="46" dur="1500" fill="hold"/>
                                        <p:tgtEl>
                                          <p:spTgt spid="32"/>
                                        </p:tgtEl>
                                        <p:attrNameLst>
                                          <p:attrName>ppt_x</p:attrName>
                                          <p:attrName>ppt_y</p:attrName>
                                        </p:attrNameLst>
                                      </p:cBhvr>
                                      <p:rCtr x="35" y="6698"/>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3" nodeType="clickEffect">
                                  <p:stCondLst>
                                    <p:cond delay="0"/>
                                  </p:stCondLst>
                                  <p:childTnLst>
                                    <p:animMotion origin="layout" path="M 0.00105 0.26667 L 0.00105 0.41111 " pathEditMode="relative" rAng="0" ptsTypes="AA">
                                      <p:cBhvr>
                                        <p:cTn id="50" dur="1500" fill="hold"/>
                                        <p:tgtEl>
                                          <p:spTgt spid="32"/>
                                        </p:tgtEl>
                                        <p:attrNameLst>
                                          <p:attrName>ppt_x</p:attrName>
                                          <p:attrName>ppt_y</p:attrName>
                                        </p:attrNameLst>
                                      </p:cBhvr>
                                      <p:rCtr x="0" y="7222"/>
                                    </p:animMotion>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2"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par>
                                <p:cTn id="58" presetID="42" presetClass="path" presetSubtype="0" accel="50000" decel="50000" fill="hold" grpId="7" nodeType="withEffect">
                                  <p:stCondLst>
                                    <p:cond delay="0"/>
                                  </p:stCondLst>
                                  <p:childTnLst>
                                    <p:animMotion origin="layout" path="M 0 0 L 0 0.25 E" pathEditMode="relative" ptsTypes="">
                                      <p:cBhvr>
                                        <p:cTn id="59" dur="100" spd="-100000" fill="hold"/>
                                        <p:tgtEl>
                                          <p:spTgt spid="34"/>
                                        </p:tgtEl>
                                        <p:attrNameLst>
                                          <p:attrName>ppt_x</p:attrName>
                                          <p:attrName>ppt_y</p:attrName>
                                        </p:attrNameLst>
                                      </p:cBhvr>
                                    </p:animMotion>
                                  </p:childTnLst>
                                </p:cTn>
                              </p:par>
                              <p:par>
                                <p:cTn id="60" presetID="42" presetClass="path" presetSubtype="0" accel="50000" decel="50000" fill="hold" grpId="6" nodeType="withEffect">
                                  <p:stCondLst>
                                    <p:cond delay="0"/>
                                  </p:stCondLst>
                                  <p:childTnLst>
                                    <p:animMotion origin="layout" path="M 0 0 L 0 0.25 E" pathEditMode="relative" ptsTypes="">
                                      <p:cBhvr>
                                        <p:cTn id="61" dur="100" spd="-100000" fill="hold"/>
                                        <p:tgtEl>
                                          <p:spTgt spid="32"/>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42" presetClass="path" presetSubtype="0" accel="50000" decel="50000" fill="hold" grpId="6" nodeType="withEffect">
                                  <p:stCondLst>
                                    <p:cond delay="0"/>
                                  </p:stCondLst>
                                  <p:childTnLst>
                                    <p:animMotion origin="layout" path="M 0 0 L 0 0.25 E" pathEditMode="relative" ptsTypes="">
                                      <p:cBhvr>
                                        <p:cTn id="68" dur="100" spd="-100000" fill="hold"/>
                                        <p:tgtEl>
                                          <p:spTgt spid="34"/>
                                        </p:tgtEl>
                                        <p:attrNameLst>
                                          <p:attrName>ppt_x</p:attrName>
                                          <p:attrName>ppt_y</p:attrName>
                                        </p:attrNameLst>
                                      </p:cBhvr>
                                    </p:animMotion>
                                  </p:childTnLst>
                                </p:cTn>
                              </p:par>
                              <p:par>
                                <p:cTn id="69" presetID="42" presetClass="path" presetSubtype="0" accel="50000" decel="50000" fill="hold" grpId="5" nodeType="withEffect">
                                  <p:stCondLst>
                                    <p:cond delay="0"/>
                                  </p:stCondLst>
                                  <p:childTnLst>
                                    <p:animMotion origin="layout" path="M 0 0 L 0 0.25 E" pathEditMode="relative" ptsTypes="">
                                      <p:cBhvr>
                                        <p:cTn id="70" dur="100" spd="-100000" fill="hold"/>
                                        <p:tgtEl>
                                          <p:spTgt spid="32"/>
                                        </p:tgtEl>
                                        <p:attrNameLst>
                                          <p:attrName>ppt_x</p:attrName>
                                          <p:attrName>ppt_y</p:attrName>
                                        </p:attrNameLst>
                                      </p:cBhvr>
                                    </p:animMotion>
                                  </p:childTnLst>
                                </p:cTn>
                              </p:par>
                              <p:par>
                                <p:cTn id="71" presetID="1" presetClass="exit" presetSubtype="0" fill="hold" grpId="1" nodeType="withEffect">
                                  <p:stCondLst>
                                    <p:cond delay="0"/>
                                  </p:stCondLst>
                                  <p:childTnLst>
                                    <p:set>
                                      <p:cBhvr>
                                        <p:cTn id="7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1" grpId="0" animBg="1"/>
      <p:bldP spid="31" grpId="1" animBg="1"/>
      <p:bldP spid="31" grpId="2" animBg="1"/>
      <p:bldP spid="32" grpId="0" animBg="1"/>
      <p:bldP spid="32" grpId="1" animBg="1"/>
      <p:bldP spid="32" grpId="2" animBg="1"/>
      <p:bldP spid="32" grpId="3" animBg="1"/>
      <p:bldP spid="32" grpId="4" animBg="1"/>
      <p:bldP spid="32" grpId="5" animBg="1"/>
      <p:bldP spid="32" grpId="6" animBg="1"/>
      <p:bldP spid="32" grpId="7" animBg="1"/>
      <p:bldP spid="33" grpId="0" animBg="1"/>
      <p:bldP spid="33" grpId="1" animBg="1"/>
      <p:bldP spid="33" grpId="2" animBg="1"/>
      <p:bldP spid="34" grpId="0" animBg="1"/>
      <p:bldP spid="34" grpId="1" animBg="1"/>
      <p:bldP spid="34" grpId="2" animBg="1"/>
      <p:bldP spid="34" grpId="3" animBg="1"/>
      <p:bldP spid="34" grpId="4" animBg="1"/>
      <p:bldP spid="34" grpId="5" animBg="1"/>
      <p:bldP spid="34" grpId="6" animBg="1"/>
      <p:bldP spid="34" grpId="7"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Title"/>
          <p:cNvSpPr/>
          <p:nvPr/>
        </p:nvSpPr>
        <p:spPr>
          <a:xfrm>
            <a:off x="0" y="-18797"/>
            <a:ext cx="9144000" cy="954107"/>
          </a:xfrm>
          <a:prstGeom prst="rect">
            <a:avLst/>
          </a:prstGeom>
          <a:noFill/>
        </p:spPr>
        <p:txBody>
          <a:bodyPr wrap="square" lIns="91440" tIns="45720" rIns="91440" bIns="45720">
            <a:spAutoFit/>
          </a:bodyPr>
          <a:lstStyle/>
          <a:p>
            <a:pPr algn="ctr"/>
            <a:r>
              <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At Baptism People put on a White Garment to show </a:t>
            </a:r>
          </a:p>
          <a:p>
            <a:pPr algn="ctr"/>
            <a:r>
              <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they are putting on the New Life of Christ</a:t>
            </a:r>
          </a:p>
        </p:txBody>
      </p:sp>
      <p:sp>
        <p:nvSpPr>
          <p:cNvPr id="4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649" y="935310"/>
            <a:ext cx="3142701" cy="3591658"/>
          </a:xfrm>
          <a:prstGeom prst="rect">
            <a:avLst/>
          </a:prstGeom>
        </p:spPr>
      </p:pic>
      <p:sp>
        <p:nvSpPr>
          <p:cNvPr id="44"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5" name="Textbox: Tool instructions"/>
          <p:cNvSpPr txBox="1"/>
          <p:nvPr/>
        </p:nvSpPr>
        <p:spPr>
          <a:xfrm>
            <a:off x="3219706" y="4912668"/>
            <a:ext cx="2704587"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worksheet button to go to the worksheet</a:t>
            </a:r>
          </a:p>
        </p:txBody>
      </p:sp>
      <p:sp>
        <p:nvSpPr>
          <p:cNvPr id="4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25915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954107"/>
          </a:xfrm>
          <a:prstGeom prst="rect">
            <a:avLst/>
          </a:prstGeom>
          <a:noFill/>
        </p:spPr>
        <p:txBody>
          <a:bodyPr wrap="square" lIns="91440" tIns="45720" rIns="91440" bIns="45720">
            <a:spAutoFit/>
          </a:bodyPr>
          <a:lstStyle/>
          <a:p>
            <a:pPr algn="ctr"/>
            <a:r>
              <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Are these the virtues someone living </a:t>
            </a:r>
          </a:p>
          <a:p>
            <a:pPr algn="ctr"/>
            <a:r>
              <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the life of the Risen Christ lives by?</a:t>
            </a: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S-08</a:t>
            </a:r>
          </a:p>
        </p:txBody>
      </p:sp>
      <p:sp>
        <p:nvSpPr>
          <p:cNvPr id="3" name="Rectangle 2"/>
          <p:cNvSpPr/>
          <p:nvPr/>
        </p:nvSpPr>
        <p:spPr>
          <a:xfrm>
            <a:off x="1494691" y="3411184"/>
            <a:ext cx="6154615" cy="1236236"/>
          </a:xfrm>
          <a:prstGeom prst="rect">
            <a:avLst/>
          </a:prstGeom>
        </p:spPr>
        <p:txBody>
          <a:bodyPr wrap="square">
            <a:spAutoFit/>
          </a:bodyPr>
          <a:lstStyle/>
          <a:p>
            <a:pPr>
              <a:lnSpc>
                <a:spcPct val="115000"/>
              </a:lnSpc>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Share what these virtues from Paul’s letter look like in people’s attitudes and behaviour.</a:t>
            </a:r>
          </a:p>
          <a:p>
            <a:r>
              <a:rPr lang="en-NZ" sz="2000" dirty="0">
                <a:latin typeface="Calibri" panose="020F0502020204030204" pitchFamily="34" charset="0"/>
                <a:ea typeface="Calibri" panose="020F0502020204030204" pitchFamily="34" charset="0"/>
                <a:cs typeface="Times New Roman" panose="02020603050405020304" pitchFamily="18" charset="0"/>
              </a:rPr>
              <a:t>Create an artwork to illustrate this.</a:t>
            </a:r>
            <a:endParaRPr lang="en-NZ"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957" y="904533"/>
            <a:ext cx="3108081" cy="2486465"/>
          </a:xfrm>
          <a:prstGeom prst="rect">
            <a:avLst/>
          </a:prstGeom>
        </p:spPr>
      </p:pic>
    </p:spTree>
    <p:extLst>
      <p:ext uri="{BB962C8B-B14F-4D97-AF65-F5344CB8AC3E}">
        <p14:creationId xmlns:p14="http://schemas.microsoft.com/office/powerpoint/2010/main" val="103482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86531"/>
            <a:ext cx="9144000" cy="954107"/>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Letting the Virtues of Jesus become </a:t>
            </a:r>
          </a:p>
          <a:p>
            <a:pPr algn="ctr"/>
            <a:r>
              <a:rPr lang="en-NZ"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your normal way of being by …</a:t>
            </a:r>
            <a:endPar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98" y="1599210"/>
            <a:ext cx="4870143" cy="2151373"/>
          </a:xfrm>
          <a:prstGeom prst="rect">
            <a:avLst/>
          </a:prstGeom>
        </p:spPr>
      </p:pic>
      <p:grpSp>
        <p:nvGrpSpPr>
          <p:cNvPr id="4" name="Group 3"/>
          <p:cNvGrpSpPr/>
          <p:nvPr/>
        </p:nvGrpSpPr>
        <p:grpSpPr>
          <a:xfrm>
            <a:off x="6049108" y="2445348"/>
            <a:ext cx="560069" cy="762000"/>
            <a:chOff x="6049108" y="2321169"/>
            <a:chExt cx="560069" cy="762000"/>
          </a:xfrm>
        </p:grpSpPr>
        <p:sp>
          <p:nvSpPr>
            <p:cNvPr id="2" name="Arrow: Curved Up 1"/>
            <p:cNvSpPr/>
            <p:nvPr/>
          </p:nvSpPr>
          <p:spPr>
            <a:xfrm>
              <a:off x="6082958" y="2766646"/>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sp>
          <p:nvSpPr>
            <p:cNvPr id="16" name="Arrow: Curved Up 15"/>
            <p:cNvSpPr/>
            <p:nvPr/>
          </p:nvSpPr>
          <p:spPr>
            <a:xfrm rot="10800000">
              <a:off x="6049108" y="2321169"/>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grpSp>
      <p:sp>
        <p:nvSpPr>
          <p:cNvPr id="18" name="Shape: Card 5 {b}"/>
          <p:cNvSpPr/>
          <p:nvPr/>
        </p:nvSpPr>
        <p:spPr>
          <a:xfrm>
            <a:off x="5218736" y="851141"/>
            <a:ext cx="2520280" cy="3743437"/>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2">
                    <a:lumMod val="50000"/>
                  </a:schemeClr>
                </a:solidFill>
              </a:rPr>
              <a:t>Being mindful that when all members of the Church use Lent to renew their commitment to the Christian life the whole Church grows in holiness and strength - God’s Mana and </a:t>
            </a:r>
            <a:r>
              <a:rPr lang="en-NZ" dirty="0" err="1">
                <a:solidFill>
                  <a:schemeClr val="tx2">
                    <a:lumMod val="50000"/>
                  </a:schemeClr>
                </a:solidFill>
              </a:rPr>
              <a:t>Tapu</a:t>
            </a:r>
            <a:r>
              <a:rPr lang="en-NZ" dirty="0">
                <a:solidFill>
                  <a:schemeClr val="tx2">
                    <a:lumMod val="50000"/>
                  </a:schemeClr>
                </a:solidFill>
              </a:rPr>
              <a:t>.</a:t>
            </a:r>
          </a:p>
        </p:txBody>
      </p:sp>
      <p:sp>
        <p:nvSpPr>
          <p:cNvPr id="19" name="Shape: Card 4"/>
          <p:cNvSpPr/>
          <p:nvPr/>
        </p:nvSpPr>
        <p:spPr>
          <a:xfrm>
            <a:off x="5246588" y="878246"/>
            <a:ext cx="2520280" cy="3716332"/>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2">
                    <a:lumMod val="50000"/>
                  </a:schemeClr>
                </a:solidFill>
              </a:rPr>
              <a:t>Taking time in Lent to recall your baptismal promises and trying to live them more deeply. This is what spiritual growth and holiness means.</a:t>
            </a:r>
          </a:p>
        </p:txBody>
      </p:sp>
      <p:sp>
        <p:nvSpPr>
          <p:cNvPr id="20" name="Shape: Card 3"/>
          <p:cNvSpPr/>
          <p:nvPr/>
        </p:nvSpPr>
        <p:spPr>
          <a:xfrm>
            <a:off x="5280455" y="894712"/>
            <a:ext cx="2520280" cy="369986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2">
                    <a:lumMod val="50000"/>
                  </a:schemeClr>
                </a:solidFill>
              </a:rPr>
              <a:t>Using Lent as a good time to check up on how well you are doing as a follower of Jesus and making his values part of your life. </a:t>
            </a:r>
          </a:p>
        </p:txBody>
      </p:sp>
      <p:sp>
        <p:nvSpPr>
          <p:cNvPr id="23" name="Shape: Card 2"/>
          <p:cNvSpPr/>
          <p:nvPr/>
        </p:nvSpPr>
        <p:spPr>
          <a:xfrm>
            <a:off x="5280455" y="916638"/>
            <a:ext cx="2520280" cy="3677939"/>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2">
                    <a:lumMod val="50000"/>
                  </a:schemeClr>
                </a:solidFill>
              </a:rPr>
              <a:t>Treating people as Jesus did and being aware of how you speak and behave towards others every day so it becomes a habit and your normal way of being. </a:t>
            </a:r>
          </a:p>
        </p:txBody>
      </p:sp>
      <p:sp>
        <p:nvSpPr>
          <p:cNvPr id="21" name="Shape: Card 1 (top)"/>
          <p:cNvSpPr/>
          <p:nvPr/>
        </p:nvSpPr>
        <p:spPr>
          <a:xfrm>
            <a:off x="5290904" y="953607"/>
            <a:ext cx="2520280" cy="3640970"/>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2">
                    <a:lumMod val="50000"/>
                  </a:schemeClr>
                </a:solidFill>
              </a:rPr>
              <a:t>Following Jesus means living as he did, demonstrating his attitudes and virtues just as naturally as if we are breathing. </a:t>
            </a:r>
          </a:p>
        </p:txBody>
      </p:sp>
      <p:sp>
        <p:nvSpPr>
          <p:cNvPr id="22"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sp>
        <p:nvSpPr>
          <p:cNvPr id="2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S-09</a:t>
            </a:r>
          </a:p>
        </p:txBody>
      </p:sp>
      <p:sp>
        <p:nvSpPr>
          <p:cNvPr id="24" name="Textbox: Tool instructions2"/>
          <p:cNvSpPr txBox="1"/>
          <p:nvPr/>
        </p:nvSpPr>
        <p:spPr>
          <a:xfrm>
            <a:off x="3614051" y="4898435"/>
            <a:ext cx="19159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restart shape to restart Slide</a:t>
            </a:r>
          </a:p>
        </p:txBody>
      </p:sp>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Tool instructions stop"/>
          <p:cNvSpPr txBox="1"/>
          <p:nvPr/>
        </p:nvSpPr>
        <p:spPr>
          <a:xfrm>
            <a:off x="3478657" y="4746097"/>
            <a:ext cx="2339103" cy="230832"/>
          </a:xfrm>
          <a:prstGeom prst="rect">
            <a:avLst/>
          </a:prstGeom>
          <a:no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t>
            </a:r>
            <a:r>
              <a:rPr lang="en-GB" dirty="0" smtClean="0"/>
              <a:t>‘We Believe’</a:t>
            </a:r>
            <a:endParaRPr lang="en-GB" dirty="0"/>
          </a:p>
        </p:txBody>
      </p:sp>
      <p:sp>
        <p:nvSpPr>
          <p:cNvPr id="32" name="TextBox: Tool instructions start"/>
          <p:cNvSpPr txBox="1"/>
          <p:nvPr/>
        </p:nvSpPr>
        <p:spPr>
          <a:xfrm>
            <a:off x="3478657" y="4746097"/>
            <a:ext cx="2332691" cy="230832"/>
          </a:xfrm>
          <a:prstGeom prst="rect">
            <a:avLst/>
          </a:prstGeom>
          <a:no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a:t>
            </a:r>
            <a:r>
              <a:rPr lang="en-GB" dirty="0" smtClean="0"/>
              <a:t>play ‘We Believe’</a:t>
            </a:r>
            <a:endParaRPr lang="en-GB" dirty="0"/>
          </a:p>
        </p:txBody>
      </p:sp>
      <p:pic>
        <p:nvPicPr>
          <p:cNvPr id="6" name="Lent - Y6-R03-S09 - We Belie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11662" y="85722"/>
            <a:ext cx="609600" cy="609600"/>
          </a:xfrm>
          <a:prstGeom prst="rect">
            <a:avLst/>
          </a:prstGeom>
        </p:spPr>
      </p:pic>
    </p:spTree>
    <p:extLst>
      <p:ext uri="{BB962C8B-B14F-4D97-AF65-F5344CB8AC3E}">
        <p14:creationId xmlns:p14="http://schemas.microsoft.com/office/powerpoint/2010/main" val="258758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1000"/>
                                        <p:tgtEl>
                                          <p:spTgt spid="21"/>
                                        </p:tgtEl>
                                        <p:attrNameLst>
                                          <p:attrName>ppt_x</p:attrName>
                                        </p:attrNameLst>
                                      </p:cBhvr>
                                      <p:tavLst>
                                        <p:tav tm="0">
                                          <p:val>
                                            <p:strVal val="ppt_x"/>
                                          </p:val>
                                        </p:tav>
                                        <p:tav tm="100000">
                                          <p:val>
                                            <p:strVal val="1+ppt_w/2"/>
                                          </p:val>
                                        </p:tav>
                                      </p:tavLst>
                                    </p:anim>
                                    <p:anim calcmode="lin" valueType="num">
                                      <p:cBhvr additive="base">
                                        <p:cTn id="12" dur="1000"/>
                                        <p:tgtEl>
                                          <p:spTgt spid="21"/>
                                        </p:tgtEl>
                                        <p:attrNameLst>
                                          <p:attrName>ppt_y</p:attrName>
                                        </p:attrNameLst>
                                      </p:cBhvr>
                                      <p:tavLst>
                                        <p:tav tm="0">
                                          <p:val>
                                            <p:strVal val="ppt_y"/>
                                          </p:val>
                                        </p:tav>
                                        <p:tav tm="100000">
                                          <p:val>
                                            <p:strVal val="0-ppt_h/2"/>
                                          </p:val>
                                        </p:tav>
                                      </p:tavLst>
                                    </p:anim>
                                    <p:set>
                                      <p:cBhvr>
                                        <p:cTn id="1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1000"/>
                                        <p:tgtEl>
                                          <p:spTgt spid="20"/>
                                        </p:tgtEl>
                                        <p:attrNameLst>
                                          <p:attrName>ppt_x</p:attrName>
                                        </p:attrNameLst>
                                      </p:cBhvr>
                                      <p:tavLst>
                                        <p:tav tm="0">
                                          <p:val>
                                            <p:strVal val="ppt_x"/>
                                          </p:val>
                                        </p:tav>
                                        <p:tav tm="100000">
                                          <p:val>
                                            <p:strVal val="1+ppt_w/2"/>
                                          </p:val>
                                        </p:tav>
                                      </p:tavLst>
                                    </p:anim>
                                    <p:anim calcmode="lin" valueType="num">
                                      <p:cBhvr additive="base">
                                        <p:cTn id="19" dur="1000"/>
                                        <p:tgtEl>
                                          <p:spTgt spid="20"/>
                                        </p:tgtEl>
                                        <p:attrNameLst>
                                          <p:attrName>ppt_y</p:attrName>
                                        </p:attrNameLst>
                                      </p:cBhvr>
                                      <p:tavLst>
                                        <p:tav tm="0">
                                          <p:val>
                                            <p:strVal val="ppt_y"/>
                                          </p:val>
                                        </p:tav>
                                        <p:tav tm="100000">
                                          <p:val>
                                            <p:strVal val="0-ppt_h/2"/>
                                          </p:val>
                                        </p:tav>
                                      </p:tavLst>
                                    </p:anim>
                                    <p:set>
                                      <p:cBhvr>
                                        <p:cTn id="2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1000"/>
                                        <p:tgtEl>
                                          <p:spTgt spid="19"/>
                                        </p:tgtEl>
                                        <p:attrNameLst>
                                          <p:attrName>ppt_x</p:attrName>
                                        </p:attrNameLst>
                                      </p:cBhvr>
                                      <p:tavLst>
                                        <p:tav tm="0">
                                          <p:val>
                                            <p:strVal val="ppt_x"/>
                                          </p:val>
                                        </p:tav>
                                        <p:tav tm="100000">
                                          <p:val>
                                            <p:strVal val="1+ppt_w/2"/>
                                          </p:val>
                                        </p:tav>
                                      </p:tavLst>
                                    </p:anim>
                                    <p:anim calcmode="lin" valueType="num">
                                      <p:cBhvr additive="base">
                                        <p:cTn id="26" dur="1000"/>
                                        <p:tgtEl>
                                          <p:spTgt spid="19"/>
                                        </p:tgtEl>
                                        <p:attrNameLst>
                                          <p:attrName>ppt_y</p:attrName>
                                        </p:attrNameLst>
                                      </p:cBhvr>
                                      <p:tavLst>
                                        <p:tav tm="0">
                                          <p:val>
                                            <p:strVal val="ppt_y"/>
                                          </p:val>
                                        </p:tav>
                                        <p:tav tm="100000">
                                          <p:val>
                                            <p:strVal val="0-ppt_h/2"/>
                                          </p:val>
                                        </p:tav>
                                      </p:tavLst>
                                    </p:anim>
                                    <p:set>
                                      <p:cBhvr>
                                        <p:cTn id="2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1000"/>
                                        <p:tgtEl>
                                          <p:spTgt spid="18"/>
                                        </p:tgtEl>
                                        <p:attrNameLst>
                                          <p:attrName>ppt_x</p:attrName>
                                        </p:attrNameLst>
                                      </p:cBhvr>
                                      <p:tavLst>
                                        <p:tav tm="0">
                                          <p:val>
                                            <p:strVal val="ppt_x"/>
                                          </p:val>
                                        </p:tav>
                                        <p:tav tm="100000">
                                          <p:val>
                                            <p:strVal val="1+ppt_w/2"/>
                                          </p:val>
                                        </p:tav>
                                      </p:tavLst>
                                    </p:anim>
                                    <p:anim calcmode="lin" valueType="num">
                                      <p:cBhvr additive="base">
                                        <p:cTn id="33" dur="1000"/>
                                        <p:tgtEl>
                                          <p:spTgt spid="18"/>
                                        </p:tgtEl>
                                        <p:attrNameLst>
                                          <p:attrName>ppt_y</p:attrName>
                                        </p:attrNameLst>
                                      </p:cBhvr>
                                      <p:tavLst>
                                        <p:tav tm="0">
                                          <p:val>
                                            <p:strVal val="ppt_y"/>
                                          </p:val>
                                        </p:tav>
                                        <p:tav tm="100000">
                                          <p:val>
                                            <p:strVal val="0-ppt_h/2"/>
                                          </p:val>
                                        </p:tav>
                                      </p:tavLst>
                                    </p:anim>
                                    <p:set>
                                      <p:cBhvr>
                                        <p:cTn id="34" dur="1" fill="hold">
                                          <p:stCondLst>
                                            <p:cond delay="999"/>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 presetClass="exit" presetSubtype="3" fill="hold" grpId="0" nodeType="clickEffect">
                                  <p:stCondLst>
                                    <p:cond delay="0"/>
                                  </p:stCondLst>
                                  <p:childTnLst>
                                    <p:anim calcmode="lin" valueType="num">
                                      <p:cBhvr additive="base">
                                        <p:cTn id="43" dur="1000"/>
                                        <p:tgtEl>
                                          <p:spTgt spid="23"/>
                                        </p:tgtEl>
                                        <p:attrNameLst>
                                          <p:attrName>ppt_x</p:attrName>
                                        </p:attrNameLst>
                                      </p:cBhvr>
                                      <p:tavLst>
                                        <p:tav tm="0">
                                          <p:val>
                                            <p:strVal val="ppt_x"/>
                                          </p:val>
                                        </p:tav>
                                        <p:tav tm="100000">
                                          <p:val>
                                            <p:strVal val="1+ppt_w/2"/>
                                          </p:val>
                                        </p:tav>
                                      </p:tavLst>
                                    </p:anim>
                                    <p:anim calcmode="lin" valueType="num">
                                      <p:cBhvr additive="base">
                                        <p:cTn id="44" dur="1000"/>
                                        <p:tgtEl>
                                          <p:spTgt spid="23"/>
                                        </p:tgtEl>
                                        <p:attrNameLst>
                                          <p:attrName>ppt_y</p:attrName>
                                        </p:attrNameLst>
                                      </p:cBhvr>
                                      <p:tavLst>
                                        <p:tav tm="0">
                                          <p:val>
                                            <p:strVal val="ppt_y"/>
                                          </p:val>
                                        </p:tav>
                                        <p:tav tm="100000">
                                          <p:val>
                                            <p:strVal val="0-ppt_h/2"/>
                                          </p:val>
                                        </p:tav>
                                      </p:tavLst>
                                    </p:anim>
                                    <p:set>
                                      <p:cBhvr>
                                        <p:cTn id="4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xit" presetSubtype="0" fill="hold" grpId="3"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ntr" presetSubtype="0" fill="hold" grpId="3"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0" presetClass="exit" presetSubtype="0" fill="hold" grpId="1" nodeType="with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132790" fill="hold"/>
                                        <p:tgtEl>
                                          <p:spTgt spid="6"/>
                                        </p:tgtEl>
                                      </p:cBhvr>
                                    </p:cmd>
                                  </p:childTnLst>
                                </p:cTn>
                              </p:par>
                              <p:par>
                                <p:cTn id="74" presetID="1" presetClass="emph" presetSubtype="2" fill="hold" nodeType="withEffect">
                                  <p:stCondLst>
                                    <p:cond delay="0"/>
                                  </p:stCondLst>
                                  <p:childTnLst>
                                    <p:animClr clrSpc="rgb" dir="cw">
                                      <p:cBhvr>
                                        <p:cTn id="75" dur="1000" fill="hold"/>
                                        <p:tgtEl>
                                          <p:spTgt spid="30"/>
                                        </p:tgtEl>
                                        <p:attrNameLst>
                                          <p:attrName>fillcolor</p:attrName>
                                        </p:attrNameLst>
                                      </p:cBhvr>
                                      <p:to>
                                        <a:schemeClr val="accent2"/>
                                      </p:to>
                                    </p:animClr>
                                    <p:set>
                                      <p:cBhvr>
                                        <p:cTn id="76" dur="1000" fill="hold"/>
                                        <p:tgtEl>
                                          <p:spTgt spid="30"/>
                                        </p:tgtEl>
                                        <p:attrNameLst>
                                          <p:attrName>fill.type</p:attrName>
                                        </p:attrNameLst>
                                      </p:cBhvr>
                                      <p:to>
                                        <p:strVal val="solid"/>
                                      </p:to>
                                    </p:set>
                                    <p:set>
                                      <p:cBhvr>
                                        <p:cTn id="77" dur="1000" fill="hold"/>
                                        <p:tgtEl>
                                          <p:spTgt spid="30"/>
                                        </p:tgtEl>
                                        <p:attrNameLst>
                                          <p:attrName>fill.on</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3" presetClass="mediacall" presetSubtype="0" fill="hold" nodeType="clickEffect">
                                  <p:stCondLst>
                                    <p:cond delay="0"/>
                                  </p:stCondLst>
                                  <p:childTnLst>
                                    <p:cmd type="call" cmd="stop">
                                      <p:cBhvr>
                                        <p:cTn id="81" dur="1" fill="hold"/>
                                        <p:tgtEl>
                                          <p:spTgt spid="6"/>
                                        </p:tgtEl>
                                      </p:cBhvr>
                                    </p:cmd>
                                  </p:childTnLst>
                                </p:cTn>
                              </p:par>
                              <p:par>
                                <p:cTn id="82" presetID="10" presetClass="exit" presetSubtype="0" fill="hold" grpId="1"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0" presetClass="entr" presetSubtype="0" fill="hold" grpId="2"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1" presetClass="emph" presetSubtype="2" fill="hold" nodeType="withEffect">
                                  <p:stCondLst>
                                    <p:cond delay="0"/>
                                  </p:stCondLst>
                                  <p:childTnLst>
                                    <p:animClr clrSpc="rgb" dir="cw">
                                      <p:cBhvr>
                                        <p:cTn id="89" dur="2000" fill="hold"/>
                                        <p:tgtEl>
                                          <p:spTgt spid="30"/>
                                        </p:tgtEl>
                                        <p:attrNameLst>
                                          <p:attrName>fillcolor</p:attrName>
                                        </p:attrNameLst>
                                      </p:cBhvr>
                                      <p:to>
                                        <a:schemeClr val="bg1"/>
                                      </p:to>
                                    </p:animClr>
                                    <p:set>
                                      <p:cBhvr>
                                        <p:cTn id="90" dur="2000" fill="hold"/>
                                        <p:tgtEl>
                                          <p:spTgt spid="30"/>
                                        </p:tgtEl>
                                        <p:attrNameLst>
                                          <p:attrName>fill.type</p:attrName>
                                        </p:attrNameLst>
                                      </p:cBhvr>
                                      <p:to>
                                        <p:strVal val="solid"/>
                                      </p:to>
                                    </p:set>
                                    <p:set>
                                      <p:cBhvr>
                                        <p:cTn id="91"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92" fill="hold" display="0">
                  <p:stCondLst>
                    <p:cond delay="indefinite"/>
                  </p:stCondLst>
                  <p:endCondLst>
                    <p:cond evt="onStopAudio" delay="0">
                      <p:tgtEl>
                        <p:sldTgt/>
                      </p:tgtEl>
                    </p:cond>
                  </p:endCondLst>
                </p:cTn>
                <p:tgtEl>
                  <p:spTgt spid="6"/>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2" nodeType="clickEffect">
                                  <p:stCondLst>
                                    <p:cond delay="0"/>
                                  </p:stCondLst>
                                  <p:childTnLst>
                                    <p:set>
                                      <p:cBhvr>
                                        <p:cTn id="97" dur="1" fill="hold">
                                          <p:stCondLst>
                                            <p:cond delay="0"/>
                                          </p:stCondLst>
                                        </p:cTn>
                                        <p:tgtEl>
                                          <p:spTgt spid="24"/>
                                        </p:tgtEl>
                                        <p:attrNameLst>
                                          <p:attrName>style.visibility</p:attrName>
                                        </p:attrNameLst>
                                      </p:cBhvr>
                                      <p:to>
                                        <p:strVal val="hidden"/>
                                      </p:to>
                                    </p:set>
                                  </p:childTnLst>
                                </p:cTn>
                              </p:par>
                              <p:par>
                                <p:cTn id="98" presetID="1" presetClass="entr" presetSubtype="0" fill="hold" grpId="2" nodeType="withEffect">
                                  <p:stCondLst>
                                    <p:cond delay="0"/>
                                  </p:stCondLst>
                                  <p:childTnLst>
                                    <p:set>
                                      <p:cBhvr>
                                        <p:cTn id="99" dur="1" fill="hold">
                                          <p:stCondLst>
                                            <p:cond delay="0"/>
                                          </p:stCondLst>
                                        </p:cTn>
                                        <p:tgtEl>
                                          <p:spTgt spid="21"/>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9"/>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3"/>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0" restart="whenNotActive" fill="hold" evtFilter="cancelBubble" nodeType="interactiveSeq">
                <p:stCondLst>
                  <p:cond evt="onClick" delay="0">
                    <p:tgtEl>
                      <p:spTgt spid="26"/>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par>
                                <p:cTn id="115" presetID="1" presetClass="entr" presetSubtype="0" fill="hold" grpId="3" nodeType="withEffect">
                                  <p:stCondLst>
                                    <p:cond delay="0"/>
                                  </p:stCondLst>
                                  <p:childTnLst>
                                    <p:set>
                                      <p:cBhvr>
                                        <p:cTn id="116" dur="1" fill="hold">
                                          <p:stCondLst>
                                            <p:cond delay="0"/>
                                          </p:stCondLst>
                                        </p:cTn>
                                        <p:tgtEl>
                                          <p:spTgt spid="21"/>
                                        </p:tgtEl>
                                        <p:attrNameLst>
                                          <p:attrName>style.visibility</p:attrName>
                                        </p:attrNameLst>
                                      </p:cBhvr>
                                      <p:to>
                                        <p:strVal val="visible"/>
                                      </p:to>
                                    </p:set>
                                  </p:childTnLst>
                                </p:cTn>
                              </p:par>
                              <p:par>
                                <p:cTn id="117" presetID="1" presetClass="entr" presetSubtype="0" fill="hold" grpId="3" nodeType="with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par>
                                <p:cTn id="119" presetID="1" presetClass="entr" presetSubtype="0" fill="hold" grpId="3" nodeType="withEffect">
                                  <p:stCondLst>
                                    <p:cond delay="0"/>
                                  </p:stCondLst>
                                  <p:childTnLst>
                                    <p:set>
                                      <p:cBhvr>
                                        <p:cTn id="120" dur="1" fill="hold">
                                          <p:stCondLst>
                                            <p:cond delay="0"/>
                                          </p:stCondLst>
                                        </p:cTn>
                                        <p:tgtEl>
                                          <p:spTgt spid="19"/>
                                        </p:tgtEl>
                                        <p:attrNameLst>
                                          <p:attrName>style.visibility</p:attrName>
                                        </p:attrNameLst>
                                      </p:cBhvr>
                                      <p:to>
                                        <p:strVal val="visible"/>
                                      </p:to>
                                    </p:set>
                                  </p:childTnLst>
                                </p:cTn>
                              </p:par>
                              <p:par>
                                <p:cTn id="121" presetID="1" presetClass="entr" presetSubtype="0" fill="hold" grpId="3" nodeType="withEffect">
                                  <p:stCondLst>
                                    <p:cond delay="0"/>
                                  </p:stCondLst>
                                  <p:childTnLst>
                                    <p:set>
                                      <p:cBhvr>
                                        <p:cTn id="122" dur="1" fill="hold">
                                          <p:stCondLst>
                                            <p:cond delay="0"/>
                                          </p:stCondLst>
                                        </p:cTn>
                                        <p:tgtEl>
                                          <p:spTgt spid="18"/>
                                        </p:tgtEl>
                                        <p:attrNameLst>
                                          <p:attrName>style.visibility</p:attrName>
                                        </p:attrNameLst>
                                      </p:cBhvr>
                                      <p:to>
                                        <p:strVal val="visible"/>
                                      </p:to>
                                    </p:set>
                                  </p:childTnLst>
                                </p:cTn>
                              </p:par>
                              <p:par>
                                <p:cTn id="123" presetID="1" presetClass="entr" presetSubtype="0" fill="hold" grpId="3" nodeType="withEffect">
                                  <p:stCondLst>
                                    <p:cond delay="0"/>
                                  </p:stCondLst>
                                  <p:childTnLst>
                                    <p:set>
                                      <p:cBhvr>
                                        <p:cTn id="124" dur="1" fill="hold">
                                          <p:stCondLst>
                                            <p:cond delay="0"/>
                                          </p:stCondLst>
                                        </p:cTn>
                                        <p:tgtEl>
                                          <p:spTgt spid="23"/>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3" grpId="0" animBg="1"/>
      <p:bldP spid="23" grpId="1" animBg="1"/>
      <p:bldP spid="23" grpId="2" animBg="1"/>
      <p:bldP spid="23" grpId="3" animBg="1"/>
      <p:bldP spid="21" grpId="0" animBg="1"/>
      <p:bldP spid="21" grpId="1" animBg="1"/>
      <p:bldP spid="21" grpId="2" animBg="1"/>
      <p:bldP spid="21" grpId="3" animBg="1"/>
      <p:bldP spid="22" grpId="0"/>
      <p:bldP spid="22" grpId="1"/>
      <p:bldP spid="22" grpId="2"/>
      <p:bldP spid="22" grpId="3"/>
      <p:bldP spid="24" grpId="0"/>
      <p:bldP spid="24" grpId="1"/>
      <p:bldP spid="24" grpId="2"/>
      <p:bldP spid="24" grpId="3"/>
      <p:bldP spid="31" grpId="0"/>
      <p:bldP spid="31" grpId="1"/>
      <p:bldP spid="32" grpId="0"/>
      <p:bldP spid="32" grpId="1"/>
      <p:bldP spid="32" grpId="2"/>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4148</TotalTime>
  <Words>2853</Words>
  <Application>Microsoft Office PowerPoint</Application>
  <PresentationFormat>On-screen Show (16:9)</PresentationFormat>
  <Paragraphs>219</Paragraphs>
  <Slides>16</Slides>
  <Notes>14</Notes>
  <HiddenSlides>4</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78</cp:revision>
  <dcterms:created xsi:type="dcterms:W3CDTF">2017-02-02T19:12:43Z</dcterms:created>
  <dcterms:modified xsi:type="dcterms:W3CDTF">2017-02-24T03:31:13Z</dcterms:modified>
</cp:coreProperties>
</file>