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8" r:id="rId9"/>
    <p:sldId id="263" r:id="rId10"/>
    <p:sldId id="264" r:id="rId11"/>
    <p:sldId id="265" r:id="rId12"/>
    <p:sldId id="270" r:id="rId13"/>
    <p:sldId id="267"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B8EA"/>
    <a:srgbClr val="7F18B8"/>
    <a:srgbClr val="E4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4660"/>
  </p:normalViewPr>
  <p:slideViewPr>
    <p:cSldViewPr snapToGrid="0">
      <p:cViewPr varScale="1">
        <p:scale>
          <a:sx n="99" d="100"/>
          <a:sy n="99" d="100"/>
        </p:scale>
        <p:origin x="-10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E9F63-EB38-4406-8572-3099946AE799}" type="datetimeFigureOut">
              <a:rPr lang="en-NZ" smtClean="0"/>
              <a:t>23/02/2017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A7CE-1ACB-453E-9DAC-296830961053}" type="slidenum">
              <a:rPr lang="en-NZ" smtClean="0"/>
              <a:t>‹#›</a:t>
            </a:fld>
            <a:endParaRPr lang="en-NZ"/>
          </a:p>
        </p:txBody>
      </p:sp>
    </p:spTree>
    <p:extLst>
      <p:ext uri="{BB962C8B-B14F-4D97-AF65-F5344CB8AC3E}">
        <p14:creationId xmlns:p14="http://schemas.microsoft.com/office/powerpoint/2010/main" val="64509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how people use prayer in Lent to help them turn back to God.</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1</a:t>
            </a:fld>
            <a:endParaRPr lang="en-NZ"/>
          </a:p>
        </p:txBody>
      </p:sp>
    </p:spTree>
    <p:extLst>
      <p:ext uri="{BB962C8B-B14F-4D97-AF65-F5344CB8AC3E}">
        <p14:creationId xmlns:p14="http://schemas.microsoft.com/office/powerpoint/2010/main" val="2148744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Take time to let children respond to the questions and share their responses.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01A7CE-1ACB-453E-9DAC-296830961053}" type="slidenum">
              <a:rPr lang="en-NZ" smtClean="0"/>
              <a:t>10</a:t>
            </a:fld>
            <a:endParaRPr lang="en-NZ"/>
          </a:p>
        </p:txBody>
      </p:sp>
    </p:spTree>
    <p:extLst>
      <p:ext uri="{BB962C8B-B14F-4D97-AF65-F5344CB8AC3E}">
        <p14:creationId xmlns:p14="http://schemas.microsoft.com/office/powerpoint/2010/main" val="294490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Experiences 3, 4 &amp; 5</a:t>
            </a:r>
          </a:p>
          <a:p>
            <a:r>
              <a:rPr lang="en-NZ" sz="1200" kern="1200" dirty="0">
                <a:solidFill>
                  <a:schemeClr val="tx1"/>
                </a:solidFill>
                <a:effectLst/>
                <a:latin typeface="+mn-lt"/>
                <a:ea typeface="+mn-ea"/>
                <a:cs typeface="+mn-cs"/>
              </a:rPr>
              <a:t>Children complete worksheets and add to their RE Learning Journal.</a:t>
            </a:r>
          </a:p>
          <a:p>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11</a:t>
            </a:fld>
            <a:endParaRPr lang="en-NZ"/>
          </a:p>
        </p:txBody>
      </p:sp>
    </p:spTree>
    <p:extLst>
      <p:ext uri="{BB962C8B-B14F-4D97-AF65-F5344CB8AC3E}">
        <p14:creationId xmlns:p14="http://schemas.microsoft.com/office/powerpoint/2010/main" val="162310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81959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recall the feeling of being close to God in prayer. Bring to mind their favourite Holy Week story and let it help them to notice things they need to change. Recall how reflecting on the events in Jesus’ last week before he died can help them to feel closer to him as if they are sharing in what is happening to him. </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13</a:t>
            </a:fld>
            <a:endParaRPr lang="en-NZ"/>
          </a:p>
        </p:txBody>
      </p:sp>
    </p:spTree>
    <p:extLst>
      <p:ext uri="{BB962C8B-B14F-4D97-AF65-F5344CB8AC3E}">
        <p14:creationId xmlns:p14="http://schemas.microsoft.com/office/powerpoint/2010/main" val="312769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2</a:t>
            </a:fld>
            <a:endParaRPr lang="en-NZ"/>
          </a:p>
        </p:txBody>
      </p:sp>
    </p:spTree>
    <p:extLst>
      <p:ext uri="{BB962C8B-B14F-4D97-AF65-F5344CB8AC3E}">
        <p14:creationId xmlns:p14="http://schemas.microsoft.com/office/powerpoint/2010/main" val="174386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the bullet points and use the coloured buttons to focus children’s attention on the seasons on the calendar.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share other ideas they have about the Liturgical Year.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why the Liturgical Calendar is useful and give examples of how it is useful in their classroom.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a special focus to Prayer Karakia during Lent.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Highlight it with the prayer focus and add an end of the day reflection about using Lent to make God a more important part of their life.</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3</a:t>
            </a:fld>
            <a:endParaRPr lang="en-NZ"/>
          </a:p>
        </p:txBody>
      </p:sp>
    </p:spTree>
    <p:extLst>
      <p:ext uri="{BB962C8B-B14F-4D97-AF65-F5344CB8AC3E}">
        <p14:creationId xmlns:p14="http://schemas.microsoft.com/office/powerpoint/2010/main" val="75033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ANSWERS 1) D, 2) B, 3) E, 4) A, 5) C</a:t>
            </a:r>
          </a:p>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look at the image and make a comment about what it tells us about Ash Wednesday.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suggest items to complete the statements on screen and check them with the floater tool.</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Invite children to look at the images and make a comment about what it tells us about Ash Wednesday.</a:t>
            </a:r>
          </a:p>
          <a:p>
            <a:r>
              <a:rPr lang="en-NZ" sz="1200" kern="1200" dirty="0">
                <a:solidFill>
                  <a:schemeClr val="tx1"/>
                </a:solidFill>
                <a:effectLst/>
                <a:latin typeface="+mn-lt"/>
                <a:ea typeface="+mn-ea"/>
                <a:cs typeface="+mn-cs"/>
              </a:rPr>
              <a:t>Invite children to suggest items to complete the statements on screen and check them with the floater tool.</a:t>
            </a:r>
          </a:p>
          <a:p>
            <a:r>
              <a:rPr lang="en-NZ" sz="1200" kern="1200" dirty="0">
                <a:solidFill>
                  <a:schemeClr val="tx1"/>
                </a:solidFill>
                <a:effectLst/>
                <a:latin typeface="+mn-lt"/>
                <a:ea typeface="+mn-ea"/>
                <a:cs typeface="+mn-cs"/>
              </a:rPr>
              <a:t>Adapt Teaching and Learning Experience 1</a:t>
            </a:r>
          </a:p>
        </p:txBody>
      </p:sp>
      <p:sp>
        <p:nvSpPr>
          <p:cNvPr id="4" name="Slide Number Placeholder 3"/>
          <p:cNvSpPr>
            <a:spLocks noGrp="1"/>
          </p:cNvSpPr>
          <p:nvPr>
            <p:ph type="sldNum" sz="quarter" idx="10"/>
          </p:nvPr>
        </p:nvSpPr>
        <p:spPr/>
        <p:txBody>
          <a:bodyPr/>
          <a:lstStyle/>
          <a:p>
            <a:fld id="{4501A7CE-1ACB-453E-9DAC-296830961053}" type="slidenum">
              <a:rPr lang="en-NZ" smtClean="0"/>
              <a:t>4</a:t>
            </a:fld>
            <a:endParaRPr lang="en-NZ"/>
          </a:p>
        </p:txBody>
      </p:sp>
    </p:spTree>
    <p:extLst>
      <p:ext uri="{BB962C8B-B14F-4D97-AF65-F5344CB8AC3E}">
        <p14:creationId xmlns:p14="http://schemas.microsoft.com/office/powerpoint/2010/main" val="3748968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look closely at the image.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 the directions.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Display the posters around the school as a way of sharing children’s learning.</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5</a:t>
            </a:fld>
            <a:endParaRPr lang="en-NZ"/>
          </a:p>
        </p:txBody>
      </p:sp>
    </p:spTree>
    <p:extLst>
      <p:ext uri="{BB962C8B-B14F-4D97-AF65-F5344CB8AC3E}">
        <p14:creationId xmlns:p14="http://schemas.microsoft.com/office/powerpoint/2010/main" val="3753722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revealed text and question to generate discussion – children could record their prayer plans for Lent in their RE Journals.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Set up a special Lenten Prayer Space with Bibles, pictures of the Holy Week stories, prayer cards, music and invite children to bring things to add. Encourage children to spend time in the space each day.</a:t>
            </a:r>
          </a:p>
          <a:p>
            <a:r>
              <a:rPr lang="en-GB" sz="1200" kern="1200" dirty="0">
                <a:solidFill>
                  <a:schemeClr val="tx1"/>
                </a:solidFill>
                <a:effectLst/>
                <a:latin typeface="+mn-lt"/>
                <a:ea typeface="+mn-ea"/>
                <a:cs typeface="+mn-cs"/>
              </a:rPr>
              <a:t>This will show the class how they can put into practice what they are learning about during Lent.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Children’s Home activity in the Teacher’s Book (p25) or in the Resource Documents on the Resource Home page.  See also worksheet from Slide 10. Add to RE Learning Journals.</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6</a:t>
            </a:fld>
            <a:endParaRPr lang="en-NZ"/>
          </a:p>
        </p:txBody>
      </p:sp>
    </p:spTree>
    <p:extLst>
      <p:ext uri="{BB962C8B-B14F-4D97-AF65-F5344CB8AC3E}">
        <p14:creationId xmlns:p14="http://schemas.microsoft.com/office/powerpoint/2010/main" val="144292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 the bullets and make this a time for reflection and prayer.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could use it as your prayer time this week.</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7</a:t>
            </a:fld>
            <a:endParaRPr lang="en-NZ"/>
          </a:p>
        </p:txBody>
      </p:sp>
    </p:spTree>
    <p:extLst>
      <p:ext uri="{BB962C8B-B14F-4D97-AF65-F5344CB8AC3E}">
        <p14:creationId xmlns:p14="http://schemas.microsoft.com/office/powerpoint/2010/main" val="1577086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 the bullets and make this a time for reflection and prayer.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could use it as your prayer time this week.</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8</a:t>
            </a:fld>
            <a:endParaRPr lang="en-NZ"/>
          </a:p>
        </p:txBody>
      </p:sp>
    </p:spTree>
    <p:extLst>
      <p:ext uri="{BB962C8B-B14F-4D97-AF65-F5344CB8AC3E}">
        <p14:creationId xmlns:p14="http://schemas.microsoft.com/office/powerpoint/2010/main" val="102980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2 &amp;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this imagination prayer style during class prayer so that the children become familiar with it.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Encourage them to see coherence in the events from the gospels with the events in people’s lives and in the world. Help them to recognise people who are like Simon of Cyrene and who help others deal with the hard things in their lives, who feel lonely and dejected, and those who make mistakes and say sorry and make up for them.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Talk about empathy and what it means and how people show it especially with people who are sad and hurt. Explain Jesus showed great empathy for people especially the sick and the poor.</a:t>
            </a:r>
            <a:r>
              <a:rPr lang="en-NZ" sz="1200" kern="1200" dirty="0">
                <a:solidFill>
                  <a:schemeClr val="tx1"/>
                </a:solidFill>
                <a:effectLst/>
                <a:latin typeface="+mn-lt"/>
                <a:ea typeface="+mn-ea"/>
                <a:cs typeface="+mn-cs"/>
              </a:rPr>
              <a:t>Talk about empathy and what it means and how people show it especially with people who are sad and hurt. Explain Jesus showed great empathy for people especially the sick and the poor.</a:t>
            </a:r>
            <a:endParaRPr lang="en-NZ" dirty="0"/>
          </a:p>
        </p:txBody>
      </p:sp>
      <p:sp>
        <p:nvSpPr>
          <p:cNvPr id="4" name="Slide Number Placeholder 3"/>
          <p:cNvSpPr>
            <a:spLocks noGrp="1"/>
          </p:cNvSpPr>
          <p:nvPr>
            <p:ph type="sldNum" sz="quarter" idx="10"/>
          </p:nvPr>
        </p:nvSpPr>
        <p:spPr/>
        <p:txBody>
          <a:bodyPr/>
          <a:lstStyle/>
          <a:p>
            <a:fld id="{4501A7CE-1ACB-453E-9DAC-296830961053}" type="slidenum">
              <a:rPr lang="en-NZ" smtClean="0"/>
              <a:t>9</a:t>
            </a:fld>
            <a:endParaRPr lang="en-NZ"/>
          </a:p>
        </p:txBody>
      </p:sp>
    </p:spTree>
    <p:extLst>
      <p:ext uri="{BB962C8B-B14F-4D97-AF65-F5344CB8AC3E}">
        <p14:creationId xmlns:p14="http://schemas.microsoft.com/office/powerpoint/2010/main" val="245639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184829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41553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007071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93195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401062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05141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63E5E624-1F86-4A96-B389-F362CDC53BE4}" type="datetimeFigureOut">
              <a:rPr lang="en-NZ" smtClean="0"/>
              <a:t>23/02/2017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1493042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63E5E624-1F86-4A96-B389-F362CDC53BE4}" type="datetimeFigureOut">
              <a:rPr lang="en-NZ" smtClean="0"/>
              <a:t>23/02/2017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101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5E624-1F86-4A96-B389-F362CDC53BE4}" type="datetimeFigureOut">
              <a:rPr lang="en-NZ" smtClean="0"/>
              <a:t>23/02/2017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48279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423313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401830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intBrus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5E624-1F86-4A96-B389-F362CDC53BE4}" type="datetimeFigureOut">
              <a:rPr lang="en-NZ" smtClean="0"/>
              <a:t>23/02/2017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59AF3-8CE6-427B-9462-397ABB4055BB}" type="slidenum">
              <a:rPr lang="en-NZ" smtClean="0"/>
              <a:t>‹#›</a:t>
            </a:fld>
            <a:endParaRPr lang="en-NZ"/>
          </a:p>
        </p:txBody>
      </p:sp>
    </p:spTree>
    <p:extLst>
      <p:ext uri="{BB962C8B-B14F-4D97-AF65-F5344CB8AC3E}">
        <p14:creationId xmlns:p14="http://schemas.microsoft.com/office/powerpoint/2010/main" val="3006807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14.xml"/><Relationship Id="rId5" Type="http://schemas.openxmlformats.org/officeDocument/2006/relationships/image" Target="../media/image20.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notesSlide" Target="../notesSlides/notesSlide13.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9.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8" name="Content Placeholder 17"/>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r="9795"/>
          <a:stretch/>
        </p:blipFill>
        <p:spPr>
          <a:xfrm>
            <a:off x="20" y="10"/>
            <a:ext cx="4639713" cy="6857990"/>
          </a:xfrm>
          <a:prstGeom prst="rect">
            <a:avLst/>
          </a:prstGeom>
          <a:ln>
            <a:noFill/>
          </a:ln>
          <a:effectLst>
            <a:softEdge rad="112500"/>
          </a:effectLst>
        </p:spPr>
      </p:pic>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rgbClr val="7F1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5069939" y="365123"/>
            <a:ext cx="6770765" cy="6082171"/>
          </a:xfrm>
        </p:spPr>
        <p:txBody>
          <a:bodyPr vert="horz" lIns="91440" tIns="45720" rIns="91440" bIns="45720" rtlCol="0" anchor="ctr">
            <a:normAutofit/>
          </a:bodyPr>
          <a:lstStyle/>
          <a:p>
            <a:pPr algn="ctr"/>
            <a:r>
              <a:rPr lang="en-NZ" sz="6000" b="1" spc="50" dirty="0">
                <a:ln w="0"/>
                <a:solidFill>
                  <a:schemeClr val="bg1"/>
                </a:solidFill>
                <a:effectLst>
                  <a:innerShdw blurRad="63500" dist="50800" dir="13500000">
                    <a:srgbClr val="000000">
                      <a:alpha val="50000"/>
                    </a:srgbClr>
                  </a:innerShdw>
                </a:effectLst>
                <a:latin typeface="Monotype Corsiva" panose="03010101010201010101" pitchFamily="66" charset="0"/>
              </a:rPr>
              <a:t>Lent is a Season for Turning Back to God through Prayer</a:t>
            </a:r>
            <a:endParaRPr lang="en-US" sz="8000" b="1" spc="50" dirty="0">
              <a:ln w="0"/>
              <a:solidFill>
                <a:schemeClr val="bg1"/>
              </a:solidFill>
              <a:effectLst>
                <a:innerShdw blurRad="63500" dist="50800" dir="13500000">
                  <a:srgbClr val="000000">
                    <a:alpha val="50000"/>
                  </a:srgbClr>
                </a:innerShdw>
              </a:effectLst>
              <a:latin typeface="Monotype Corsiva" panose="03010101010201010101" pitchFamily="66" charset="0"/>
            </a:endParaRP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S-01</a:t>
            </a:r>
          </a:p>
        </p:txBody>
      </p:sp>
    </p:spTree>
    <p:extLst>
      <p:ext uri="{BB962C8B-B14F-4D97-AF65-F5344CB8AC3E}">
        <p14:creationId xmlns:p14="http://schemas.microsoft.com/office/powerpoint/2010/main" val="271217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Curved Down 16"/>
          <p:cNvSpPr/>
          <p:nvPr/>
        </p:nvSpPr>
        <p:spPr>
          <a:xfrm>
            <a:off x="10176229" y="3365565"/>
            <a:ext cx="1248587" cy="1122219"/>
          </a:xfrm>
          <a:prstGeom prst="curved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p:cNvSpPr>
            <a:spLocks noGrp="1"/>
          </p:cNvSpPr>
          <p:nvPr>
            <p:ph type="title"/>
          </p:nvPr>
        </p:nvSpPr>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Taking time to pray each day </a:t>
            </a:r>
          </a:p>
        </p:txBody>
      </p:sp>
      <p:sp>
        <p:nvSpPr>
          <p:cNvPr id="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52" y="2138356"/>
            <a:ext cx="6350598" cy="3576638"/>
          </a:xfrm>
          <a:prstGeom prst="rect">
            <a:avLst/>
          </a:prstGeom>
        </p:spPr>
      </p:pic>
      <p:sp>
        <p:nvSpPr>
          <p:cNvPr id="11" name="Card: 5"/>
          <p:cNvSpPr/>
          <p:nvPr/>
        </p:nvSpPr>
        <p:spPr>
          <a:xfrm>
            <a:off x="9465816" y="2348182"/>
            <a:ext cx="2581154" cy="3156995"/>
          </a:xfrm>
          <a:prstGeom prst="roundRect">
            <a:avLst>
              <a:gd name="adj" fmla="val 8595"/>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We can write prayers on our </a:t>
            </a:r>
            <a:r>
              <a:rPr lang="en-NZ" dirty="0" err="1">
                <a:solidFill>
                  <a:schemeClr val="tx1"/>
                </a:solidFill>
                <a:latin typeface="Arial" panose="020B0604020202020204" pitchFamily="34" charset="0"/>
                <a:cs typeface="Arial" panose="020B0604020202020204" pitchFamily="34" charset="0"/>
              </a:rPr>
              <a:t>ipad</a:t>
            </a:r>
            <a:r>
              <a:rPr lang="en-NZ" dirty="0">
                <a:solidFill>
                  <a:schemeClr val="tx1"/>
                </a:solidFill>
                <a:latin typeface="Arial" panose="020B0604020202020204" pitchFamily="34" charset="0"/>
                <a:cs typeface="Arial" panose="020B0604020202020204" pitchFamily="34" charset="0"/>
              </a:rPr>
              <a:t> to share with others.</a:t>
            </a:r>
          </a:p>
          <a:p>
            <a:r>
              <a:rPr lang="en-NZ" b="1" dirty="0">
                <a:solidFill>
                  <a:srgbClr val="7F18B8"/>
                </a:solidFill>
                <a:latin typeface="Arial" panose="020B0604020202020204" pitchFamily="34" charset="0"/>
                <a:cs typeface="Arial" panose="020B0604020202020204" pitchFamily="34" charset="0"/>
              </a:rPr>
              <a:t>How do you like to pray?</a:t>
            </a:r>
          </a:p>
          <a:p>
            <a:r>
              <a:rPr lang="en-NZ" b="1" dirty="0">
                <a:solidFill>
                  <a:srgbClr val="7F18B8"/>
                </a:solidFill>
                <a:latin typeface="Arial" panose="020B0604020202020204" pitchFamily="34" charset="0"/>
                <a:cs typeface="Arial" panose="020B0604020202020204" pitchFamily="34" charset="0"/>
              </a:rPr>
              <a:t>How does prayer help you to turn your thoughts and your hearts back to God?</a:t>
            </a:r>
            <a:endParaRPr lang="en-NZ" dirty="0">
              <a:solidFill>
                <a:srgbClr val="7F18B8"/>
              </a:solidFill>
              <a:latin typeface="Arial" panose="020B0604020202020204" pitchFamily="34" charset="0"/>
              <a:cs typeface="Arial" panose="020B0604020202020204" pitchFamily="34" charset="0"/>
            </a:endParaRPr>
          </a:p>
        </p:txBody>
      </p:sp>
      <p:sp>
        <p:nvSpPr>
          <p:cNvPr id="10" name="Card: 4"/>
          <p:cNvSpPr/>
          <p:nvPr/>
        </p:nvSpPr>
        <p:spPr>
          <a:xfrm>
            <a:off x="9466999" y="2348182"/>
            <a:ext cx="2581154" cy="3156995"/>
          </a:xfrm>
          <a:prstGeom prst="roundRect">
            <a:avLst>
              <a:gd name="adj" fmla="val 8595"/>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Meditation helps us to feel God’s Spirit in our heart and recognise God’s peace within us.</a:t>
            </a:r>
          </a:p>
          <a:p>
            <a:r>
              <a:rPr lang="en-NZ" b="1" dirty="0">
                <a:solidFill>
                  <a:srgbClr val="7030A0"/>
                </a:solidFill>
                <a:latin typeface="Arial" panose="020B0604020202020204" pitchFamily="34" charset="0"/>
                <a:cs typeface="Arial" panose="020B0604020202020204" pitchFamily="34" charset="0"/>
              </a:rPr>
              <a:t>How does meditation lead you to prayer </a:t>
            </a:r>
            <a:r>
              <a:rPr lang="en-NZ" b="1" dirty="0" err="1">
                <a:solidFill>
                  <a:srgbClr val="7030A0"/>
                </a:solidFill>
                <a:latin typeface="Arial" panose="020B0604020202020204" pitchFamily="34" charset="0"/>
                <a:cs typeface="Arial" panose="020B0604020202020204" pitchFamily="34" charset="0"/>
              </a:rPr>
              <a:t>karakia</a:t>
            </a:r>
            <a:r>
              <a:rPr lang="en-NZ" b="1" dirty="0">
                <a:solidFill>
                  <a:srgbClr val="7030A0"/>
                </a:solidFill>
                <a:latin typeface="Arial" panose="020B0604020202020204" pitchFamily="34" charset="0"/>
                <a:cs typeface="Arial" panose="020B0604020202020204" pitchFamily="34" charset="0"/>
              </a:rPr>
              <a:t>? </a:t>
            </a:r>
            <a:endParaRPr lang="en-NZ" dirty="0">
              <a:solidFill>
                <a:srgbClr val="7030A0"/>
              </a:solidFill>
              <a:latin typeface="Arial" panose="020B0604020202020204" pitchFamily="34" charset="0"/>
              <a:cs typeface="Arial" panose="020B0604020202020204" pitchFamily="34" charset="0"/>
            </a:endParaRPr>
          </a:p>
        </p:txBody>
      </p:sp>
      <p:sp>
        <p:nvSpPr>
          <p:cNvPr id="9" name="Card: 3"/>
          <p:cNvSpPr/>
          <p:nvPr/>
        </p:nvSpPr>
        <p:spPr>
          <a:xfrm>
            <a:off x="9468182" y="2348182"/>
            <a:ext cx="2581154" cy="3156995"/>
          </a:xfrm>
          <a:prstGeom prst="roundRect">
            <a:avLst>
              <a:gd name="adj" fmla="val 8595"/>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When we read the Gospel stories in Lent we share Jesus’ journey and we grow close to him.</a:t>
            </a:r>
          </a:p>
          <a:p>
            <a:r>
              <a:rPr lang="en-NZ" b="1" dirty="0">
                <a:solidFill>
                  <a:srgbClr val="7030A0"/>
                </a:solidFill>
                <a:latin typeface="Arial" panose="020B0604020202020204" pitchFamily="34" charset="0"/>
                <a:cs typeface="Arial" panose="020B0604020202020204" pitchFamily="34" charset="0"/>
              </a:rPr>
              <a:t>How does reading stories about Jesus help you to pray to him?</a:t>
            </a:r>
            <a:endParaRPr lang="en-NZ" dirty="0">
              <a:solidFill>
                <a:srgbClr val="7030A0"/>
              </a:solidFill>
              <a:latin typeface="Arial" panose="020B0604020202020204" pitchFamily="34" charset="0"/>
              <a:cs typeface="Arial" panose="020B0604020202020204" pitchFamily="34" charset="0"/>
            </a:endParaRPr>
          </a:p>
        </p:txBody>
      </p:sp>
      <p:sp>
        <p:nvSpPr>
          <p:cNvPr id="8" name="Card: 2"/>
          <p:cNvSpPr/>
          <p:nvPr/>
        </p:nvSpPr>
        <p:spPr>
          <a:xfrm>
            <a:off x="9468182" y="2348182"/>
            <a:ext cx="2581154" cy="3156995"/>
          </a:xfrm>
          <a:prstGeom prst="roundRect">
            <a:avLst>
              <a:gd name="adj" fmla="val 8595"/>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Being outside in creation can help us to pray.</a:t>
            </a:r>
          </a:p>
          <a:p>
            <a:r>
              <a:rPr lang="en-NZ" dirty="0">
                <a:solidFill>
                  <a:schemeClr val="tx1"/>
                </a:solidFill>
                <a:latin typeface="Arial" panose="020B0604020202020204" pitchFamily="34" charset="0"/>
                <a:cs typeface="Arial" panose="020B0604020202020204" pitchFamily="34" charset="0"/>
              </a:rPr>
              <a:t>The beauty around us reminds us to give praise and thanks to God the creator.</a:t>
            </a:r>
          </a:p>
          <a:p>
            <a:r>
              <a:rPr lang="en-NZ" b="1" dirty="0">
                <a:solidFill>
                  <a:srgbClr val="7030A0"/>
                </a:solidFill>
                <a:latin typeface="Arial" panose="020B0604020202020204" pitchFamily="34" charset="0"/>
                <a:cs typeface="Arial" panose="020B0604020202020204" pitchFamily="34" charset="0"/>
              </a:rPr>
              <a:t>When do you like to praise God?</a:t>
            </a:r>
            <a:endParaRPr lang="en-NZ" dirty="0">
              <a:solidFill>
                <a:srgbClr val="7030A0"/>
              </a:solidFill>
              <a:latin typeface="Arial" panose="020B0604020202020204" pitchFamily="34" charset="0"/>
              <a:cs typeface="Arial" panose="020B0604020202020204" pitchFamily="34" charset="0"/>
            </a:endParaRPr>
          </a:p>
        </p:txBody>
      </p:sp>
      <p:sp>
        <p:nvSpPr>
          <p:cNvPr id="7" name="Card: 1"/>
          <p:cNvSpPr/>
          <p:nvPr/>
        </p:nvSpPr>
        <p:spPr>
          <a:xfrm>
            <a:off x="9469365" y="2348182"/>
            <a:ext cx="2581154" cy="3156995"/>
          </a:xfrm>
          <a:prstGeom prst="roundRect">
            <a:avLst>
              <a:gd name="adj" fmla="val 8595"/>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Karakia Prayer helps us to turn our mind to God and imagine God listening to us.</a:t>
            </a:r>
          </a:p>
          <a:p>
            <a:r>
              <a:rPr lang="en-NZ" dirty="0">
                <a:solidFill>
                  <a:schemeClr val="tx1"/>
                </a:solidFill>
                <a:latin typeface="Arial" panose="020B0604020202020204" pitchFamily="34" charset="0"/>
                <a:cs typeface="Arial" panose="020B0604020202020204" pitchFamily="34" charset="0"/>
              </a:rPr>
              <a:t>Making a habit of praying often helps us to grow closer to God.</a:t>
            </a:r>
          </a:p>
          <a:p>
            <a:r>
              <a:rPr lang="en-NZ" b="1" dirty="0">
                <a:solidFill>
                  <a:srgbClr val="7030A0"/>
                </a:solidFill>
                <a:latin typeface="Arial" panose="020B0604020202020204" pitchFamily="34" charset="0"/>
                <a:cs typeface="Arial" panose="020B0604020202020204" pitchFamily="34" charset="0"/>
              </a:rPr>
              <a:t>What helps you to remember to pray?</a:t>
            </a:r>
            <a:endParaRPr lang="en-NZ" dirty="0">
              <a:solidFill>
                <a:srgbClr val="7030A0"/>
              </a:solidFill>
              <a:latin typeface="Arial" panose="020B0604020202020204" pitchFamily="34" charset="0"/>
              <a:cs typeface="Arial" panose="020B0604020202020204" pitchFamily="34" charset="0"/>
            </a:endParaRPr>
          </a:p>
        </p:txBody>
      </p:sp>
      <p:sp>
        <p:nvSpPr>
          <p:cNvPr id="12" name="Card: 1L"/>
          <p:cNvSpPr/>
          <p:nvPr/>
        </p:nvSpPr>
        <p:spPr>
          <a:xfrm>
            <a:off x="6888211" y="2348182"/>
            <a:ext cx="2581154" cy="3156995"/>
          </a:xfrm>
          <a:prstGeom prst="roundRect">
            <a:avLst>
              <a:gd name="adj" fmla="val 8595"/>
            </a:avLst>
          </a:prstGeom>
          <a:blipFill dpi="0" rotWithShape="1">
            <a:blip r:embed="rId4"/>
            <a:srcRect/>
            <a:stretch>
              <a:fillRect l="1000" r="100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rgbClr val="7030A0"/>
              </a:solidFill>
              <a:latin typeface="Arial" panose="020B0604020202020204" pitchFamily="34" charset="0"/>
              <a:cs typeface="Arial" panose="020B0604020202020204" pitchFamily="34" charset="0"/>
            </a:endParaRPr>
          </a:p>
        </p:txBody>
      </p:sp>
      <p:sp>
        <p:nvSpPr>
          <p:cNvPr id="13" name="Card: 2L"/>
          <p:cNvSpPr/>
          <p:nvPr/>
        </p:nvSpPr>
        <p:spPr>
          <a:xfrm>
            <a:off x="6886437" y="2348182"/>
            <a:ext cx="2581154" cy="3156995"/>
          </a:xfrm>
          <a:prstGeom prst="roundRect">
            <a:avLst>
              <a:gd name="adj" fmla="val 8595"/>
            </a:avLst>
          </a:prstGeom>
          <a:blipFill>
            <a:blip r:embed="rId5"/>
            <a:stretch>
              <a:fillRect l="-16000" r="-1600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rgbClr val="7030A0"/>
              </a:solidFill>
              <a:latin typeface="Arial" panose="020B0604020202020204" pitchFamily="34" charset="0"/>
              <a:cs typeface="Arial" panose="020B0604020202020204" pitchFamily="34" charset="0"/>
            </a:endParaRPr>
          </a:p>
        </p:txBody>
      </p:sp>
      <p:sp>
        <p:nvSpPr>
          <p:cNvPr id="14" name="Card: 3L"/>
          <p:cNvSpPr/>
          <p:nvPr/>
        </p:nvSpPr>
        <p:spPr>
          <a:xfrm>
            <a:off x="6883479" y="2348181"/>
            <a:ext cx="2581154" cy="3156995"/>
          </a:xfrm>
          <a:prstGeom prst="roundRect">
            <a:avLst>
              <a:gd name="adj" fmla="val 8595"/>
            </a:avLst>
          </a:prstGeom>
          <a:blipFill dpi="0" rotWithShape="1">
            <a:blip r:embed="rId6"/>
            <a:srcRect/>
            <a:stretch>
              <a:fillRect l="-16000" r="-1600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rgbClr val="7030A0"/>
              </a:solidFill>
              <a:latin typeface="Arial" panose="020B0604020202020204" pitchFamily="34" charset="0"/>
              <a:cs typeface="Arial" panose="020B0604020202020204" pitchFamily="34" charset="0"/>
            </a:endParaRPr>
          </a:p>
        </p:txBody>
      </p:sp>
      <p:sp>
        <p:nvSpPr>
          <p:cNvPr id="15" name="Card: 4L"/>
          <p:cNvSpPr/>
          <p:nvPr/>
        </p:nvSpPr>
        <p:spPr>
          <a:xfrm>
            <a:off x="6885254" y="2348180"/>
            <a:ext cx="2581154" cy="3156995"/>
          </a:xfrm>
          <a:prstGeom prst="roundRect">
            <a:avLst>
              <a:gd name="adj" fmla="val 8595"/>
            </a:avLst>
          </a:prstGeom>
          <a:blipFill>
            <a:blip r:embed="rId7"/>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rgbClr val="7030A0"/>
              </a:solidFill>
              <a:latin typeface="Arial" panose="020B0604020202020204" pitchFamily="34" charset="0"/>
              <a:cs typeface="Arial" panose="020B0604020202020204" pitchFamily="34" charset="0"/>
            </a:endParaRPr>
          </a:p>
        </p:txBody>
      </p:sp>
      <p:sp>
        <p:nvSpPr>
          <p:cNvPr id="16" name="Card: 5L"/>
          <p:cNvSpPr/>
          <p:nvPr/>
        </p:nvSpPr>
        <p:spPr>
          <a:xfrm>
            <a:off x="6880522" y="2348178"/>
            <a:ext cx="2581154" cy="3156995"/>
          </a:xfrm>
          <a:prstGeom prst="roundRect">
            <a:avLst>
              <a:gd name="adj" fmla="val 8595"/>
            </a:avLst>
          </a:prstGeom>
          <a:blipFill>
            <a:blip r:embed="rId8"/>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rgbClr val="7030A0"/>
              </a:solidFill>
              <a:latin typeface="Arial" panose="020B0604020202020204" pitchFamily="34" charset="0"/>
              <a:cs typeface="Arial" panose="020B0604020202020204" pitchFamily="34" charset="0"/>
            </a:endParaRPr>
          </a:p>
        </p:txBody>
      </p:sp>
      <p:sp>
        <p:nvSpPr>
          <p:cNvPr id="18" name="Textbox: Tool instructions"/>
          <p:cNvSpPr txBox="1"/>
          <p:nvPr/>
        </p:nvSpPr>
        <p:spPr>
          <a:xfrm>
            <a:off x="3556711" y="6550225"/>
            <a:ext cx="5078634"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cards on the right to move through (5 total) click arrow to start over.</a:t>
            </a:r>
          </a:p>
        </p:txBody>
      </p:sp>
    </p:spTree>
    <p:extLst>
      <p:ext uri="{BB962C8B-B14F-4D97-AF65-F5344CB8AC3E}">
        <p14:creationId xmlns:p14="http://schemas.microsoft.com/office/powerpoint/2010/main" val="2788644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2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22" presetClass="entr" presetSubtype="2"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22" presetClass="entr" presetSubtype="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2" presetClass="exit" presetSubtype="8" fill="hold" grpId="0" nodeType="withEffect">
                                  <p:stCondLst>
                                    <p:cond delay="0"/>
                                  </p:stCondLst>
                                  <p:childTnLst>
                                    <p:animEffect transition="out" filter="wipe(left)">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22" presetClass="exit" presetSubtype="2" fill="hold" grpId="0" nodeType="withEffect">
                                  <p:stCondLst>
                                    <p:cond delay="0"/>
                                  </p:stCondLst>
                                  <p:childTnLst>
                                    <p:animEffect transition="out" filter="wipe(right)">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22" presetClass="exit" presetSubtype="2" fill="hold" grpId="1" nodeType="withEffect">
                                  <p:stCondLst>
                                    <p:cond delay="0"/>
                                  </p:stCondLst>
                                  <p:childTnLst>
                                    <p:animEffect transition="out" filter="wipe(right)">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22" presetClass="exit" presetSubtype="2" fill="hold" grpId="1" nodeType="withEffect">
                                  <p:stCondLst>
                                    <p:cond delay="0"/>
                                  </p:stCondLst>
                                  <p:childTnLst>
                                    <p:animEffect transition="out" filter="wipe(right)">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22" presetClass="exit" presetSubtype="2" fill="hold" grpId="1" nodeType="withEffect">
                                  <p:stCondLst>
                                    <p:cond delay="0"/>
                                  </p:stCondLst>
                                  <p:childTnLst>
                                    <p:animEffect transition="out" filter="wipe(right)">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22" presetClass="exit" presetSubtype="2" fill="hold" grpId="1" nodeType="withEffect">
                                  <p:stCondLst>
                                    <p:cond delay="0"/>
                                  </p:stCondLst>
                                  <p:childTnLst>
                                    <p:animEffect transition="out" filter="wipe(right)">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1" nodeType="with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9"/>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8"/>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7"/>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1" grpId="0" animBg="1"/>
      <p:bldP spid="11" grpId="1" animBg="1"/>
      <p:bldP spid="10" grpId="0" animBg="1"/>
      <p:bldP spid="10" grpId="1" animBg="1"/>
      <p:bldP spid="9" grpId="0" animBg="1"/>
      <p:bldP spid="9" grpId="1" animBg="1"/>
      <p:bldP spid="8" grpId="0" animBg="1"/>
      <p:bldP spid="8" grpId="1" animBg="1"/>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p:cNvSpPr/>
          <p:nvPr/>
        </p:nvSpPr>
        <p:spPr>
          <a:xfrm>
            <a:off x="6307840" y="1841202"/>
            <a:ext cx="4189742" cy="2148762"/>
          </a:xfrm>
          <a:prstGeom prst="roundRect">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When I pray in our church with people in our parish I like …</a:t>
            </a:r>
          </a:p>
          <a:p>
            <a:endParaRPr lang="en-NZ" dirty="0">
              <a:solidFill>
                <a:schemeClr val="tx1"/>
              </a:solidFill>
              <a:latin typeface="Arial" panose="020B0604020202020204" pitchFamily="34" charset="0"/>
              <a:cs typeface="Arial" panose="020B0604020202020204" pitchFamily="34" charset="0"/>
            </a:endParaRPr>
          </a:p>
          <a:p>
            <a:r>
              <a:rPr lang="en-NZ" dirty="0">
                <a:solidFill>
                  <a:schemeClr val="tx1"/>
                </a:solidFill>
                <a:latin typeface="Arial" panose="020B0604020202020204" pitchFamily="34" charset="0"/>
                <a:cs typeface="Arial" panose="020B0604020202020204" pitchFamily="34" charset="0"/>
              </a:rPr>
              <a:t>When the people in our parish pray together it helps us to feel …</a:t>
            </a:r>
          </a:p>
        </p:txBody>
      </p:sp>
      <p:sp>
        <p:nvSpPr>
          <p:cNvPr id="15" name="Rectangle: Rounded Corners 14"/>
          <p:cNvSpPr/>
          <p:nvPr/>
        </p:nvSpPr>
        <p:spPr>
          <a:xfrm>
            <a:off x="1766126" y="1841202"/>
            <a:ext cx="4189742" cy="2122746"/>
          </a:xfrm>
          <a:prstGeom prst="roundRect">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When I pray alone I …</a:t>
            </a:r>
          </a:p>
          <a:p>
            <a:endParaRPr lang="en-NZ" dirty="0">
              <a:solidFill>
                <a:schemeClr val="tx1"/>
              </a:solidFill>
              <a:latin typeface="Arial" panose="020B0604020202020204" pitchFamily="34" charset="0"/>
              <a:cs typeface="Arial" panose="020B0604020202020204" pitchFamily="34" charset="0"/>
            </a:endParaRPr>
          </a:p>
          <a:p>
            <a:r>
              <a:rPr lang="en-NZ" dirty="0">
                <a:solidFill>
                  <a:schemeClr val="tx1"/>
                </a:solidFill>
                <a:latin typeface="Arial" panose="020B0604020202020204" pitchFamily="34" charset="0"/>
                <a:cs typeface="Arial" panose="020B0604020202020204" pitchFamily="34" charset="0"/>
              </a:rPr>
              <a:t>Praying alone helps lead me to God because …</a:t>
            </a:r>
          </a:p>
        </p:txBody>
      </p:sp>
      <p:sp>
        <p:nvSpPr>
          <p:cNvPr id="17" name="Rectangle: Rounded Corners 16"/>
          <p:cNvSpPr/>
          <p:nvPr/>
        </p:nvSpPr>
        <p:spPr>
          <a:xfrm>
            <a:off x="5678512" y="4350774"/>
            <a:ext cx="4649413" cy="1889226"/>
          </a:xfrm>
          <a:prstGeom prst="roundRect">
            <a:avLst/>
          </a:prstGeom>
          <a:solidFill>
            <a:srgbClr val="E4D2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When I pray with my family we …</a:t>
            </a:r>
          </a:p>
          <a:p>
            <a:endParaRPr lang="en-NZ" dirty="0">
              <a:solidFill>
                <a:schemeClr val="tx1"/>
              </a:solidFill>
              <a:latin typeface="Arial" panose="020B0604020202020204" pitchFamily="34" charset="0"/>
              <a:cs typeface="Arial" panose="020B0604020202020204" pitchFamily="34" charset="0"/>
            </a:endParaRPr>
          </a:p>
          <a:p>
            <a:r>
              <a:rPr lang="en-NZ" dirty="0">
                <a:solidFill>
                  <a:schemeClr val="tx1"/>
                </a:solidFill>
                <a:latin typeface="Arial" panose="020B0604020202020204" pitchFamily="34" charset="0"/>
                <a:cs typeface="Arial" panose="020B0604020202020204" pitchFamily="34" charset="0"/>
              </a:rPr>
              <a:t>Praying with my family helps us to realise that God is part of our family because …</a:t>
            </a:r>
          </a:p>
        </p:txBody>
      </p:sp>
      <p:sp>
        <p:nvSpPr>
          <p:cNvPr id="2" name="Title 1"/>
          <p:cNvSpPr>
            <a:spLocks noGrp="1"/>
          </p:cNvSpPr>
          <p:nvPr>
            <p:ph type="title"/>
          </p:nvPr>
        </p:nvSpPr>
        <p:spPr>
          <a:xfrm>
            <a:off x="1253837" y="222315"/>
            <a:ext cx="9659382"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Praying alone, praying with our family and praying with our Parish in Lent</a:t>
            </a:r>
          </a:p>
        </p:txBody>
      </p:sp>
      <p:sp>
        <p:nvSpPr>
          <p:cNvPr id="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S-10</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582" y="1890444"/>
            <a:ext cx="1515928" cy="2024263"/>
          </a:xfrm>
          <a:prstGeom prst="rect">
            <a:avLst/>
          </a:prstGeom>
          <a:ln>
            <a:solidFill>
              <a:schemeClr val="bg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433" t="2486" r="8567" b="10381"/>
          <a:stretch/>
        </p:blipFill>
        <p:spPr>
          <a:xfrm>
            <a:off x="2390265" y="4412703"/>
            <a:ext cx="3288247" cy="1765367"/>
          </a:xfrm>
          <a:prstGeom prst="rect">
            <a:avLst/>
          </a:prstGeom>
          <a:ln>
            <a:solidFill>
              <a:schemeClr val="bg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10" y="1890444"/>
            <a:ext cx="1514615" cy="2025426"/>
          </a:xfrm>
          <a:prstGeom prst="rect">
            <a:avLst/>
          </a:prstGeom>
          <a:ln>
            <a:solidFill>
              <a:schemeClr val="bg1"/>
            </a:solidFill>
          </a:ln>
        </p:spPr>
      </p:pic>
      <p:sp>
        <p:nvSpPr>
          <p:cNvPr id="18" name="Action Button: Worksheet">
            <a:hlinkClick r:id="rId6"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8"/>
          <p:cNvSpPr txBox="1"/>
          <p:nvPr/>
        </p:nvSpPr>
        <p:spPr>
          <a:xfrm>
            <a:off x="3265093" y="6564535"/>
            <a:ext cx="5636870"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on worksheet icon for worksheet.</a:t>
            </a:r>
          </a:p>
        </p:txBody>
      </p:sp>
    </p:spTree>
    <p:extLst>
      <p:ext uri="{BB962C8B-B14F-4D97-AF65-F5344CB8AC3E}">
        <p14:creationId xmlns:p14="http://schemas.microsoft.com/office/powerpoint/2010/main" val="1409670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Border 5"/>
          <p:cNvSpPr/>
          <p:nvPr/>
        </p:nvSpPr>
        <p:spPr>
          <a:xfrm>
            <a:off x="1212209" y="5101099"/>
            <a:ext cx="10307790" cy="451405"/>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GB" sz="2400" dirty="0">
              <a:solidFill>
                <a:schemeClr val="tx1"/>
              </a:solidFill>
              <a:latin typeface="Arial" panose="020B0604020202020204" pitchFamily="34" charset="0"/>
              <a:cs typeface="Arial" panose="020B0604020202020204" pitchFamily="34" charset="0"/>
            </a:endParaRPr>
          </a:p>
        </p:txBody>
      </p:sp>
      <p:sp>
        <p:nvSpPr>
          <p:cNvPr id="22" name="Shape: Border 4"/>
          <p:cNvSpPr/>
          <p:nvPr/>
        </p:nvSpPr>
        <p:spPr>
          <a:xfrm>
            <a:off x="1212209" y="4563291"/>
            <a:ext cx="10307790" cy="451405"/>
          </a:xfrm>
          <a:prstGeom prst="rect">
            <a:avLst/>
          </a:prstGeom>
          <a:solidFill>
            <a:srgbClr val="E4D2F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Name the way you prefer to pray and give reasons for your choice.</a:t>
            </a:r>
            <a:endParaRPr lang="en-GB" sz="2400" dirty="0">
              <a:solidFill>
                <a:schemeClr val="tx1"/>
              </a:solidFill>
              <a:latin typeface="Arial" panose="020B0604020202020204" pitchFamily="34" charset="0"/>
              <a:cs typeface="Arial" panose="020B0604020202020204" pitchFamily="34" charset="0"/>
            </a:endParaRPr>
          </a:p>
        </p:txBody>
      </p:sp>
      <p:sp>
        <p:nvSpPr>
          <p:cNvPr id="23" name="Shape: Border 3"/>
          <p:cNvSpPr/>
          <p:nvPr/>
        </p:nvSpPr>
        <p:spPr>
          <a:xfrm>
            <a:off x="1212209" y="2947456"/>
            <a:ext cx="10307791" cy="1539435"/>
          </a:xfrm>
          <a:prstGeom prst="rect">
            <a:avLst/>
          </a:prstGeom>
          <a:solidFill>
            <a:srgbClr val="E4D2F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Using one of the Holy Week stories as an </a:t>
            </a:r>
            <a:r>
              <a:rPr lang="en-NZ" sz="2000" dirty="0" smtClean="0">
                <a:solidFill>
                  <a:schemeClr val="tx1"/>
                </a:solidFill>
                <a:latin typeface="Arial" panose="020B0604020202020204" pitchFamily="34" charset="0"/>
                <a:cs typeface="Arial" panose="020B0604020202020204" pitchFamily="34" charset="0"/>
              </a:rPr>
              <a:t>example</a:t>
            </a:r>
            <a:br>
              <a:rPr lang="en-NZ" sz="2000" dirty="0" smtClean="0">
                <a:solidFill>
                  <a:schemeClr val="tx1"/>
                </a:solidFill>
                <a:latin typeface="Arial" panose="020B0604020202020204" pitchFamily="34" charset="0"/>
                <a:cs typeface="Arial" panose="020B0604020202020204" pitchFamily="34" charset="0"/>
              </a:rPr>
            </a:br>
            <a:r>
              <a:rPr lang="en-NZ" sz="2000" dirty="0" smtClean="0">
                <a:solidFill>
                  <a:schemeClr val="tx1"/>
                </a:solidFill>
                <a:latin typeface="Arial" panose="020B0604020202020204" pitchFamily="34" charset="0"/>
                <a:cs typeface="Arial" panose="020B0604020202020204" pitchFamily="34" charset="0"/>
              </a:rPr>
              <a:t>   explain how:</a:t>
            </a:r>
            <a:br>
              <a:rPr lang="en-NZ" sz="2000" dirty="0" smtClean="0">
                <a:solidFill>
                  <a:schemeClr val="tx1"/>
                </a:solidFill>
                <a:latin typeface="Arial" panose="020B0604020202020204" pitchFamily="34" charset="0"/>
                <a:cs typeface="Arial" panose="020B0604020202020204" pitchFamily="34" charset="0"/>
              </a:rPr>
            </a:br>
            <a:r>
              <a:rPr lang="en-NZ" sz="2000" dirty="0" smtClean="0">
                <a:solidFill>
                  <a:schemeClr val="tx1"/>
                </a:solidFill>
                <a:latin typeface="Arial" panose="020B0604020202020204" pitchFamily="34" charset="0"/>
                <a:cs typeface="Arial" panose="020B0604020202020204" pitchFamily="34" charset="0"/>
              </a:rPr>
              <a:t>   - listening </a:t>
            </a:r>
            <a:r>
              <a:rPr lang="en-NZ" sz="2000" dirty="0">
                <a:solidFill>
                  <a:schemeClr val="tx1"/>
                </a:solidFill>
                <a:latin typeface="Arial" panose="020B0604020202020204" pitchFamily="34" charset="0"/>
                <a:cs typeface="Arial" panose="020B0604020202020204" pitchFamily="34" charset="0"/>
              </a:rPr>
              <a:t>and reflecting on a story leads people to appreciate what Jesus did for </a:t>
            </a:r>
            <a:r>
              <a:rPr lang="en-NZ" sz="2000" dirty="0" smtClean="0">
                <a:solidFill>
                  <a:schemeClr val="tx1"/>
                </a:solidFill>
                <a:latin typeface="Arial" panose="020B0604020202020204" pitchFamily="34" charset="0"/>
                <a:cs typeface="Arial" panose="020B0604020202020204" pitchFamily="34" charset="0"/>
              </a:rPr>
              <a:t>them,</a:t>
            </a:r>
            <a:br>
              <a:rPr lang="en-NZ" sz="2000" dirty="0" smtClean="0">
                <a:solidFill>
                  <a:schemeClr val="tx1"/>
                </a:solidFill>
                <a:latin typeface="Arial" panose="020B0604020202020204" pitchFamily="34" charset="0"/>
                <a:cs typeface="Arial" panose="020B0604020202020204" pitchFamily="34" charset="0"/>
              </a:rPr>
            </a:br>
            <a:r>
              <a:rPr lang="en-NZ" sz="2000" dirty="0" smtClean="0">
                <a:solidFill>
                  <a:schemeClr val="tx1"/>
                </a:solidFill>
                <a:latin typeface="Arial" panose="020B0604020202020204" pitchFamily="34" charset="0"/>
                <a:cs typeface="Arial" panose="020B0604020202020204" pitchFamily="34" charset="0"/>
              </a:rPr>
              <a:t>   - praying </a:t>
            </a:r>
            <a:r>
              <a:rPr lang="en-NZ" sz="2000" dirty="0">
                <a:solidFill>
                  <a:schemeClr val="tx1"/>
                </a:solidFill>
                <a:latin typeface="Arial" panose="020B0604020202020204" pitchFamily="34" charset="0"/>
                <a:cs typeface="Arial" panose="020B0604020202020204" pitchFamily="34" charset="0"/>
              </a:rPr>
              <a:t>about how they live their own </a:t>
            </a:r>
            <a:r>
              <a:rPr lang="en-NZ" sz="2000" dirty="0" smtClean="0">
                <a:solidFill>
                  <a:schemeClr val="tx1"/>
                </a:solidFill>
                <a:latin typeface="Arial" panose="020B0604020202020204" pitchFamily="34" charset="0"/>
                <a:cs typeface="Arial" panose="020B0604020202020204" pitchFamily="34" charset="0"/>
              </a:rPr>
              <a:t>lives,</a:t>
            </a:r>
            <a:br>
              <a:rPr lang="en-NZ" sz="2000" dirty="0" smtClean="0">
                <a:solidFill>
                  <a:schemeClr val="tx1"/>
                </a:solidFill>
                <a:latin typeface="Arial" panose="020B0604020202020204" pitchFamily="34" charset="0"/>
                <a:cs typeface="Arial" panose="020B0604020202020204" pitchFamily="34" charset="0"/>
              </a:rPr>
            </a:br>
            <a:r>
              <a:rPr lang="en-NZ" sz="2000" smtClean="0">
                <a:solidFill>
                  <a:schemeClr val="tx1"/>
                </a:solidFill>
                <a:latin typeface="Arial" panose="020B0604020202020204" pitchFamily="34" charset="0"/>
                <a:cs typeface="Arial" panose="020B0604020202020204" pitchFamily="34" charset="0"/>
              </a:rPr>
              <a:t>   </a:t>
            </a:r>
            <a:r>
              <a:rPr lang="en-NZ" sz="2000" smtClean="0">
                <a:solidFill>
                  <a:schemeClr val="tx1"/>
                </a:solidFill>
                <a:latin typeface="Arial" panose="020B0604020202020204" pitchFamily="34" charset="0"/>
                <a:cs typeface="Arial" panose="020B0604020202020204" pitchFamily="34" charset="0"/>
              </a:rPr>
              <a:t>- doing </a:t>
            </a:r>
            <a:r>
              <a:rPr lang="en-NZ" sz="2000" dirty="0">
                <a:solidFill>
                  <a:schemeClr val="tx1"/>
                </a:solidFill>
                <a:latin typeface="Arial" panose="020B0604020202020204" pitchFamily="34" charset="0"/>
                <a:cs typeface="Arial" panose="020B0604020202020204" pitchFamily="34" charset="0"/>
              </a:rPr>
              <a:t>these things helps them to grow closer to God.</a:t>
            </a:r>
            <a:endParaRPr lang="en-NZ" sz="2400" dirty="0">
              <a:solidFill>
                <a:schemeClr val="tx1"/>
              </a:solidFill>
              <a:latin typeface="Arial" panose="020B0604020202020204" pitchFamily="34" charset="0"/>
              <a:cs typeface="Arial" panose="020B0604020202020204" pitchFamily="34" charset="0"/>
            </a:endParaRPr>
          </a:p>
        </p:txBody>
      </p:sp>
      <p:sp>
        <p:nvSpPr>
          <p:cNvPr id="24" name="Shape: Border 2"/>
          <p:cNvSpPr/>
          <p:nvPr/>
        </p:nvSpPr>
        <p:spPr>
          <a:xfrm>
            <a:off x="1212210" y="2399594"/>
            <a:ext cx="10307790" cy="482172"/>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How does prayer help people turn their lives back to God?</a:t>
            </a:r>
          </a:p>
        </p:txBody>
      </p:sp>
      <p:sp>
        <p:nvSpPr>
          <p:cNvPr id="25" name="Shape: Border 1"/>
          <p:cNvSpPr/>
          <p:nvPr/>
        </p:nvSpPr>
        <p:spPr>
          <a:xfrm>
            <a:off x="1212210" y="1847528"/>
            <a:ext cx="10307789" cy="462897"/>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The purpose of the season of Lent is to give people time to…</a:t>
            </a:r>
            <a:endParaRPr lang="en-NZ" sz="2400" dirty="0">
              <a:solidFill>
                <a:schemeClr val="tx1"/>
              </a:solidFill>
              <a:latin typeface="Arial" panose="020B0604020202020204" pitchFamily="34" charset="0"/>
              <a:cs typeface="Arial" panose="020B0604020202020204" pitchFamily="34" charset="0"/>
            </a:endParaRPr>
          </a:p>
        </p:txBody>
      </p:sp>
      <p:sp>
        <p:nvSpPr>
          <p:cNvPr id="39" name="Shape: Number 5"/>
          <p:cNvSpPr txBox="1"/>
          <p:nvPr/>
        </p:nvSpPr>
        <p:spPr>
          <a:xfrm>
            <a:off x="743567" y="5116519"/>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5)</a:t>
            </a:r>
          </a:p>
        </p:txBody>
      </p:sp>
      <p:sp>
        <p:nvSpPr>
          <p:cNvPr id="26" name="Shape: Number 4"/>
          <p:cNvSpPr txBox="1"/>
          <p:nvPr/>
        </p:nvSpPr>
        <p:spPr>
          <a:xfrm>
            <a:off x="743567" y="4560055"/>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4)</a:t>
            </a:r>
          </a:p>
        </p:txBody>
      </p:sp>
      <p:sp>
        <p:nvSpPr>
          <p:cNvPr id="27" name="Shape: Number 3"/>
          <p:cNvSpPr txBox="1"/>
          <p:nvPr/>
        </p:nvSpPr>
        <p:spPr>
          <a:xfrm>
            <a:off x="743567" y="2893483"/>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3)</a:t>
            </a:r>
          </a:p>
        </p:txBody>
      </p:sp>
      <p:sp>
        <p:nvSpPr>
          <p:cNvPr id="28" name="Shape: Number 2"/>
          <p:cNvSpPr txBox="1"/>
          <p:nvPr/>
        </p:nvSpPr>
        <p:spPr>
          <a:xfrm>
            <a:off x="743569" y="2424086"/>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2)</a:t>
            </a:r>
          </a:p>
        </p:txBody>
      </p:sp>
      <p:sp>
        <p:nvSpPr>
          <p:cNvPr id="29" name="Shape: Number 1"/>
          <p:cNvSpPr txBox="1"/>
          <p:nvPr/>
        </p:nvSpPr>
        <p:spPr>
          <a:xfrm>
            <a:off x="743569" y="1840618"/>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R-1</a:t>
            </a:r>
          </a:p>
          <a:p>
            <a:pPr algn="ctr"/>
            <a:r>
              <a:rPr lang="en-GB" sz="1200" b="1" dirty="0">
                <a:solidFill>
                  <a:srgbClr val="3C1A56"/>
                </a:solidFill>
                <a:latin typeface="Arial" pitchFamily="34" charset="0"/>
                <a:cs typeface="Arial" pitchFamily="34" charset="0"/>
              </a:rPr>
              <a:t>S-11</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in each caption space to reveal text</a:t>
            </a:r>
          </a:p>
        </p:txBody>
      </p:sp>
      <p:sp>
        <p:nvSpPr>
          <p:cNvPr id="2" name="Title 1"/>
          <p:cNvSpPr>
            <a:spLocks noGrp="1"/>
          </p:cNvSpPr>
          <p:nvPr>
            <p:ph type="title"/>
          </p:nvPr>
        </p:nvSpPr>
        <p:spPr>
          <a:xfrm>
            <a:off x="838204" y="161818"/>
            <a:ext cx="10515600"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Check Up</a:t>
            </a:r>
            <a:endParaRPr lang="en-NZ" b="1" spc="50" dirty="0">
              <a:ln w="0"/>
              <a:solidFill>
                <a:schemeClr val="bg1"/>
              </a:solidFill>
              <a:effectLst>
                <a:innerShdw blurRad="63500" dist="50800" dir="13500000">
                  <a:srgbClr val="000000">
                    <a:alpha val="50000"/>
                  </a:srgbClr>
                </a:innerShdw>
              </a:effectLst>
              <a:latin typeface="Arial Narrow" panose="020B0606020202030204" pitchFamily="34" charset="0"/>
            </a:endParaRPr>
          </a:p>
        </p:txBody>
      </p:sp>
      <p:sp>
        <p:nvSpPr>
          <p:cNvPr id="17" name="Shape: Border 6"/>
          <p:cNvSpPr/>
          <p:nvPr/>
        </p:nvSpPr>
        <p:spPr>
          <a:xfrm>
            <a:off x="1212209" y="5635796"/>
            <a:ext cx="10307790" cy="451405"/>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a:t>
            </a:r>
          </a:p>
        </p:txBody>
      </p:sp>
      <p:sp>
        <p:nvSpPr>
          <p:cNvPr id="19" name="Shape: Number 6"/>
          <p:cNvSpPr txBox="1"/>
          <p:nvPr/>
        </p:nvSpPr>
        <p:spPr>
          <a:xfrm>
            <a:off x="743567" y="5651216"/>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576" y="351041"/>
            <a:ext cx="916177" cy="1220182"/>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9379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750" fill="hold"/>
                                        <p:tgtEl>
                                          <p:spTgt spid="37">
                                            <p:txEl>
                                              <p:pRg st="0" end="0"/>
                                            </p:txEl>
                                          </p:spTgt>
                                        </p:tgtEl>
                                        <p:attrNameLst>
                                          <p:attrName>style.color</p:attrName>
                                        </p:attrNameLst>
                                      </p:cBhvr>
                                      <p:to>
                                        <a:srgbClr val="7030A0"/>
                                      </p:to>
                                    </p:animClr>
                                  </p:childTnLst>
                                </p:cTn>
                              </p:par>
                              <p:par>
                                <p:cTn id="39" presetID="22" presetClass="entr" presetSubtype="8" fill="hold"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nodeType="withEffect">
                                  <p:stCondLst>
                                    <p:cond delay="0"/>
                                  </p:stCondLst>
                                  <p:childTnLst>
                                    <p:animClr clrSpc="rgb" dir="cw">
                                      <p:cBhvr override="childStyle">
                                        <p:cTn id="46" dur="10" fill="hold"/>
                                        <p:tgtEl>
                                          <p:spTgt spid="25">
                                            <p:txEl>
                                              <p:pRg st="0" end="0"/>
                                            </p:txEl>
                                          </p:spTgt>
                                        </p:tgtEl>
                                        <p:attrNameLst>
                                          <p:attrName>style.color</p:attrName>
                                        </p:attrNameLst>
                                      </p:cBhvr>
                                      <p:to>
                                        <a:srgbClr val="000000"/>
                                      </p:to>
                                    </p:animClr>
                                  </p:childTnLst>
                                </p:cTn>
                              </p:par>
                              <p:par>
                                <p:cTn id="47" presetID="3" presetClass="emph" presetSubtype="2" fill="hold" nodeType="withEffect">
                                  <p:stCondLst>
                                    <p:cond delay="0"/>
                                  </p:stCondLst>
                                  <p:childTnLst>
                                    <p:animClr clrSpc="rgb" dir="cw">
                                      <p:cBhvr override="childStyle">
                                        <p:cTn id="48" dur="10" fill="hold"/>
                                        <p:tgtEl>
                                          <p:spTgt spid="24">
                                            <p:txEl>
                                              <p:pRg st="0" end="0"/>
                                            </p:txEl>
                                          </p:spTgt>
                                        </p:tgtEl>
                                        <p:attrNameLst>
                                          <p:attrName>style.color</p:attrName>
                                        </p:attrNameLst>
                                      </p:cBhvr>
                                      <p:to>
                                        <a:srgbClr val="000000"/>
                                      </p:to>
                                    </p:animClr>
                                  </p:childTnLst>
                                </p:cTn>
                              </p:par>
                              <p:par>
                                <p:cTn id="49" presetID="3" presetClass="emph" presetSubtype="2" fill="hold" nodeType="withEffect">
                                  <p:stCondLst>
                                    <p:cond delay="0"/>
                                  </p:stCondLst>
                                  <p:childTnLst>
                                    <p:animClr clrSpc="rgb" dir="cw">
                                      <p:cBhvr override="childStyle">
                                        <p:cTn id="50" dur="10" fill="hold"/>
                                        <p:tgtEl>
                                          <p:spTgt spid="23">
                                            <p:txEl>
                                              <p:pRg st="0" end="0"/>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10" fill="hold"/>
                                        <p:tgtEl>
                                          <p:spTgt spid="22">
                                            <p:txEl>
                                              <p:pRg st="0" end="0"/>
                                            </p:txEl>
                                          </p:spTgt>
                                        </p:tgtEl>
                                        <p:attrNameLst>
                                          <p:attrName>style.color</p:attrName>
                                        </p:attrNameLst>
                                      </p:cBhvr>
                                      <p:to>
                                        <a:srgbClr val="000000"/>
                                      </p:to>
                                    </p:animClr>
                                  </p:childTnLst>
                                </p:cTn>
                              </p:par>
                              <p:par>
                                <p:cTn id="53" presetID="3" presetClass="emph" presetSubtype="2" fill="hold" nodeType="withEffect">
                                  <p:stCondLst>
                                    <p:cond delay="0"/>
                                  </p:stCondLst>
                                  <p:childTnLst>
                                    <p:animClr clrSpc="rgb" dir="cw">
                                      <p:cBhvr override="childStyle">
                                        <p:cTn id="54" dur="10" fill="hold"/>
                                        <p:tgtEl>
                                          <p:spTgt spid="37">
                                            <p:txEl>
                                              <p:pRg st="0" end="0"/>
                                            </p:txEl>
                                          </p:spTgt>
                                        </p:tgtEl>
                                        <p:attrNameLst>
                                          <p:attrName>style.color</p:attrName>
                                        </p:attrNameLst>
                                      </p:cBhvr>
                                      <p:to>
                                        <a:srgbClr val="000000"/>
                                      </p:to>
                                    </p:animClr>
                                  </p:childTnLst>
                                </p:cTn>
                              </p:par>
                              <p:par>
                                <p:cTn id="55" presetID="3" presetClass="emph" presetSubtype="2" fill="hold" nodeType="withEffect">
                                  <p:stCondLst>
                                    <p:cond delay="0"/>
                                  </p:stCondLst>
                                  <p:childTnLst>
                                    <p:animClr clrSpc="rgb" dir="cw">
                                      <p:cBhvr override="childStyle">
                                        <p:cTn id="56" dur="10" fill="hold"/>
                                        <p:tgtEl>
                                          <p:spTgt spid="17">
                                            <p:txEl>
                                              <p:pRg st="0" end="0"/>
                                            </p:txEl>
                                          </p:spTgt>
                                        </p:tgtEl>
                                        <p:attrNameLst>
                                          <p:attrName>style.color</p:attrName>
                                        </p:attrNameLst>
                                      </p:cBhvr>
                                      <p:to>
                                        <a:srgbClr val="000000"/>
                                      </p:to>
                                    </p:animClr>
                                  </p:childTnLst>
                                </p:cTn>
                              </p:par>
                              <p:par>
                                <p:cTn id="57" presetID="1" presetClass="exit" presetSubtype="0" fill="hold" nodeType="withEffect">
                                  <p:stCondLst>
                                    <p:cond delay="0"/>
                                  </p:stCondLst>
                                  <p:childTnLst>
                                    <p:set>
                                      <p:cBhvr>
                                        <p:cTn id="58" dur="1" fill="hold">
                                          <p:stCondLst>
                                            <p:cond delay="0"/>
                                          </p:stCondLst>
                                        </p:cTn>
                                        <p:tgtEl>
                                          <p:spTgt spid="24">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7">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withEffect">
                                  <p:stCondLst>
                                    <p:cond delay="0"/>
                                  </p:stCondLst>
                                  <p:childTnLst>
                                    <p:animClr clrSpc="rgb" dir="cw">
                                      <p:cBhvr override="childStyle">
                                        <p:cTn id="71" dur="10" fill="hold"/>
                                        <p:tgtEl>
                                          <p:spTgt spid="25">
                                            <p:txEl>
                                              <p:pRg st="0" end="0"/>
                                            </p:txEl>
                                          </p:spTgt>
                                        </p:tgtEl>
                                        <p:attrNameLst>
                                          <p:attrName>style.color</p:attrName>
                                        </p:attrNameLst>
                                      </p:cBhvr>
                                      <p:to>
                                        <a:srgbClr val="000000"/>
                                      </p:to>
                                    </p:animClr>
                                  </p:childTnLst>
                                </p:cTn>
                              </p:par>
                              <p:par>
                                <p:cTn id="72" presetID="3" presetClass="emph" presetSubtype="2" fill="hold" nodeType="withEffect">
                                  <p:stCondLst>
                                    <p:cond delay="0"/>
                                  </p:stCondLst>
                                  <p:childTnLst>
                                    <p:animClr clrSpc="rgb" dir="cw">
                                      <p:cBhvr override="childStyle">
                                        <p:cTn id="73" dur="10" fill="hold"/>
                                        <p:tgtEl>
                                          <p:spTgt spid="24">
                                            <p:txEl>
                                              <p:pRg st="0" end="0"/>
                                            </p:txEl>
                                          </p:spTgt>
                                        </p:tgtEl>
                                        <p:attrNameLst>
                                          <p:attrName>style.color</p:attrName>
                                        </p:attrNameLst>
                                      </p:cBhvr>
                                      <p:to>
                                        <a:srgbClr val="000000"/>
                                      </p:to>
                                    </p:animClr>
                                  </p:childTnLst>
                                </p:cTn>
                              </p:par>
                              <p:par>
                                <p:cTn id="74" presetID="3" presetClass="emph" presetSubtype="2" fill="hold" nodeType="withEffect">
                                  <p:stCondLst>
                                    <p:cond delay="0"/>
                                  </p:stCondLst>
                                  <p:childTnLst>
                                    <p:animClr clrSpc="rgb" dir="cw">
                                      <p:cBhvr override="childStyle">
                                        <p:cTn id="75" dur="10" fill="hold"/>
                                        <p:tgtEl>
                                          <p:spTgt spid="23">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22">
                                            <p:txEl>
                                              <p:pRg st="0" end="0"/>
                                            </p:txEl>
                                          </p:spTgt>
                                        </p:tgtEl>
                                        <p:attrNameLst>
                                          <p:attrName>style.color</p:attrName>
                                        </p:attrNameLst>
                                      </p:cBhvr>
                                      <p:to>
                                        <a:srgbClr val="000000"/>
                                      </p:to>
                                    </p:animClr>
                                  </p:childTnLst>
                                </p:cTn>
                              </p:par>
                              <p:par>
                                <p:cTn id="78" presetID="3" presetClass="emph" presetSubtype="2" fill="hold" nodeType="withEffect">
                                  <p:stCondLst>
                                    <p:cond delay="0"/>
                                  </p:stCondLst>
                                  <p:childTnLst>
                                    <p:animClr clrSpc="rgb" dir="cw">
                                      <p:cBhvr override="childStyle">
                                        <p:cTn id="79" dur="10" fill="hold"/>
                                        <p:tgtEl>
                                          <p:spTgt spid="37">
                                            <p:txEl>
                                              <p:pRg st="0" end="0"/>
                                            </p:txEl>
                                          </p:spTgt>
                                        </p:tgtEl>
                                        <p:attrNameLst>
                                          <p:attrName>style.color</p:attrName>
                                        </p:attrNameLst>
                                      </p:cBhvr>
                                      <p:to>
                                        <a:srgbClr val="000000"/>
                                      </p:to>
                                    </p:animClr>
                                  </p:childTnLst>
                                </p:cTn>
                              </p:par>
                              <p:par>
                                <p:cTn id="80" presetID="3" presetClass="emph" presetSubtype="2" fill="hold" nodeType="withEffect">
                                  <p:stCondLst>
                                    <p:cond delay="0"/>
                                  </p:stCondLst>
                                  <p:childTnLst>
                                    <p:animClr clrSpc="rgb" dir="cw">
                                      <p:cBhvr override="childStyle">
                                        <p:cTn id="81" dur="10" fill="hold"/>
                                        <p:tgtEl>
                                          <p:spTgt spid="17">
                                            <p:txEl>
                                              <p:pRg st="0" end="0"/>
                                            </p:txEl>
                                          </p:spTgt>
                                        </p:tgtEl>
                                        <p:attrNameLst>
                                          <p:attrName>style.color</p:attrName>
                                        </p:attrNameLst>
                                      </p:cBhvr>
                                      <p:to>
                                        <a:srgbClr val="000000"/>
                                      </p:to>
                                    </p:animClr>
                                  </p:childTnLst>
                                </p:cTn>
                              </p:par>
                              <p:par>
                                <p:cTn id="82" presetID="1" presetClass="exit" presetSubtype="0" fill="hold" nodeType="withEffect">
                                  <p:stCondLst>
                                    <p:cond delay="0"/>
                                  </p:stCondLst>
                                  <p:childTnLst>
                                    <p:set>
                                      <p:cBhvr>
                                        <p:cTn id="83" dur="1" fill="hold">
                                          <p:stCondLst>
                                            <p:cond delay="0"/>
                                          </p:stCondLst>
                                        </p:cTn>
                                        <p:tgtEl>
                                          <p:spTgt spid="17">
                                            <p:txEl>
                                              <p:pRg st="0" end="0"/>
                                            </p:txEl>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4">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3">
                                            <p:txEl>
                                              <p:pRg st="0" end="0"/>
                                            </p:txEl>
                                          </p:spTgt>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2">
                                            <p:txEl>
                                              <p:pRg st="0" end="0"/>
                                            </p:txEl>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995" y="0"/>
            <a:ext cx="10515600" cy="132556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en-NZ" sz="6000" b="1" dirty="0">
                <a:ln/>
                <a:solidFill>
                  <a:srgbClr val="D5B8EA"/>
                </a:solidFill>
                <a:effectLst>
                  <a:reflection blurRad="6350" stA="60000" endA="900" endPos="58000" dir="5400000" sy="-100000" algn="bl" rotWithShape="0"/>
                </a:effectLst>
                <a:latin typeface="Lucida Calligraphy" panose="03010101010101010101" pitchFamily="66" charset="0"/>
              </a:rPr>
              <a:t>Time for Reflection</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039" t="13822" r="683"/>
          <a:stretch/>
        </p:blipFill>
        <p:spPr>
          <a:xfrm>
            <a:off x="3423684" y="967563"/>
            <a:ext cx="5029200" cy="5890437"/>
          </a:xfrm>
          <a:prstGeom prst="rect">
            <a:avLst/>
          </a:prstGeom>
          <a:ln>
            <a:noFill/>
          </a:ln>
          <a:effectLst>
            <a:softEdge rad="317500"/>
          </a:effectLst>
        </p:spPr>
      </p:pic>
      <p:sp>
        <p:nvSpPr>
          <p:cNvPr id="4" name="Action Button: Back">
            <a:hlinkClick r:id="" action="ppaction://hlinkshowjump?jump=previousslide" highlightClick="1"/>
          </p:cNvPr>
          <p:cNvSpPr/>
          <p:nvPr/>
        </p:nvSpPr>
        <p:spPr>
          <a:xfrm>
            <a:off x="10841531"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S-12</a:t>
            </a:r>
          </a:p>
        </p:txBody>
      </p:sp>
      <p:sp>
        <p:nvSpPr>
          <p:cNvPr id="8" name="Action Button: Audio">
            <a:hlinkClick r:id="" action="ppaction://noaction" highlightClick="1"/>
          </p:cNvPr>
          <p:cNvSpPr/>
          <p:nvPr/>
        </p:nvSpPr>
        <p:spPr>
          <a:xfrm>
            <a:off x="10101086" y="6239500"/>
            <a:ext cx="480000" cy="48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p:txBody>
      </p:sp>
      <p:sp>
        <p:nvSpPr>
          <p:cNvPr id="10" name="TextBox: Tool instructions stop"/>
          <p:cNvSpPr txBox="1"/>
          <p:nvPr/>
        </p:nvSpPr>
        <p:spPr>
          <a:xfrm>
            <a:off x="4463182" y="6627168"/>
            <a:ext cx="3265639" cy="276999"/>
          </a:xfrm>
          <a:prstGeom prst="rect">
            <a:avLst/>
          </a:prstGeom>
        </p:spPr>
        <p:txBody>
          <a:bodyPr wrap="none">
            <a:spAutoFit/>
          </a:bodyPr>
          <a:lstStyle>
            <a:defPPr>
              <a:defRPr lang="en-US"/>
            </a:defPPr>
            <a:lvl1pPr lvl="0" algn="ctr">
              <a:defRPr sz="1200" kern="0">
                <a:solidFill>
                  <a:sysClr val="windowText" lastClr="000000"/>
                </a:solidFill>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1" name="TextBox: Tool instructions start"/>
          <p:cNvSpPr txBox="1"/>
          <p:nvPr/>
        </p:nvSpPr>
        <p:spPr>
          <a:xfrm>
            <a:off x="4467991" y="6627168"/>
            <a:ext cx="3256021" cy="276999"/>
          </a:xfrm>
          <a:prstGeom prst="rect">
            <a:avLst/>
          </a:prstGeom>
        </p:spPr>
        <p:txBody>
          <a:bodyPr wrap="none">
            <a:spAutoFit/>
          </a:bodyPr>
          <a:lstStyle>
            <a:defPPr>
              <a:defRPr lang="en-US"/>
            </a:defPPr>
            <a:lvl1pPr lvl="0" algn="ctr">
              <a:defRPr sz="1200" kern="0">
                <a:solidFill>
                  <a:sysClr val="windowText" lastClr="000000"/>
                </a:solidFill>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12" name="Picture 2"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262791"/>
            <a:ext cx="871259" cy="621821"/>
          </a:xfrm>
          <a:prstGeom prst="rect">
            <a:avLst/>
          </a:prstGeom>
          <a:noFill/>
          <a:extLst>
            <a:ext uri="{909E8E84-426E-40DD-AFC4-6F175D3DCCD1}">
              <a14:hiddenFill xmlns:a14="http://schemas.microsoft.com/office/drawing/2010/main">
                <a:solidFill>
                  <a:srgbClr val="FFFFFF"/>
                </a:solidFill>
              </a14:hiddenFill>
            </a:ext>
          </a:extLst>
        </p:spPr>
      </p:pic>
      <p:pic>
        <p:nvPicPr>
          <p:cNvPr id="13" name="Lent Y4 - 06 Trio Sonata, for violin, lute &amp; continuo in C major, RV 82- Concerto in A Minor for Guitar Largo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34210" y="321868"/>
            <a:ext cx="609600" cy="609600"/>
          </a:xfrm>
          <a:prstGeom prst="rect">
            <a:avLst/>
          </a:prstGeom>
        </p:spPr>
      </p:pic>
    </p:spTree>
    <p:extLst>
      <p:ext uri="{BB962C8B-B14F-4D97-AF65-F5344CB8AC3E}">
        <p14:creationId xmlns:p14="http://schemas.microsoft.com/office/powerpoint/2010/main" val="87782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16822" fill="hold"/>
                                        <p:tgtEl>
                                          <p:spTgt spid="13"/>
                                        </p:tgtEl>
                                      </p:cBhvr>
                                    </p:cmd>
                                  </p:childTnLst>
                                </p:cTn>
                              </p:par>
                              <p:par>
                                <p:cTn id="18" presetID="1" presetClass="emph" presetSubtype="2" fill="hold" nodeType="withEffect">
                                  <p:stCondLst>
                                    <p:cond delay="0"/>
                                  </p:stCondLst>
                                  <p:childTnLst>
                                    <p:animClr clrSpc="rgb" dir="cw">
                                      <p:cBhvr>
                                        <p:cTn id="19" dur="1000" fill="hold"/>
                                        <p:tgtEl>
                                          <p:spTgt spid="8"/>
                                        </p:tgtEl>
                                        <p:attrNameLst>
                                          <p:attrName>fillcolor</p:attrName>
                                        </p:attrNameLst>
                                      </p:cBhvr>
                                      <p:to>
                                        <a:srgbClr val="C0504D"/>
                                      </p:to>
                                    </p:animClr>
                                    <p:set>
                                      <p:cBhvr>
                                        <p:cTn id="20" dur="1000" fill="hold"/>
                                        <p:tgtEl>
                                          <p:spTgt spid="8"/>
                                        </p:tgtEl>
                                        <p:attrNameLst>
                                          <p:attrName>fill.type</p:attrName>
                                        </p:attrNameLst>
                                      </p:cBhvr>
                                      <p:to>
                                        <p:strVal val="solid"/>
                                      </p:to>
                                    </p:set>
                                    <p:set>
                                      <p:cBhvr>
                                        <p:cTn id="21" dur="1000" fill="hold"/>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3"/>
                                        </p:tgtEl>
                                      </p:cBhvr>
                                    </p:cmd>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mph" presetSubtype="2" fill="hold" nodeType="withEffect">
                                  <p:stCondLst>
                                    <p:cond delay="0"/>
                                  </p:stCondLst>
                                  <p:childTnLst>
                                    <p:animClr clrSpc="rgb" dir="cw">
                                      <p:cBhvr>
                                        <p:cTn id="33" dur="2000" fill="hold"/>
                                        <p:tgtEl>
                                          <p:spTgt spid="8"/>
                                        </p:tgtEl>
                                        <p:attrNameLst>
                                          <p:attrName>fillcolor</p:attrName>
                                        </p:attrNameLst>
                                      </p:cBhvr>
                                      <p:to>
                                        <a:schemeClr val="bg1"/>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10" grpId="0"/>
      <p:bldP spid="10" grpId="1"/>
      <p:bldP spid="11" grpId="0"/>
      <p:bldP spid="11" grpId="1"/>
      <p:bldP spid="11"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9972" y="365125"/>
            <a:ext cx="8472055" cy="1325563"/>
          </a:xfrm>
        </p:spPr>
        <p:txBody>
          <a:bodyPr/>
          <a:lstStyle/>
          <a:p>
            <a:pPr algn="ctr"/>
            <a:r>
              <a:rPr lang="en-NZ" dirty="0">
                <a:latin typeface="Arial Narrow" panose="020B0606020202030204" pitchFamily="34" charset="0"/>
                <a:cs typeface="Arial" panose="020B0604020202020204" pitchFamily="34" charset="0"/>
              </a:rPr>
              <a:t>Praying alone, praying with our family and praying with our Parish in Lent</a:t>
            </a:r>
            <a:endParaRPr lang="en-NZ" dirty="0">
              <a:latin typeface="Arial Narrow" panose="020B0606020202030204" pitchFamily="34" charset="0"/>
            </a:endParaRPr>
          </a:p>
        </p:txBody>
      </p:sp>
      <p:sp>
        <p:nvSpPr>
          <p:cNvPr id="3" name="Rectangle 2"/>
          <p:cNvSpPr/>
          <p:nvPr/>
        </p:nvSpPr>
        <p:spPr>
          <a:xfrm>
            <a:off x="3463709" y="57348"/>
            <a:ext cx="526458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Name___________________________ Date_______________</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51510" y="1890444"/>
            <a:ext cx="1514615" cy="2025426"/>
          </a:xfrm>
          <a:prstGeom prst="rect">
            <a:avLst/>
          </a:prstGeom>
          <a:ln>
            <a:solidFill>
              <a:schemeClr val="tx1"/>
            </a:solidFill>
          </a:ln>
        </p:spPr>
      </p:pic>
      <p:sp>
        <p:nvSpPr>
          <p:cNvPr id="5" name="Rectangle: Rounded Corners 4"/>
          <p:cNvSpPr/>
          <p:nvPr/>
        </p:nvSpPr>
        <p:spPr>
          <a:xfrm>
            <a:off x="1766125" y="1841202"/>
            <a:ext cx="4541715" cy="2122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When I pray alone I …</a:t>
            </a:r>
          </a:p>
          <a:p>
            <a:endParaRPr lang="en-NZ" dirty="0">
              <a:solidFill>
                <a:schemeClr val="tx1"/>
              </a:solidFill>
              <a:latin typeface="Arial" panose="020B0604020202020204" pitchFamily="34" charset="0"/>
              <a:cs typeface="Arial" panose="020B0604020202020204" pitchFamily="34" charset="0"/>
            </a:endParaRPr>
          </a:p>
          <a:p>
            <a:r>
              <a:rPr lang="en-NZ" dirty="0">
                <a:solidFill>
                  <a:schemeClr val="tx1"/>
                </a:solidFill>
                <a:latin typeface="Arial" panose="020B0604020202020204" pitchFamily="34" charset="0"/>
                <a:cs typeface="Arial" panose="020B0604020202020204" pitchFamily="34" charset="0"/>
              </a:rPr>
              <a:t>Praying alone helps lead me to God because …</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0497582" y="1890444"/>
            <a:ext cx="1515928" cy="2024263"/>
          </a:xfrm>
          <a:prstGeom prst="rect">
            <a:avLst/>
          </a:prstGeom>
          <a:ln>
            <a:solidFill>
              <a:schemeClr val="tx1"/>
            </a:solidFill>
          </a:ln>
        </p:spPr>
      </p:pic>
      <p:sp>
        <p:nvSpPr>
          <p:cNvPr id="7" name="Rectangle: Rounded Corners 6"/>
          <p:cNvSpPr/>
          <p:nvPr/>
        </p:nvSpPr>
        <p:spPr>
          <a:xfrm>
            <a:off x="6307840" y="1841202"/>
            <a:ext cx="4189742" cy="21487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When I pray in our church with people in our parish I like …</a:t>
            </a:r>
          </a:p>
          <a:p>
            <a:endParaRPr lang="en-NZ" dirty="0">
              <a:solidFill>
                <a:schemeClr val="tx1"/>
              </a:solidFill>
              <a:latin typeface="Arial" panose="020B0604020202020204" pitchFamily="34" charset="0"/>
              <a:cs typeface="Arial" panose="020B0604020202020204" pitchFamily="34" charset="0"/>
            </a:endParaRPr>
          </a:p>
          <a:p>
            <a:r>
              <a:rPr lang="en-NZ" dirty="0">
                <a:solidFill>
                  <a:schemeClr val="tx1"/>
                </a:solidFill>
                <a:latin typeface="Arial" panose="020B0604020202020204" pitchFamily="34" charset="0"/>
                <a:cs typeface="Arial" panose="020B0604020202020204" pitchFamily="34" charset="0"/>
              </a:rPr>
              <a:t>When the people in our parish pray together it helps us to feel …</a:t>
            </a:r>
          </a:p>
        </p:txBody>
      </p:sp>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3433" t="2486" r="8567" b="10381"/>
          <a:stretch/>
        </p:blipFill>
        <p:spPr>
          <a:xfrm>
            <a:off x="2390265" y="4474633"/>
            <a:ext cx="3288247" cy="1765367"/>
          </a:xfrm>
          <a:prstGeom prst="rect">
            <a:avLst/>
          </a:prstGeom>
          <a:ln>
            <a:solidFill>
              <a:schemeClr val="tx1"/>
            </a:solidFill>
          </a:ln>
        </p:spPr>
      </p:pic>
      <p:sp>
        <p:nvSpPr>
          <p:cNvPr id="9" name="Rectangle: Rounded Corners 8"/>
          <p:cNvSpPr/>
          <p:nvPr/>
        </p:nvSpPr>
        <p:spPr>
          <a:xfrm>
            <a:off x="5678512" y="4412703"/>
            <a:ext cx="4649413" cy="18892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When I pray with my family we …</a:t>
            </a:r>
          </a:p>
          <a:p>
            <a:endParaRPr lang="en-NZ" dirty="0">
              <a:solidFill>
                <a:schemeClr val="tx1"/>
              </a:solidFill>
              <a:latin typeface="Arial" panose="020B0604020202020204" pitchFamily="34" charset="0"/>
              <a:cs typeface="Arial" panose="020B0604020202020204" pitchFamily="34" charset="0"/>
            </a:endParaRPr>
          </a:p>
          <a:p>
            <a:r>
              <a:rPr lang="en-NZ" dirty="0">
                <a:solidFill>
                  <a:schemeClr val="tx1"/>
                </a:solidFill>
                <a:latin typeface="Arial" panose="020B0604020202020204" pitchFamily="34" charset="0"/>
                <a:cs typeface="Arial" panose="020B0604020202020204" pitchFamily="34" charset="0"/>
              </a:rPr>
              <a:t>Praying with my family helps us to realise that God is part of our family because …</a:t>
            </a:r>
          </a:p>
        </p:txBody>
      </p:sp>
      <p:sp>
        <p:nvSpPr>
          <p:cNvPr id="10"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S-10</a:t>
            </a:r>
          </a:p>
        </p:txBody>
      </p:sp>
      <p:sp>
        <p:nvSpPr>
          <p:cNvPr id="11" name="Action Button: Up">
            <a:hlinkClick r:id="rId8"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Rectangle 11"/>
          <p:cNvSpPr/>
          <p:nvPr/>
        </p:nvSpPr>
        <p:spPr>
          <a:xfrm>
            <a:off x="4625083" y="6581500"/>
            <a:ext cx="2941831" cy="276999"/>
          </a:xfrm>
          <a:prstGeom prst="rect">
            <a:avLst/>
          </a:prstGeom>
        </p:spPr>
        <p:txBody>
          <a:bodyPr wrap="none">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13" name="TextBox 12"/>
          <p:cNvSpPr txBox="1"/>
          <p:nvPr/>
        </p:nvSpPr>
        <p:spPr>
          <a:xfrm>
            <a:off x="0" y="6485860"/>
            <a:ext cx="2477386" cy="372140"/>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Worksheet</a:t>
            </a:r>
          </a:p>
        </p:txBody>
      </p:sp>
    </p:spTree>
    <p:extLst>
      <p:ext uri="{BB962C8B-B14F-4D97-AF65-F5344CB8AC3E}">
        <p14:creationId xmlns:p14="http://schemas.microsoft.com/office/powerpoint/2010/main" val="2756326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4800" b="1" spc="50" dirty="0">
                <a:ln w="0"/>
                <a:solidFill>
                  <a:schemeClr val="bg1"/>
                </a:solidFill>
                <a:effectLst>
                  <a:innerShdw blurRad="63500" dist="50800" dir="13500000">
                    <a:srgbClr val="000000">
                      <a:alpha val="50000"/>
                    </a:srgbClr>
                  </a:innerShdw>
                </a:effectLst>
                <a:latin typeface="Arial Narrow" panose="020B0606020202030204" pitchFamily="34" charset="0"/>
                <a:cs typeface="MV Boli" panose="02000500030200090000" pitchFamily="2" charset="0"/>
              </a:rPr>
              <a:t>Learning Intentions</a:t>
            </a:r>
          </a:p>
        </p:txBody>
      </p:sp>
      <p:pic>
        <p:nvPicPr>
          <p:cNvPr id="5" name="Pic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3289" y="604321"/>
            <a:ext cx="1461550" cy="1951264"/>
          </a:xfrm>
          <a:prstGeom prst="rect">
            <a:avLst/>
          </a:prstGeom>
          <a:ln>
            <a:solidFill>
              <a:schemeClr val="bg1"/>
            </a:solidFill>
          </a:ln>
          <a:effectLst>
            <a:outerShdw blurRad="292100" dist="139700" dir="2700000" algn="tl" rotWithShape="0">
              <a:srgbClr val="333333">
                <a:alpha val="65000"/>
              </a:srgbClr>
            </a:outerShdw>
          </a:effectLst>
        </p:spPr>
      </p:pic>
      <p:sp>
        <p:nvSpPr>
          <p:cNvPr id="3" name="Box 1"/>
          <p:cNvSpPr/>
          <p:nvPr/>
        </p:nvSpPr>
        <p:spPr>
          <a:xfrm>
            <a:off x="2269066" y="3132666"/>
            <a:ext cx="7653867" cy="871298"/>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800" dirty="0">
                <a:solidFill>
                  <a:schemeClr val="tx1"/>
                </a:solidFill>
                <a:latin typeface="Arial" panose="020B0604020202020204" pitchFamily="34" charset="0"/>
                <a:cs typeface="Arial" panose="020B0604020202020204" pitchFamily="34" charset="0"/>
              </a:rPr>
              <a:t>recognise Lent as a season for turning back to God through prayer</a:t>
            </a:r>
          </a:p>
        </p:txBody>
      </p:sp>
      <p:sp>
        <p:nvSpPr>
          <p:cNvPr id="6" name="Box 2"/>
          <p:cNvSpPr/>
          <p:nvPr/>
        </p:nvSpPr>
        <p:spPr>
          <a:xfrm>
            <a:off x="2269066" y="4119853"/>
            <a:ext cx="7653867" cy="916456"/>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800" dirty="0">
                <a:solidFill>
                  <a:schemeClr val="tx1"/>
                </a:solidFill>
                <a:latin typeface="Arial" panose="020B0604020202020204" pitchFamily="34" charset="0"/>
                <a:cs typeface="Arial" panose="020B0604020202020204" pitchFamily="34" charset="0"/>
              </a:rPr>
              <a:t>identify ways people can pray alone, with family whānau  and in parishes during Lent </a:t>
            </a:r>
          </a:p>
        </p:txBody>
      </p:sp>
      <p:sp>
        <p:nvSpPr>
          <p:cNvPr id="4" name="No. 1"/>
          <p:cNvSpPr txBox="1"/>
          <p:nvPr/>
        </p:nvSpPr>
        <p:spPr>
          <a:xfrm>
            <a:off x="1783644" y="3132666"/>
            <a:ext cx="485422"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1)</a:t>
            </a:r>
          </a:p>
        </p:txBody>
      </p:sp>
      <p:sp>
        <p:nvSpPr>
          <p:cNvPr id="7" name="No. 2"/>
          <p:cNvSpPr/>
          <p:nvPr/>
        </p:nvSpPr>
        <p:spPr>
          <a:xfrm>
            <a:off x="1783644" y="4119853"/>
            <a:ext cx="458780" cy="461665"/>
          </a:xfrm>
          <a:prstGeom prst="rect">
            <a:avLst/>
          </a:prstGeom>
        </p:spPr>
        <p:txBody>
          <a:bodyPr wrap="none">
            <a:spAutoFit/>
          </a:bodyPr>
          <a:lstStyle/>
          <a:p>
            <a:r>
              <a:rPr lang="en-NZ" sz="2400" dirty="0">
                <a:solidFill>
                  <a:schemeClr val="bg1"/>
                </a:solidFill>
                <a:latin typeface="Arial" panose="020B0604020202020204" pitchFamily="34" charset="0"/>
                <a:cs typeface="Arial" panose="020B0604020202020204" pitchFamily="34" charset="0"/>
              </a:rPr>
              <a:t>2)</a:t>
            </a:r>
          </a:p>
        </p:txBody>
      </p:sp>
      <p:sp>
        <p:nvSpPr>
          <p:cNvPr id="8" name="The children will..."/>
          <p:cNvSpPr txBox="1"/>
          <p:nvPr/>
        </p:nvSpPr>
        <p:spPr>
          <a:xfrm>
            <a:off x="2269066" y="2555585"/>
            <a:ext cx="3826933"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The children will…</a:t>
            </a:r>
          </a:p>
        </p:txBody>
      </p:sp>
      <p:sp>
        <p:nvSpPr>
          <p:cNvPr id="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S-02</a:t>
            </a:r>
          </a:p>
        </p:txBody>
      </p:sp>
      <p:sp>
        <p:nvSpPr>
          <p:cNvPr id="12" name="TextBox 11"/>
          <p:cNvSpPr txBox="1"/>
          <p:nvPr/>
        </p:nvSpPr>
        <p:spPr>
          <a:xfrm>
            <a:off x="5135170" y="6581001"/>
            <a:ext cx="1921657" cy="276999"/>
          </a:xfrm>
          <a:prstGeom prst="rect">
            <a:avLst/>
          </a:prstGeom>
          <a:noFill/>
        </p:spPr>
        <p:txBody>
          <a:bodyPr wrap="square" rtlCol="0">
            <a:spAutoFit/>
          </a:bodyPr>
          <a:lstStyle/>
          <a:p>
            <a:r>
              <a:rPr lang="en-NZ" sz="1200" dirty="0">
                <a:solidFill>
                  <a:schemeClr val="bg1"/>
                </a:solidFill>
                <a:latin typeface="Arial" panose="020B0604020202020204" pitchFamily="34" charset="0"/>
                <a:cs typeface="Arial" panose="020B0604020202020204" pitchFamily="34" charset="0"/>
              </a:rPr>
              <a:t>Click boxes to reveal text</a:t>
            </a:r>
          </a:p>
        </p:txBody>
      </p:sp>
    </p:spTree>
    <p:extLst>
      <p:ext uri="{BB962C8B-B14F-4D97-AF65-F5344CB8AC3E}">
        <p14:creationId xmlns:p14="http://schemas.microsoft.com/office/powerpoint/2010/main" val="2081768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2706" y="143452"/>
            <a:ext cx="7058891"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Checking up on the Seasons of the Liturgical Year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34" y="2158515"/>
            <a:ext cx="5110745" cy="3613658"/>
          </a:xfrm>
          <a:prstGeom prst="rect">
            <a:avLst/>
          </a:prstGeom>
          <a:ln>
            <a:solidFill>
              <a:schemeClr val="bg1"/>
            </a:solidFill>
          </a:ln>
        </p:spPr>
      </p:pic>
      <p:sp>
        <p:nvSpPr>
          <p:cNvPr id="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S-03</a:t>
            </a:r>
          </a:p>
        </p:txBody>
      </p:sp>
      <p:sp>
        <p:nvSpPr>
          <p:cNvPr id="7" name="Rectangle 6"/>
          <p:cNvSpPr/>
          <p:nvPr/>
        </p:nvSpPr>
        <p:spPr>
          <a:xfrm>
            <a:off x="5355061" y="2534183"/>
            <a:ext cx="6643255" cy="2862322"/>
          </a:xfrm>
          <a:prstGeom prst="rect">
            <a:avLst/>
          </a:prstGeom>
          <a:solidFill>
            <a:srgbClr val="E4D2F2"/>
          </a:solidFill>
          <a:ln>
            <a:solidFill>
              <a:schemeClr val="bg1"/>
            </a:solidFill>
          </a:ln>
        </p:spPr>
        <p:txBody>
          <a:bodyPr wrap="square">
            <a:spAutoFit/>
          </a:bodyPr>
          <a:lstStyle/>
          <a:p>
            <a:pPr marL="342900" lvl="0" indent="-342900">
              <a:spcAft>
                <a:spcPts val="6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Name the purple seasons on the calendar and explain what happens during them.</a:t>
            </a:r>
          </a:p>
          <a:p>
            <a:pPr marL="342900" lvl="0" indent="-342900">
              <a:spcAft>
                <a:spcPts val="6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Name the yellow seasons on the calendar and explain what happens during them.</a:t>
            </a:r>
          </a:p>
          <a:p>
            <a:pPr marL="342900" lvl="0" indent="-342900">
              <a:spcAft>
                <a:spcPts val="6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Name the green seasons on the calendar and explain what happens during them.</a:t>
            </a:r>
          </a:p>
          <a:p>
            <a:pPr marL="342900" lvl="0" indent="-342900">
              <a:spcAft>
                <a:spcPts val="6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What else do you know about the Liturgical Year?</a:t>
            </a:r>
          </a:p>
          <a:p>
            <a:pPr marL="342900" lvl="0" indent="-342900">
              <a:spcAft>
                <a:spcPts val="10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In what ways is the Liturgical Calendar useful?</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Arrow: Advent"/>
          <p:cNvSpPr/>
          <p:nvPr/>
        </p:nvSpPr>
        <p:spPr>
          <a:xfrm rot="-3420000">
            <a:off x="805740" y="2760666"/>
            <a:ext cx="492369" cy="748279"/>
          </a:xfrm>
          <a:prstGeom prst="downArrow">
            <a:avLst/>
          </a:prstGeom>
          <a:solidFill>
            <a:srgbClr val="7F18B8"/>
          </a:solidFill>
          <a:ln w="38100">
            <a:solidFill>
              <a:srgbClr val="E4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Arrow: Lent"/>
          <p:cNvSpPr/>
          <p:nvPr/>
        </p:nvSpPr>
        <p:spPr>
          <a:xfrm rot="2760000">
            <a:off x="3754721" y="2323677"/>
            <a:ext cx="492369" cy="748279"/>
          </a:xfrm>
          <a:prstGeom prst="downArrow">
            <a:avLst/>
          </a:prstGeom>
          <a:solidFill>
            <a:srgbClr val="7F18B8"/>
          </a:solidFill>
          <a:ln w="38100">
            <a:solidFill>
              <a:srgbClr val="E4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Easter"/>
          <p:cNvSpPr/>
          <p:nvPr/>
        </p:nvSpPr>
        <p:spPr>
          <a:xfrm rot="5400000">
            <a:off x="4239516" y="3757579"/>
            <a:ext cx="492369" cy="748279"/>
          </a:xfrm>
          <a:prstGeom prst="downArrow">
            <a:avLst/>
          </a:prstGeom>
          <a:solidFill>
            <a:schemeClr val="accent4">
              <a:lumMod val="7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Christmas"/>
          <p:cNvSpPr/>
          <p:nvPr/>
        </p:nvSpPr>
        <p:spPr>
          <a:xfrm rot="-2160000">
            <a:off x="1443400" y="2126738"/>
            <a:ext cx="492369" cy="748279"/>
          </a:xfrm>
          <a:prstGeom prst="downArrow">
            <a:avLst/>
          </a:prstGeom>
          <a:solidFill>
            <a:schemeClr val="accent4">
              <a:lumMod val="7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rrow: Ordinary Time 1"/>
          <p:cNvSpPr/>
          <p:nvPr/>
        </p:nvSpPr>
        <p:spPr>
          <a:xfrm rot="420000">
            <a:off x="2587468" y="1807644"/>
            <a:ext cx="492369" cy="748279"/>
          </a:xfrm>
          <a:prstGeom prst="downArrow">
            <a:avLst/>
          </a:prstGeom>
          <a:solidFill>
            <a:schemeClr val="accent6">
              <a:lumMod val="5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rrow: Ordinary Time 2"/>
          <p:cNvSpPr/>
          <p:nvPr/>
        </p:nvSpPr>
        <p:spPr>
          <a:xfrm rot="9780000">
            <a:off x="2956877" y="5279436"/>
            <a:ext cx="492369" cy="748279"/>
          </a:xfrm>
          <a:prstGeom prst="downArrow">
            <a:avLst/>
          </a:prstGeom>
          <a:solidFill>
            <a:schemeClr val="accent6">
              <a:lumMod val="5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Penitentiary button"/>
          <p:cNvSpPr/>
          <p:nvPr/>
        </p:nvSpPr>
        <p:spPr>
          <a:xfrm>
            <a:off x="9805915" y="2904758"/>
            <a:ext cx="324853" cy="288228"/>
          </a:xfrm>
          <a:prstGeom prst="ellipse">
            <a:avLst/>
          </a:prstGeom>
          <a:solidFill>
            <a:srgbClr val="7F18B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Feast Button"/>
          <p:cNvSpPr/>
          <p:nvPr/>
        </p:nvSpPr>
        <p:spPr>
          <a:xfrm>
            <a:off x="9803147" y="3597306"/>
            <a:ext cx="324853" cy="288228"/>
          </a:xfrm>
          <a:prstGeom prst="ellips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rdinary Time Button"/>
          <p:cNvSpPr/>
          <p:nvPr/>
        </p:nvSpPr>
        <p:spPr>
          <a:xfrm>
            <a:off x="9803146" y="4289854"/>
            <a:ext cx="324853" cy="288228"/>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p:cNvSpPr txBox="1"/>
          <p:nvPr/>
        </p:nvSpPr>
        <p:spPr>
          <a:xfrm>
            <a:off x="2980187" y="6592042"/>
            <a:ext cx="7004400"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coloured buttons to reveal pointers, click a second time to hide them.</a:t>
            </a:r>
          </a:p>
        </p:txBody>
      </p:sp>
    </p:spTree>
    <p:extLst>
      <p:ext uri="{BB962C8B-B14F-4D97-AF65-F5344CB8AC3E}">
        <p14:creationId xmlns:p14="http://schemas.microsoft.com/office/powerpoint/2010/main" val="1876702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9"/>
                                        </p:tgtEl>
                                        <p:attrNameLst>
                                          <p:attrName>ppt_w</p:attrName>
                                        </p:attrNameLst>
                                      </p:cBhvr>
                                      <p:tavLst>
                                        <p:tav tm="0">
                                          <p:val>
                                            <p:strVal val="ppt_w"/>
                                          </p:val>
                                        </p:tav>
                                        <p:tav tm="100000">
                                          <p:val>
                                            <p:fltVal val="0"/>
                                          </p:val>
                                        </p:tav>
                                      </p:tavLst>
                                    </p:anim>
                                    <p:anim calcmode="lin" valueType="num">
                                      <p:cBhvr>
                                        <p:cTn id="24" dur="500"/>
                                        <p:tgtEl>
                                          <p:spTgt spid="9"/>
                                        </p:tgtEl>
                                        <p:attrNameLst>
                                          <p:attrName>ppt_h</p:attrName>
                                        </p:attrNameLst>
                                      </p:cBhvr>
                                      <p:tavLst>
                                        <p:tav tm="0">
                                          <p:val>
                                            <p:strVal val="ppt_h"/>
                                          </p:val>
                                        </p:tav>
                                        <p:tav tm="100000">
                                          <p:val>
                                            <p:fltVal val="0"/>
                                          </p:val>
                                        </p:tav>
                                      </p:tavLst>
                                    </p:anim>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11"/>
                                        </p:tgtEl>
                                        <p:attrNameLst>
                                          <p:attrName>ppt_w</p:attrName>
                                        </p:attrNameLst>
                                      </p:cBhvr>
                                      <p:tavLst>
                                        <p:tav tm="0">
                                          <p:val>
                                            <p:strVal val="ppt_w"/>
                                          </p:val>
                                        </p:tav>
                                        <p:tav tm="100000">
                                          <p:val>
                                            <p:fltVal val="0"/>
                                          </p:val>
                                        </p:tav>
                                      </p:tavLst>
                                    </p:anim>
                                    <p:anim calcmode="lin" valueType="num">
                                      <p:cBhvr>
                                        <p:cTn id="44" dur="500"/>
                                        <p:tgtEl>
                                          <p:spTgt spid="11"/>
                                        </p:tgtEl>
                                        <p:attrNameLst>
                                          <p:attrName>ppt_h</p:attrName>
                                        </p:attrNameLst>
                                      </p:cBhvr>
                                      <p:tavLst>
                                        <p:tav tm="0">
                                          <p:val>
                                            <p:strVal val="ppt_h"/>
                                          </p:val>
                                        </p:tav>
                                        <p:tav tm="100000">
                                          <p:val>
                                            <p:fltVal val="0"/>
                                          </p:val>
                                        </p:tav>
                                      </p:tavLst>
                                    </p:anim>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10"/>
                                        </p:tgtEl>
                                        <p:attrNameLst>
                                          <p:attrName>ppt_w</p:attrName>
                                        </p:attrNameLst>
                                      </p:cBhvr>
                                      <p:tavLst>
                                        <p:tav tm="0">
                                          <p:val>
                                            <p:strVal val="ppt_w"/>
                                          </p:val>
                                        </p:tav>
                                        <p:tav tm="100000">
                                          <p:val>
                                            <p:fltVal val="0"/>
                                          </p:val>
                                        </p:tav>
                                      </p:tavLst>
                                    </p:anim>
                                    <p:anim calcmode="lin" valueType="num">
                                      <p:cBhvr>
                                        <p:cTn id="49" dur="500"/>
                                        <p:tgtEl>
                                          <p:spTgt spid="10"/>
                                        </p:tgtEl>
                                        <p:attrNameLst>
                                          <p:attrName>ppt_h</p:attrName>
                                        </p:attrNameLst>
                                      </p:cBhvr>
                                      <p:tavLst>
                                        <p:tav tm="0">
                                          <p:val>
                                            <p:strVal val="ppt_h"/>
                                          </p:val>
                                        </p:tav>
                                        <p:tav tm="100000">
                                          <p:val>
                                            <p:fltVal val="0"/>
                                          </p:val>
                                        </p:tav>
                                      </p:tavLst>
                                    </p:anim>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12"/>
                                        </p:tgtEl>
                                        <p:attrNameLst>
                                          <p:attrName>ppt_w</p:attrName>
                                        </p:attrNameLst>
                                      </p:cBhvr>
                                      <p:tavLst>
                                        <p:tav tm="0">
                                          <p:val>
                                            <p:strVal val="ppt_w"/>
                                          </p:val>
                                        </p:tav>
                                        <p:tav tm="100000">
                                          <p:val>
                                            <p:fltVal val="0"/>
                                          </p:val>
                                        </p:tav>
                                      </p:tavLst>
                                    </p:anim>
                                    <p:anim calcmode="lin" valueType="num">
                                      <p:cBhvr>
                                        <p:cTn id="69" dur="500"/>
                                        <p:tgtEl>
                                          <p:spTgt spid="12"/>
                                        </p:tgtEl>
                                        <p:attrNameLst>
                                          <p:attrName>ppt_h</p:attrName>
                                        </p:attrNameLst>
                                      </p:cBhvr>
                                      <p:tavLst>
                                        <p:tav tm="0">
                                          <p:val>
                                            <p:strVal val="ppt_h"/>
                                          </p:val>
                                        </p:tav>
                                        <p:tav tm="100000">
                                          <p:val>
                                            <p:fltVal val="0"/>
                                          </p:val>
                                        </p:tav>
                                      </p:tavLst>
                                    </p:anim>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3"/>
                                        </p:tgtEl>
                                        <p:attrNameLst>
                                          <p:attrName>ppt_w</p:attrName>
                                        </p:attrNameLst>
                                      </p:cBhvr>
                                      <p:tavLst>
                                        <p:tav tm="0">
                                          <p:val>
                                            <p:strVal val="ppt_w"/>
                                          </p:val>
                                        </p:tav>
                                        <p:tav tm="100000">
                                          <p:val>
                                            <p:fltVal val="0"/>
                                          </p:val>
                                        </p:tav>
                                      </p:tavLst>
                                    </p:anim>
                                    <p:anim calcmode="lin" valueType="num">
                                      <p:cBhvr>
                                        <p:cTn id="74" dur="500"/>
                                        <p:tgtEl>
                                          <p:spTgt spid="13"/>
                                        </p:tgtEl>
                                        <p:attrNameLst>
                                          <p:attrName>ppt_h</p:attrName>
                                        </p:attrNameLst>
                                      </p:cBhvr>
                                      <p:tavLst>
                                        <p:tav tm="0">
                                          <p:val>
                                            <p:strVal val="ppt_h"/>
                                          </p:val>
                                        </p:tav>
                                        <p:tav tm="100000">
                                          <p:val>
                                            <p:fltVal val="0"/>
                                          </p:val>
                                        </p:tav>
                                      </p:tavLst>
                                    </p:anim>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273569" y="6599256"/>
            <a:ext cx="6031651"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the end of the sentences or the items on the list to add the rest of the sentence.</a:t>
            </a:r>
          </a:p>
        </p:txBody>
      </p:sp>
      <p:sp>
        <p:nvSpPr>
          <p:cNvPr id="2" name="Title 1"/>
          <p:cNvSpPr>
            <a:spLocks noGrp="1"/>
          </p:cNvSpPr>
          <p:nvPr>
            <p:ph type="title"/>
          </p:nvPr>
        </p:nvSpPr>
        <p:spPr>
          <a:xfrm>
            <a:off x="0" y="181470"/>
            <a:ext cx="12125339"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What do you know about Ash Wednesday?</a:t>
            </a:r>
          </a:p>
        </p:txBody>
      </p:sp>
      <p:sp>
        <p:nvSpPr>
          <p:cNvPr id="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S-04</a:t>
            </a:r>
          </a:p>
        </p:txBody>
      </p:sp>
      <p:sp>
        <p:nvSpPr>
          <p:cNvPr id="7" name="Sentences"/>
          <p:cNvSpPr/>
          <p:nvPr/>
        </p:nvSpPr>
        <p:spPr>
          <a:xfrm>
            <a:off x="152400" y="1690688"/>
            <a:ext cx="9513594" cy="2535381"/>
          </a:xfrm>
          <a:prstGeom prst="round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50000"/>
              </a:lnSpc>
              <a:buFont typeface="+mj-lt"/>
              <a:buAutoNum type="arabicParenR"/>
            </a:pPr>
            <a:r>
              <a:rPr lang="en-NZ" sz="2000" dirty="0">
                <a:solidFill>
                  <a:schemeClr val="tx1"/>
                </a:solidFill>
                <a:latin typeface="Arial" panose="020B0604020202020204" pitchFamily="34" charset="0"/>
                <a:cs typeface="Arial" panose="020B0604020202020204" pitchFamily="34" charset="0"/>
              </a:rPr>
              <a:t>Ash Wednesday is the first day of</a:t>
            </a:r>
          </a:p>
          <a:p>
            <a:pPr marL="342900" lvl="0" indent="-342900">
              <a:lnSpc>
                <a:spcPct val="150000"/>
              </a:lnSpc>
              <a:buFont typeface="+mj-lt"/>
              <a:buAutoNum type="arabicParenR"/>
            </a:pPr>
            <a:r>
              <a:rPr lang="en-NZ" sz="2000" dirty="0">
                <a:solidFill>
                  <a:schemeClr val="tx1"/>
                </a:solidFill>
                <a:latin typeface="Arial" panose="020B0604020202020204" pitchFamily="34" charset="0"/>
                <a:cs typeface="Arial" panose="020B0604020202020204" pitchFamily="34" charset="0"/>
              </a:rPr>
              <a:t>People receive a cross of ashes to remind</a:t>
            </a:r>
          </a:p>
          <a:p>
            <a:pPr marL="342900" lvl="0" indent="-342900">
              <a:lnSpc>
                <a:spcPct val="150000"/>
              </a:lnSpc>
              <a:buFont typeface="+mj-lt"/>
              <a:buAutoNum type="arabicParenR"/>
            </a:pPr>
            <a:r>
              <a:rPr lang="en-NZ" sz="2000" dirty="0">
                <a:solidFill>
                  <a:schemeClr val="tx1"/>
                </a:solidFill>
                <a:latin typeface="Arial" panose="020B0604020202020204" pitchFamily="34" charset="0"/>
                <a:cs typeface="Arial" panose="020B0604020202020204" pitchFamily="34" charset="0"/>
              </a:rPr>
              <a:t>Prayer and quiet reflection each day</a:t>
            </a:r>
          </a:p>
          <a:p>
            <a:pPr marL="342900" lvl="0" indent="-342900">
              <a:lnSpc>
                <a:spcPct val="150000"/>
              </a:lnSpc>
              <a:buFont typeface="+mj-lt"/>
              <a:buAutoNum type="arabicParenR"/>
            </a:pPr>
            <a:r>
              <a:rPr lang="en-NZ" sz="2000" dirty="0">
                <a:solidFill>
                  <a:schemeClr val="tx1"/>
                </a:solidFill>
                <a:latin typeface="Arial" panose="020B0604020202020204" pitchFamily="34" charset="0"/>
                <a:cs typeface="Arial" panose="020B0604020202020204" pitchFamily="34" charset="0"/>
              </a:rPr>
              <a:t>During Lent we try to give up things that</a:t>
            </a:r>
          </a:p>
          <a:p>
            <a:pPr marL="342900" lvl="0" indent="-342900">
              <a:lnSpc>
                <a:spcPct val="150000"/>
              </a:lnSpc>
              <a:buFont typeface="+mj-lt"/>
              <a:buAutoNum type="arabicParenR"/>
            </a:pPr>
            <a:r>
              <a:rPr lang="en-NZ" sz="2000" dirty="0">
                <a:solidFill>
                  <a:schemeClr val="tx1"/>
                </a:solidFill>
                <a:latin typeface="Arial" panose="020B0604020202020204" pitchFamily="34" charset="0"/>
                <a:cs typeface="Arial" panose="020B0604020202020204" pitchFamily="34" charset="0"/>
              </a:rPr>
              <a:t>In Lent we can try new ways to pray </a:t>
            </a:r>
          </a:p>
        </p:txBody>
      </p:sp>
      <p:sp>
        <p:nvSpPr>
          <p:cNvPr id="8" name="List"/>
          <p:cNvSpPr/>
          <p:nvPr/>
        </p:nvSpPr>
        <p:spPr>
          <a:xfrm>
            <a:off x="152400" y="4226614"/>
            <a:ext cx="5056909" cy="2414206"/>
          </a:xfrm>
          <a:prstGeom prst="round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distract us from being close to God.</a:t>
            </a:r>
          </a:p>
          <a:p>
            <a:pPr marL="457200" lvl="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them to turn their lives back to God.</a:t>
            </a:r>
          </a:p>
          <a:p>
            <a:pPr marL="457200" lvl="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that help us to journey  with Jesus. </a:t>
            </a:r>
          </a:p>
          <a:p>
            <a:pPr marL="457200" lvl="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the Penitential season of Lent.</a:t>
            </a:r>
          </a:p>
          <a:p>
            <a:pPr marL="45720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helps people grow closer to Jesus.</a:t>
            </a:r>
          </a:p>
        </p:txBody>
      </p:sp>
      <p:sp>
        <p:nvSpPr>
          <p:cNvPr id="15" name="A: trigger"/>
          <p:cNvSpPr/>
          <p:nvPr/>
        </p:nvSpPr>
        <p:spPr>
          <a:xfrm>
            <a:off x="691543" y="4345110"/>
            <a:ext cx="4199111" cy="40011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B: trigger"/>
          <p:cNvSpPr/>
          <p:nvPr/>
        </p:nvSpPr>
        <p:spPr>
          <a:xfrm>
            <a:off x="691542" y="4836040"/>
            <a:ext cx="4199111" cy="40011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C: trigger"/>
          <p:cNvSpPr/>
          <p:nvPr/>
        </p:nvSpPr>
        <p:spPr>
          <a:xfrm>
            <a:off x="691541" y="5285608"/>
            <a:ext cx="4199111" cy="40011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D: trigger"/>
          <p:cNvSpPr/>
          <p:nvPr/>
        </p:nvSpPr>
        <p:spPr>
          <a:xfrm>
            <a:off x="691541" y="5731817"/>
            <a:ext cx="4199111" cy="40011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E: trigger"/>
          <p:cNvSpPr/>
          <p:nvPr/>
        </p:nvSpPr>
        <p:spPr>
          <a:xfrm>
            <a:off x="691540" y="6131927"/>
            <a:ext cx="4199111" cy="40011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Sentence statement c"/>
          <p:cNvSpPr/>
          <p:nvPr/>
        </p:nvSpPr>
        <p:spPr>
          <a:xfrm>
            <a:off x="4776324" y="3708386"/>
            <a:ext cx="4119923" cy="403060"/>
          </a:xfrm>
          <a:prstGeom prst="rect">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prstClr val="black"/>
                </a:solidFill>
                <a:latin typeface="Arial" panose="020B0604020202020204" pitchFamily="34" charset="0"/>
                <a:cs typeface="Arial" panose="020B0604020202020204" pitchFamily="34" charset="0"/>
              </a:rPr>
              <a:t>that help us to journey with Jesus. </a:t>
            </a:r>
          </a:p>
        </p:txBody>
      </p:sp>
      <p:sp>
        <p:nvSpPr>
          <p:cNvPr id="22" name="Sentence statement a"/>
          <p:cNvSpPr/>
          <p:nvPr/>
        </p:nvSpPr>
        <p:spPr>
          <a:xfrm>
            <a:off x="5209309" y="3237626"/>
            <a:ext cx="4186583" cy="403060"/>
          </a:xfrm>
          <a:prstGeom prst="rect">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prstClr val="black"/>
                </a:solidFill>
                <a:latin typeface="Arial" panose="020B0604020202020204" pitchFamily="34" charset="0"/>
                <a:cs typeface="Arial" panose="020B0604020202020204" pitchFamily="34" charset="0"/>
              </a:rPr>
              <a:t>distract us from being close to God.</a:t>
            </a:r>
          </a:p>
        </p:txBody>
      </p:sp>
      <p:sp>
        <p:nvSpPr>
          <p:cNvPr id="25" name="Sentence statement e"/>
          <p:cNvSpPr/>
          <p:nvPr/>
        </p:nvSpPr>
        <p:spPr>
          <a:xfrm>
            <a:off x="4794866" y="2793716"/>
            <a:ext cx="4101381" cy="403060"/>
          </a:xfrm>
          <a:prstGeom prst="rect">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prstClr val="black"/>
                </a:solidFill>
                <a:latin typeface="Arial" panose="020B0604020202020204" pitchFamily="34" charset="0"/>
                <a:cs typeface="Arial" panose="020B0604020202020204" pitchFamily="34" charset="0"/>
              </a:rPr>
              <a:t>helps people grow closer to Jesus.</a:t>
            </a:r>
          </a:p>
        </p:txBody>
      </p:sp>
      <p:sp>
        <p:nvSpPr>
          <p:cNvPr id="23" name="Sentence statement b"/>
          <p:cNvSpPr/>
          <p:nvPr/>
        </p:nvSpPr>
        <p:spPr>
          <a:xfrm>
            <a:off x="5479410" y="2313262"/>
            <a:ext cx="4186584" cy="403060"/>
          </a:xfrm>
          <a:prstGeom prst="rect">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prstClr val="black"/>
                </a:solidFill>
                <a:latin typeface="Arial" panose="020B0604020202020204" pitchFamily="34" charset="0"/>
                <a:cs typeface="Arial" panose="020B0604020202020204" pitchFamily="34" charset="0"/>
              </a:rPr>
              <a:t>them to turn their lives back to God.</a:t>
            </a:r>
          </a:p>
        </p:txBody>
      </p:sp>
      <p:sp>
        <p:nvSpPr>
          <p:cNvPr id="21" name="Sentence statement d"/>
          <p:cNvSpPr/>
          <p:nvPr/>
        </p:nvSpPr>
        <p:spPr>
          <a:xfrm>
            <a:off x="4530435" y="1869352"/>
            <a:ext cx="3754583" cy="403060"/>
          </a:xfrm>
          <a:prstGeom prst="rect">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prstClr val="black"/>
                </a:solidFill>
                <a:latin typeface="Arial" panose="020B0604020202020204" pitchFamily="34" charset="0"/>
                <a:cs typeface="Arial" panose="020B0604020202020204" pitchFamily="34" charset="0"/>
              </a:rPr>
              <a:t>the Penitential season of Lent.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722" y="4598157"/>
            <a:ext cx="4095911" cy="2042663"/>
          </a:xfrm>
          <a:prstGeom prst="rect">
            <a:avLst/>
          </a:prstGeom>
          <a:ln>
            <a:solidFill>
              <a:schemeClr val="bg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1775" y="1690688"/>
            <a:ext cx="2042561" cy="4043438"/>
          </a:xfrm>
          <a:prstGeom prst="rect">
            <a:avLst/>
          </a:prstGeom>
          <a:ln>
            <a:solidFill>
              <a:schemeClr val="bg1"/>
            </a:solidFill>
          </a:ln>
        </p:spPr>
      </p:pic>
    </p:spTree>
    <p:extLst>
      <p:ext uri="{BB962C8B-B14F-4D97-AF65-F5344CB8AC3E}">
        <p14:creationId xmlns:p14="http://schemas.microsoft.com/office/powerpoint/2010/main" val="777251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8">
                                            <p:txEl>
                                              <p:pRg st="0" end="0"/>
                                            </p:txEl>
                                          </p:spTgt>
                                        </p:tgtEl>
                                      </p:cBhvr>
                                    </p:animEffect>
                                    <p:anim calcmode="lin" valueType="num">
                                      <p:cBhvr>
                                        <p:cTn id="7" dur="1000"/>
                                        <p:tgtEl>
                                          <p:spTgt spid="8">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8">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8">
                                            <p:txEl>
                                              <p:pRg st="0" end="0"/>
                                            </p:txEl>
                                          </p:spTgt>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nodeType="withEffect">
                                  <p:stCondLst>
                                    <p:cond delay="0"/>
                                  </p:stCondLst>
                                  <p:childTnLst>
                                    <p:animEffect transition="out" filter="fade">
                                      <p:cBhvr>
                                        <p:cTn id="19" dur="1000"/>
                                        <p:tgtEl>
                                          <p:spTgt spid="8">
                                            <p:txEl>
                                              <p:pRg st="1" end="1"/>
                                            </p:txEl>
                                          </p:spTgt>
                                        </p:tgtEl>
                                      </p:cBhvr>
                                    </p:animEffect>
                                    <p:anim calcmode="lin" valueType="num">
                                      <p:cBhvr>
                                        <p:cTn id="20" dur="1000"/>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p:tgtEl>
                                          <p:spTgt spid="8">
                                            <p:txEl>
                                              <p:pRg st="1" end="1"/>
                                            </p:txEl>
                                          </p:spTgt>
                                        </p:tgtEl>
                                        <p:attrNameLst>
                                          <p:attrName>ppt_y</p:attrName>
                                        </p:attrNameLst>
                                      </p:cBhvr>
                                      <p:tavLst>
                                        <p:tav tm="0">
                                          <p:val>
                                            <p:strVal val="ppt_y"/>
                                          </p:val>
                                        </p:tav>
                                        <p:tav tm="100000">
                                          <p:val>
                                            <p:strVal val="ppt_y-.1"/>
                                          </p:val>
                                        </p:tav>
                                      </p:tavLst>
                                    </p:anim>
                                    <p:set>
                                      <p:cBhvr>
                                        <p:cTn id="22" dur="1" fill="hold">
                                          <p:stCondLst>
                                            <p:cond delay="999"/>
                                          </p:stCondLst>
                                        </p:cTn>
                                        <p:tgtEl>
                                          <p:spTgt spid="8">
                                            <p:txEl>
                                              <p:pRg st="1" end="1"/>
                                            </p:txEl>
                                          </p:spTgt>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1000"/>
                                        <p:tgtEl>
                                          <p:spTgt spid="23">
                                            <p:txEl>
                                              <p:pRg st="0" end="0"/>
                                            </p:txEl>
                                          </p:spTgt>
                                        </p:tgtEl>
                                      </p:cBhvr>
                                    </p:animEffect>
                                    <p:anim calcmode="lin" valueType="num">
                                      <p:cBhvr>
                                        <p:cTn id="26"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withEffect">
                                  <p:stCondLst>
                                    <p:cond delay="0"/>
                                  </p:stCondLst>
                                  <p:childTnLst>
                                    <p:animEffect transition="out" filter="fade">
                                      <p:cBhvr>
                                        <p:cTn id="32" dur="1000"/>
                                        <p:tgtEl>
                                          <p:spTgt spid="8">
                                            <p:txEl>
                                              <p:pRg st="2" end="2"/>
                                            </p:txEl>
                                          </p:spTgt>
                                        </p:tgtEl>
                                      </p:cBhvr>
                                    </p:animEffect>
                                    <p:anim calcmode="lin" valueType="num">
                                      <p:cBhvr>
                                        <p:cTn id="33" dur="1000"/>
                                        <p:tgtEl>
                                          <p:spTgt spid="8">
                                            <p:txEl>
                                              <p:pRg st="2" end="2"/>
                                            </p:txEl>
                                          </p:spTgt>
                                        </p:tgtEl>
                                        <p:attrNameLst>
                                          <p:attrName>ppt_x</p:attrName>
                                        </p:attrNameLst>
                                      </p:cBhvr>
                                      <p:tavLst>
                                        <p:tav tm="0">
                                          <p:val>
                                            <p:strVal val="ppt_x"/>
                                          </p:val>
                                        </p:tav>
                                        <p:tav tm="100000">
                                          <p:val>
                                            <p:strVal val="ppt_x"/>
                                          </p:val>
                                        </p:tav>
                                      </p:tavLst>
                                    </p:anim>
                                    <p:anim calcmode="lin" valueType="num">
                                      <p:cBhvr>
                                        <p:cTn id="34" dur="1000"/>
                                        <p:tgtEl>
                                          <p:spTgt spid="8">
                                            <p:txEl>
                                              <p:pRg st="2" end="2"/>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8">
                                            <p:txEl>
                                              <p:pRg st="2" end="2"/>
                                            </p:txEl>
                                          </p:spTgt>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fade">
                                      <p:cBhvr>
                                        <p:cTn id="38" dur="1000"/>
                                        <p:tgtEl>
                                          <p:spTgt spid="24">
                                            <p:txEl>
                                              <p:pRg st="0" end="0"/>
                                            </p:txEl>
                                          </p:spTgt>
                                        </p:tgtEl>
                                      </p:cBhvr>
                                    </p:animEffect>
                                    <p:anim calcmode="lin" valueType="num">
                                      <p:cBhvr>
                                        <p:cTn id="39"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nodeType="withEffect">
                                  <p:stCondLst>
                                    <p:cond delay="0"/>
                                  </p:stCondLst>
                                  <p:childTnLst>
                                    <p:animEffect transition="out" filter="fade">
                                      <p:cBhvr>
                                        <p:cTn id="45" dur="1000"/>
                                        <p:tgtEl>
                                          <p:spTgt spid="8">
                                            <p:txEl>
                                              <p:pRg st="3" end="3"/>
                                            </p:txEl>
                                          </p:spTgt>
                                        </p:tgtEl>
                                      </p:cBhvr>
                                    </p:animEffect>
                                    <p:anim calcmode="lin" valueType="num">
                                      <p:cBhvr>
                                        <p:cTn id="46" dur="1000"/>
                                        <p:tgtEl>
                                          <p:spTgt spid="8">
                                            <p:txEl>
                                              <p:pRg st="3" end="3"/>
                                            </p:txEl>
                                          </p:spTgt>
                                        </p:tgtEl>
                                        <p:attrNameLst>
                                          <p:attrName>ppt_x</p:attrName>
                                        </p:attrNameLst>
                                      </p:cBhvr>
                                      <p:tavLst>
                                        <p:tav tm="0">
                                          <p:val>
                                            <p:strVal val="ppt_x"/>
                                          </p:val>
                                        </p:tav>
                                        <p:tav tm="100000">
                                          <p:val>
                                            <p:strVal val="ppt_x"/>
                                          </p:val>
                                        </p:tav>
                                      </p:tavLst>
                                    </p:anim>
                                    <p:anim calcmode="lin" valueType="num">
                                      <p:cBhvr>
                                        <p:cTn id="47" dur="1000"/>
                                        <p:tgtEl>
                                          <p:spTgt spid="8">
                                            <p:txEl>
                                              <p:pRg st="3" end="3"/>
                                            </p:txEl>
                                          </p:spTgt>
                                        </p:tgtEl>
                                        <p:attrNameLst>
                                          <p:attrName>ppt_y</p:attrName>
                                        </p:attrNameLst>
                                      </p:cBhvr>
                                      <p:tavLst>
                                        <p:tav tm="0">
                                          <p:val>
                                            <p:strVal val="ppt_y"/>
                                          </p:val>
                                        </p:tav>
                                        <p:tav tm="100000">
                                          <p:val>
                                            <p:strVal val="ppt_y-.1"/>
                                          </p:val>
                                        </p:tav>
                                      </p:tavLst>
                                    </p:anim>
                                    <p:set>
                                      <p:cBhvr>
                                        <p:cTn id="48" dur="1" fill="hold">
                                          <p:stCondLst>
                                            <p:cond delay="999"/>
                                          </p:stCondLst>
                                        </p:cTn>
                                        <p:tgtEl>
                                          <p:spTgt spid="8">
                                            <p:txEl>
                                              <p:pRg st="3" end="3"/>
                                            </p:txEl>
                                          </p:spTgt>
                                        </p:tgtEl>
                                        <p:attrNameLst>
                                          <p:attrName>style.visibility</p:attrName>
                                        </p:attrNameLst>
                                      </p:cBhvr>
                                      <p:to>
                                        <p:strVal val="hidden"/>
                                      </p:to>
                                    </p:set>
                                  </p:childTnLst>
                                </p:cTn>
                              </p:par>
                              <p:par>
                                <p:cTn id="49" presetID="42" presetClass="entr" presetSubtype="0" fill="hold" nodeType="with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fade">
                                      <p:cBhvr>
                                        <p:cTn id="51" dur="1000"/>
                                        <p:tgtEl>
                                          <p:spTgt spid="21">
                                            <p:txEl>
                                              <p:pRg st="0" end="0"/>
                                            </p:txEl>
                                          </p:spTgt>
                                        </p:tgtEl>
                                      </p:cBhvr>
                                    </p:animEffect>
                                    <p:anim calcmode="lin" valueType="num">
                                      <p:cBhvr>
                                        <p:cTn id="5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nodeType="withEffect">
                                  <p:stCondLst>
                                    <p:cond delay="0"/>
                                  </p:stCondLst>
                                  <p:childTnLst>
                                    <p:animEffect transition="out" filter="fade">
                                      <p:cBhvr>
                                        <p:cTn id="58" dur="1000"/>
                                        <p:tgtEl>
                                          <p:spTgt spid="8">
                                            <p:txEl>
                                              <p:pRg st="4" end="4"/>
                                            </p:txEl>
                                          </p:spTgt>
                                        </p:tgtEl>
                                      </p:cBhvr>
                                    </p:animEffect>
                                    <p:anim calcmode="lin" valueType="num">
                                      <p:cBhvr>
                                        <p:cTn id="59" dur="1000"/>
                                        <p:tgtEl>
                                          <p:spTgt spid="8">
                                            <p:txEl>
                                              <p:pRg st="4" end="4"/>
                                            </p:txEl>
                                          </p:spTgt>
                                        </p:tgtEl>
                                        <p:attrNameLst>
                                          <p:attrName>ppt_x</p:attrName>
                                        </p:attrNameLst>
                                      </p:cBhvr>
                                      <p:tavLst>
                                        <p:tav tm="0">
                                          <p:val>
                                            <p:strVal val="ppt_x"/>
                                          </p:val>
                                        </p:tav>
                                        <p:tav tm="100000">
                                          <p:val>
                                            <p:strVal val="ppt_x"/>
                                          </p:val>
                                        </p:tav>
                                      </p:tavLst>
                                    </p:anim>
                                    <p:anim calcmode="lin" valueType="num">
                                      <p:cBhvr>
                                        <p:cTn id="60" dur="1000"/>
                                        <p:tgtEl>
                                          <p:spTgt spid="8">
                                            <p:txEl>
                                              <p:pRg st="4" end="4"/>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8">
                                            <p:txEl>
                                              <p:pRg st="4" end="4"/>
                                            </p:txEl>
                                          </p:spTgt>
                                        </p:tgtEl>
                                        <p:attrNameLst>
                                          <p:attrName>style.visibility</p:attrName>
                                        </p:attrNameLst>
                                      </p:cBhvr>
                                      <p:to>
                                        <p:strVal val="hidden"/>
                                      </p:to>
                                    </p:set>
                                  </p:childTnLst>
                                </p:cTn>
                              </p:par>
                              <p:par>
                                <p:cTn id="62" presetID="42" presetClass="entr" presetSubtype="0" fill="hold" nodeType="withEffect">
                                  <p:stCondLst>
                                    <p:cond delay="0"/>
                                  </p:stCondLst>
                                  <p:childTnLst>
                                    <p:set>
                                      <p:cBhvr>
                                        <p:cTn id="63" dur="1" fill="hold">
                                          <p:stCondLst>
                                            <p:cond delay="0"/>
                                          </p:stCondLst>
                                        </p:cTn>
                                        <p:tgtEl>
                                          <p:spTgt spid="25">
                                            <p:txEl>
                                              <p:pRg st="0" end="0"/>
                                            </p:txEl>
                                          </p:spTgt>
                                        </p:tgtEl>
                                        <p:attrNameLst>
                                          <p:attrName>style.visibility</p:attrName>
                                        </p:attrNameLst>
                                      </p:cBhvr>
                                      <p:to>
                                        <p:strVal val="visible"/>
                                      </p:to>
                                    </p:set>
                                    <p:animEffect transition="in" filter="fade">
                                      <p:cBhvr>
                                        <p:cTn id="64" dur="1000"/>
                                        <p:tgtEl>
                                          <p:spTgt spid="25">
                                            <p:txEl>
                                              <p:pRg st="0" end="0"/>
                                            </p:txEl>
                                          </p:spTgt>
                                        </p:tgtEl>
                                      </p:cBhvr>
                                    </p:animEffect>
                                    <p:anim calcmode="lin" valueType="num">
                                      <p:cBhvr>
                                        <p:cTn id="6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1">
                                            <p:txEl>
                                              <p:pRg st="0" end="0"/>
                                            </p:txEl>
                                          </p:spTgt>
                                        </p:tgtEl>
                                        <p:attrNameLst>
                                          <p:attrName>style.visibility</p:attrName>
                                        </p:attrNameLst>
                                      </p:cBhvr>
                                      <p:to>
                                        <p:strVal val="visible"/>
                                      </p:to>
                                    </p:set>
                                    <p:animEffect transition="in" filter="fade">
                                      <p:cBhvr>
                                        <p:cTn id="72" dur="1000"/>
                                        <p:tgtEl>
                                          <p:spTgt spid="21">
                                            <p:txEl>
                                              <p:pRg st="0" end="0"/>
                                            </p:txEl>
                                          </p:spTgt>
                                        </p:tgtEl>
                                      </p:cBhvr>
                                    </p:animEffect>
                                    <p:anim calcmode="lin" valueType="num">
                                      <p:cBhvr>
                                        <p:cTn id="7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8">
                                            <p:txEl>
                                              <p:pRg st="3" end="3"/>
                                            </p:txEl>
                                          </p:spTgt>
                                        </p:tgtEl>
                                      </p:cBhvr>
                                    </p:animEffect>
                                    <p:anim calcmode="lin" valueType="num">
                                      <p:cBhvr>
                                        <p:cTn id="77" dur="1000"/>
                                        <p:tgtEl>
                                          <p:spTgt spid="8">
                                            <p:txEl>
                                              <p:pRg st="3" end="3"/>
                                            </p:txEl>
                                          </p:spTgt>
                                        </p:tgtEl>
                                        <p:attrNameLst>
                                          <p:attrName>ppt_x</p:attrName>
                                        </p:attrNameLst>
                                      </p:cBhvr>
                                      <p:tavLst>
                                        <p:tav tm="0">
                                          <p:val>
                                            <p:strVal val="ppt_x"/>
                                          </p:val>
                                        </p:tav>
                                        <p:tav tm="100000">
                                          <p:val>
                                            <p:strVal val="ppt_x"/>
                                          </p:val>
                                        </p:tav>
                                      </p:tavLst>
                                    </p:anim>
                                    <p:anim calcmode="lin" valueType="num">
                                      <p:cBhvr>
                                        <p:cTn id="78" dur="1000"/>
                                        <p:tgtEl>
                                          <p:spTgt spid="8">
                                            <p:txEl>
                                              <p:pRg st="3" end="3"/>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8">
                                            <p:txEl>
                                              <p:pRg st="3" end="3"/>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3">
                                            <p:txEl>
                                              <p:pRg st="0" end="0"/>
                                            </p:txEl>
                                          </p:spTgt>
                                        </p:tgtEl>
                                        <p:attrNameLst>
                                          <p:attrName>style.visibility</p:attrName>
                                        </p:attrNameLst>
                                      </p:cBhvr>
                                      <p:to>
                                        <p:strVal val="visible"/>
                                      </p:to>
                                    </p:set>
                                    <p:animEffect transition="in" filter="fade">
                                      <p:cBhvr>
                                        <p:cTn id="85" dur="1000"/>
                                        <p:tgtEl>
                                          <p:spTgt spid="23">
                                            <p:txEl>
                                              <p:pRg st="0" end="0"/>
                                            </p:txEl>
                                          </p:spTgt>
                                        </p:tgtEl>
                                      </p:cBhvr>
                                    </p:animEffect>
                                    <p:anim calcmode="lin" valueType="num">
                                      <p:cBhvr>
                                        <p:cTn id="86"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8">
                                            <p:txEl>
                                              <p:pRg st="1" end="1"/>
                                            </p:txEl>
                                          </p:spTgt>
                                        </p:tgtEl>
                                      </p:cBhvr>
                                    </p:animEffect>
                                    <p:anim calcmode="lin" valueType="num">
                                      <p:cBhvr>
                                        <p:cTn id="90" dur="1000"/>
                                        <p:tgtEl>
                                          <p:spTgt spid="8">
                                            <p:txEl>
                                              <p:pRg st="1" end="1"/>
                                            </p:txEl>
                                          </p:spTgt>
                                        </p:tgtEl>
                                        <p:attrNameLst>
                                          <p:attrName>ppt_x</p:attrName>
                                        </p:attrNameLst>
                                      </p:cBhvr>
                                      <p:tavLst>
                                        <p:tav tm="0">
                                          <p:val>
                                            <p:strVal val="ppt_x"/>
                                          </p:val>
                                        </p:tav>
                                        <p:tav tm="100000">
                                          <p:val>
                                            <p:strVal val="ppt_x"/>
                                          </p:val>
                                        </p:tav>
                                      </p:tavLst>
                                    </p:anim>
                                    <p:anim calcmode="lin" valueType="num">
                                      <p:cBhvr>
                                        <p:cTn id="91" dur="1000"/>
                                        <p:tgtEl>
                                          <p:spTgt spid="8">
                                            <p:txEl>
                                              <p:pRg st="1" end="1"/>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8">
                                            <p:txEl>
                                              <p:pRg st="1" end="1"/>
                                            </p:txEl>
                                          </p:spTgt>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5">
                                            <p:txEl>
                                              <p:pRg st="0" end="0"/>
                                            </p:txEl>
                                          </p:spTgt>
                                        </p:tgtEl>
                                        <p:attrNameLst>
                                          <p:attrName>style.visibility</p:attrName>
                                        </p:attrNameLst>
                                      </p:cBhvr>
                                      <p:to>
                                        <p:strVal val="visible"/>
                                      </p:to>
                                    </p:set>
                                    <p:animEffect transition="in" filter="fade">
                                      <p:cBhvr>
                                        <p:cTn id="98" dur="1000"/>
                                        <p:tgtEl>
                                          <p:spTgt spid="25">
                                            <p:txEl>
                                              <p:pRg st="0" end="0"/>
                                            </p:txEl>
                                          </p:spTgt>
                                        </p:tgtEl>
                                      </p:cBhvr>
                                    </p:animEffect>
                                    <p:anim calcmode="lin" valueType="num">
                                      <p:cBhvr>
                                        <p:cTn id="9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8">
                                            <p:txEl>
                                              <p:pRg st="4" end="4"/>
                                            </p:txEl>
                                          </p:spTgt>
                                        </p:tgtEl>
                                      </p:cBhvr>
                                    </p:animEffect>
                                    <p:anim calcmode="lin" valueType="num">
                                      <p:cBhvr>
                                        <p:cTn id="103" dur="1000"/>
                                        <p:tgtEl>
                                          <p:spTgt spid="8">
                                            <p:txEl>
                                              <p:pRg st="4" end="4"/>
                                            </p:txEl>
                                          </p:spTgt>
                                        </p:tgtEl>
                                        <p:attrNameLst>
                                          <p:attrName>ppt_x</p:attrName>
                                        </p:attrNameLst>
                                      </p:cBhvr>
                                      <p:tavLst>
                                        <p:tav tm="0">
                                          <p:val>
                                            <p:strVal val="ppt_x"/>
                                          </p:val>
                                        </p:tav>
                                        <p:tav tm="100000">
                                          <p:val>
                                            <p:strVal val="ppt_x"/>
                                          </p:val>
                                        </p:tav>
                                      </p:tavLst>
                                    </p:anim>
                                    <p:anim calcmode="lin" valueType="num">
                                      <p:cBhvr>
                                        <p:cTn id="104" dur="1000"/>
                                        <p:tgtEl>
                                          <p:spTgt spid="8">
                                            <p:txEl>
                                              <p:pRg st="4" end="4"/>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8">
                                            <p:txEl>
                                              <p:pRg st="4" end="4"/>
                                            </p:txEl>
                                          </p:spTgt>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2">
                                            <p:txEl>
                                              <p:pRg st="0" end="0"/>
                                            </p:txEl>
                                          </p:spTgt>
                                        </p:tgtEl>
                                        <p:attrNameLst>
                                          <p:attrName>style.visibility</p:attrName>
                                        </p:attrNameLst>
                                      </p:cBhvr>
                                      <p:to>
                                        <p:strVal val="visible"/>
                                      </p:to>
                                    </p:set>
                                    <p:animEffect transition="in" filter="fade">
                                      <p:cBhvr>
                                        <p:cTn id="111" dur="1000"/>
                                        <p:tgtEl>
                                          <p:spTgt spid="22">
                                            <p:txEl>
                                              <p:pRg st="0" end="0"/>
                                            </p:txEl>
                                          </p:spTgt>
                                        </p:tgtEl>
                                      </p:cBhvr>
                                    </p:animEffect>
                                    <p:anim calcmode="lin" valueType="num">
                                      <p:cBhvr>
                                        <p:cTn id="112"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14" presetID="47" presetClass="exit" presetSubtype="0" fill="hold" nodeType="withEffect">
                                  <p:stCondLst>
                                    <p:cond delay="0"/>
                                  </p:stCondLst>
                                  <p:childTnLst>
                                    <p:animEffect transition="out" filter="fade">
                                      <p:cBhvr>
                                        <p:cTn id="115" dur="1000"/>
                                        <p:tgtEl>
                                          <p:spTgt spid="8">
                                            <p:txEl>
                                              <p:pRg st="0" end="0"/>
                                            </p:txEl>
                                          </p:spTgt>
                                        </p:tgtEl>
                                      </p:cBhvr>
                                    </p:animEffect>
                                    <p:anim calcmode="lin" valueType="num">
                                      <p:cBhvr>
                                        <p:cTn id="116" dur="1000"/>
                                        <p:tgtEl>
                                          <p:spTgt spid="8">
                                            <p:txEl>
                                              <p:pRg st="0" end="0"/>
                                            </p:txEl>
                                          </p:spTgt>
                                        </p:tgtEl>
                                        <p:attrNameLst>
                                          <p:attrName>ppt_x</p:attrName>
                                        </p:attrNameLst>
                                      </p:cBhvr>
                                      <p:tavLst>
                                        <p:tav tm="0">
                                          <p:val>
                                            <p:strVal val="ppt_x"/>
                                          </p:val>
                                        </p:tav>
                                        <p:tav tm="100000">
                                          <p:val>
                                            <p:strVal val="ppt_x"/>
                                          </p:val>
                                        </p:tav>
                                      </p:tavLst>
                                    </p:anim>
                                    <p:anim calcmode="lin" valueType="num">
                                      <p:cBhvr>
                                        <p:cTn id="117" dur="1000"/>
                                        <p:tgtEl>
                                          <p:spTgt spid="8">
                                            <p:txEl>
                                              <p:pRg st="0" end="0"/>
                                            </p:txEl>
                                          </p:spTgt>
                                        </p:tgtEl>
                                        <p:attrNameLst>
                                          <p:attrName>ppt_y</p:attrName>
                                        </p:attrNameLst>
                                      </p:cBhvr>
                                      <p:tavLst>
                                        <p:tav tm="0">
                                          <p:val>
                                            <p:strVal val="ppt_y"/>
                                          </p:val>
                                        </p:tav>
                                        <p:tav tm="100000">
                                          <p:val>
                                            <p:strVal val="ppt_y-.1"/>
                                          </p:val>
                                        </p:tav>
                                      </p:tavLst>
                                    </p:anim>
                                    <p:set>
                                      <p:cBhvr>
                                        <p:cTn id="118" dur="1" fill="hold">
                                          <p:stCondLst>
                                            <p:cond delay="999"/>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9" restart="whenNotActive" fill="hold" evtFilter="cancelBubble" nodeType="interactiveSeq">
                <p:stCondLst>
                  <p:cond evt="onClick" delay="0">
                    <p:tgtEl>
                      <p:spTgt spid="24"/>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24">
                                            <p:txEl>
                                              <p:pRg st="0" end="0"/>
                                            </p:txEl>
                                          </p:spTgt>
                                        </p:tgtEl>
                                        <p:attrNameLst>
                                          <p:attrName>style.visibility</p:attrName>
                                        </p:attrNameLst>
                                      </p:cBhvr>
                                      <p:to>
                                        <p:strVal val="visible"/>
                                      </p:to>
                                    </p:set>
                                    <p:animEffect transition="in" filter="fade">
                                      <p:cBhvr>
                                        <p:cTn id="124" dur="1000"/>
                                        <p:tgtEl>
                                          <p:spTgt spid="24">
                                            <p:txEl>
                                              <p:pRg st="0" end="0"/>
                                            </p:txEl>
                                          </p:spTgt>
                                        </p:tgtEl>
                                      </p:cBhvr>
                                    </p:animEffect>
                                    <p:anim calcmode="lin" valueType="num">
                                      <p:cBhvr>
                                        <p:cTn id="12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26"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127" presetID="47" presetClass="exit" presetSubtype="0" fill="hold" nodeType="withEffect">
                                  <p:stCondLst>
                                    <p:cond delay="0"/>
                                  </p:stCondLst>
                                  <p:childTnLst>
                                    <p:animEffect transition="out" filter="fade">
                                      <p:cBhvr>
                                        <p:cTn id="128" dur="1000"/>
                                        <p:tgtEl>
                                          <p:spTgt spid="8">
                                            <p:txEl>
                                              <p:pRg st="2" end="2"/>
                                            </p:txEl>
                                          </p:spTgt>
                                        </p:tgtEl>
                                      </p:cBhvr>
                                    </p:animEffect>
                                    <p:anim calcmode="lin" valueType="num">
                                      <p:cBhvr>
                                        <p:cTn id="129" dur="1000"/>
                                        <p:tgtEl>
                                          <p:spTgt spid="8">
                                            <p:txEl>
                                              <p:pRg st="2" end="2"/>
                                            </p:txEl>
                                          </p:spTgt>
                                        </p:tgtEl>
                                        <p:attrNameLst>
                                          <p:attrName>ppt_x</p:attrName>
                                        </p:attrNameLst>
                                      </p:cBhvr>
                                      <p:tavLst>
                                        <p:tav tm="0">
                                          <p:val>
                                            <p:strVal val="ppt_x"/>
                                          </p:val>
                                        </p:tav>
                                        <p:tav tm="100000">
                                          <p:val>
                                            <p:strVal val="ppt_x"/>
                                          </p:val>
                                        </p:tav>
                                      </p:tavLst>
                                    </p:anim>
                                    <p:anim calcmode="lin" valueType="num">
                                      <p:cBhvr>
                                        <p:cTn id="130" dur="1000"/>
                                        <p:tgtEl>
                                          <p:spTgt spid="8">
                                            <p:txEl>
                                              <p:pRg st="2" end="2"/>
                                            </p:txEl>
                                          </p:spTgt>
                                        </p:tgtEl>
                                        <p:attrNameLst>
                                          <p:attrName>ppt_y</p:attrName>
                                        </p:attrNameLst>
                                      </p:cBhvr>
                                      <p:tavLst>
                                        <p:tav tm="0">
                                          <p:val>
                                            <p:strVal val="ppt_y"/>
                                          </p:val>
                                        </p:tav>
                                        <p:tav tm="100000">
                                          <p:val>
                                            <p:strVal val="ppt_y-.1"/>
                                          </p:val>
                                        </p:tav>
                                      </p:tavLst>
                                    </p:anim>
                                    <p:set>
                                      <p:cBhvr>
                                        <p:cTn id="131" dur="1" fill="hold">
                                          <p:stCondLst>
                                            <p:cond delay="999"/>
                                          </p:stCondLst>
                                        </p:cTn>
                                        <p:tgtEl>
                                          <p:spTgt spid="8">
                                            <p:txEl>
                                              <p:pRg st="2" end="2"/>
                                            </p:txEl>
                                          </p:spTgt>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2" restart="whenNotActive" fill="hold" evtFilter="cancelBubble" nodeType="interactiveSeq">
                <p:stCondLst>
                  <p:cond evt="onClick" delay="0">
                    <p:tgtEl>
                      <p:spTgt spid="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withEffect">
                                  <p:stCondLst>
                                    <p:cond delay="0"/>
                                  </p:stCondLst>
                                  <p:childTnLst>
                                    <p:set>
                                      <p:cBhvr>
                                        <p:cTn id="136" dur="1" fill="hold">
                                          <p:stCondLst>
                                            <p:cond delay="0"/>
                                          </p:stCondLst>
                                        </p:cTn>
                                        <p:tgtEl>
                                          <p:spTgt spid="8">
                                            <p:txEl>
                                              <p:pRg st="0" end="0"/>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
                                            <p:txEl>
                                              <p:pRg st="1" end="1"/>
                                            </p:txEl>
                                          </p:spTgt>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xEl>
                                              <p:pRg st="2" end="2"/>
                                            </p:txEl>
                                          </p:spTgt>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8">
                                            <p:txEl>
                                              <p:pRg st="3" end="3"/>
                                            </p:txEl>
                                          </p:spTgt>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
                                            <p:txEl>
                                              <p:pRg st="4" end="4"/>
                                            </p:txEl>
                                          </p:spTgt>
                                        </p:tgtEl>
                                        <p:attrNameLst>
                                          <p:attrName>style.visibility</p:attrName>
                                        </p:attrNameLst>
                                      </p:cBhvr>
                                      <p:to>
                                        <p:strVal val="visible"/>
                                      </p:to>
                                    </p:set>
                                  </p:childTnLst>
                                </p:cTn>
                              </p:par>
                              <p:par>
                                <p:cTn id="145" presetID="1" presetClass="exit" presetSubtype="0" fill="hold" nodeType="withEffect">
                                  <p:stCondLst>
                                    <p:cond delay="0"/>
                                  </p:stCondLst>
                                  <p:childTnLst>
                                    <p:set>
                                      <p:cBhvr>
                                        <p:cTn id="146" dur="1" fill="hold">
                                          <p:stCondLst>
                                            <p:cond delay="0"/>
                                          </p:stCondLst>
                                        </p:cTn>
                                        <p:tgtEl>
                                          <p:spTgt spid="21">
                                            <p:txEl>
                                              <p:pRg st="0" end="0"/>
                                            </p:txEl>
                                          </p:spTgt>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3">
                                            <p:txEl>
                                              <p:pRg st="0" end="0"/>
                                            </p:txEl>
                                          </p:spTgt>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5">
                                            <p:txEl>
                                              <p:pRg st="0" end="0"/>
                                            </p:txEl>
                                          </p:spTgt>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22">
                                            <p:txEl>
                                              <p:pRg st="0" end="0"/>
                                            </p:txEl>
                                          </p:spTgt>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5" restart="whenNotActive" fill="hold" evtFilter="cancelBubble" nodeType="interactiveSeq">
                <p:stCondLst>
                  <p:cond evt="onClick" delay="0">
                    <p:tgtEl>
                      <p:spTgt spid="4"/>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nodeType="withEffect">
                                  <p:stCondLst>
                                    <p:cond delay="0"/>
                                  </p:stCondLst>
                                  <p:childTnLst>
                                    <p:set>
                                      <p:cBhvr>
                                        <p:cTn id="159" dur="1" fill="hold">
                                          <p:stCondLst>
                                            <p:cond delay="0"/>
                                          </p:stCondLst>
                                        </p:cTn>
                                        <p:tgtEl>
                                          <p:spTgt spid="8">
                                            <p:txEl>
                                              <p:pRg st="0" end="0"/>
                                            </p:txEl>
                                          </p:spTgt>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8">
                                            <p:txEl>
                                              <p:pRg st="1" end="1"/>
                                            </p:txEl>
                                          </p:spTgt>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8">
                                            <p:txEl>
                                              <p:pRg st="2" end="2"/>
                                            </p:txEl>
                                          </p:spTgt>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8">
                                            <p:txEl>
                                              <p:pRg st="3" end="3"/>
                                            </p:txEl>
                                          </p:spTgt>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8">
                                            <p:txEl>
                                              <p:pRg st="4" end="4"/>
                                            </p:txEl>
                                          </p:spTgt>
                                        </p:tgtEl>
                                        <p:attrNameLst>
                                          <p:attrName>style.visibility</p:attrName>
                                        </p:attrNameLst>
                                      </p:cBhvr>
                                      <p:to>
                                        <p:strVal val="visible"/>
                                      </p:to>
                                    </p:set>
                                  </p:childTnLst>
                                </p:cTn>
                              </p:par>
                              <p:par>
                                <p:cTn id="168" presetID="1" presetClass="exit" presetSubtype="0" fill="hold" nodeType="withEffect">
                                  <p:stCondLst>
                                    <p:cond delay="0"/>
                                  </p:stCondLst>
                                  <p:childTnLst>
                                    <p:set>
                                      <p:cBhvr>
                                        <p:cTn id="169" dur="1" fill="hold">
                                          <p:stCondLst>
                                            <p:cond delay="0"/>
                                          </p:stCondLst>
                                        </p:cTn>
                                        <p:tgtEl>
                                          <p:spTgt spid="21">
                                            <p:txEl>
                                              <p:pRg st="0" end="0"/>
                                            </p:txEl>
                                          </p:spTgt>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23">
                                            <p:txEl>
                                              <p:pRg st="0" end="0"/>
                                            </p:txEl>
                                          </p:spTgt>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25">
                                            <p:txEl>
                                              <p:pRg st="0" end="0"/>
                                            </p:txEl>
                                          </p:spTgt>
                                        </p:tgtEl>
                                        <p:attrNameLst>
                                          <p:attrName>style.visibility</p:attrName>
                                        </p:attrNameLst>
                                      </p:cBhvr>
                                      <p:to>
                                        <p:strVal val="hidden"/>
                                      </p:to>
                                    </p:set>
                                  </p:childTnLst>
                                </p:cTn>
                              </p:par>
                              <p:par>
                                <p:cTn id="174" presetID="1" presetClass="exit" presetSubtype="0" fill="hold" nodeType="withEffect">
                                  <p:stCondLst>
                                    <p:cond delay="0"/>
                                  </p:stCondLst>
                                  <p:childTnLst>
                                    <p:set>
                                      <p:cBhvr>
                                        <p:cTn id="175" dur="1" fill="hold">
                                          <p:stCondLst>
                                            <p:cond delay="0"/>
                                          </p:stCondLst>
                                        </p:cTn>
                                        <p:tgtEl>
                                          <p:spTgt spid="22">
                                            <p:txEl>
                                              <p:pRg st="0" end="0"/>
                                            </p:txEl>
                                          </p:spTgt>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087" y="143452"/>
            <a:ext cx="8291945"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What can children do to walk closely with Jesus through Lent?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06" y="1737416"/>
            <a:ext cx="3560983" cy="4742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S-05</a:t>
            </a:r>
          </a:p>
        </p:txBody>
      </p:sp>
      <p:sp>
        <p:nvSpPr>
          <p:cNvPr id="7" name="Rectangle 6"/>
          <p:cNvSpPr/>
          <p:nvPr/>
        </p:nvSpPr>
        <p:spPr>
          <a:xfrm>
            <a:off x="4502727" y="2263619"/>
            <a:ext cx="7257273" cy="3785652"/>
          </a:xfrm>
          <a:prstGeom prst="rect">
            <a:avLst/>
          </a:prstGeom>
          <a:solidFill>
            <a:srgbClr val="E4D2F2"/>
          </a:solidFill>
          <a:ln>
            <a:solidFill>
              <a:schemeClr val="bg1"/>
            </a:solidFill>
          </a:ln>
        </p:spPr>
        <p:txBody>
          <a:bodyPr wrap="square">
            <a:spAutoFit/>
          </a:bodyPr>
          <a:lstStyle/>
          <a:p>
            <a:pPr marL="342900" lvl="0" indent="-342900">
              <a:lnSpc>
                <a:spcPct val="200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Look closely at the poster. </a:t>
            </a:r>
          </a:p>
          <a:p>
            <a:pPr marL="342900" lvl="0" indent="-342900">
              <a:lnSpc>
                <a:spcPct val="200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Chose one item about Lent. </a:t>
            </a:r>
          </a:p>
          <a:p>
            <a:pPr marL="342900" lvl="0" indent="-342900">
              <a:lnSpc>
                <a:spcPct val="200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Explain what it means to you.</a:t>
            </a:r>
          </a:p>
          <a:p>
            <a:pPr marL="342900" lvl="0" indent="-342900">
              <a:lnSpc>
                <a:spcPct val="200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How does it help you to walk closely with Jesus?</a:t>
            </a:r>
          </a:p>
          <a:p>
            <a:pPr marL="342900" lvl="0" indent="-342900">
              <a:lnSpc>
                <a:spcPct val="200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Share your ideas about how you keep close to Jesus.</a:t>
            </a:r>
          </a:p>
          <a:p>
            <a:pPr marL="342900" lvl="0" indent="-342900">
              <a:lnSpc>
                <a:spcPct val="200000"/>
              </a:lnSpc>
              <a:spcAft>
                <a:spcPts val="10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Make posters to help others to walk with Jesus during Lent.</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914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67"/>
            <a:ext cx="12191999"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Lent is a season for spending time in Prayer Karakia</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087" r="4423"/>
          <a:stretch/>
        </p:blipFill>
        <p:spPr>
          <a:xfrm>
            <a:off x="6999733" y="3061390"/>
            <a:ext cx="5097205" cy="3047788"/>
          </a:xfrm>
          <a:prstGeom prst="roundRect">
            <a:avLst>
              <a:gd name="adj" fmla="val 11838"/>
            </a:avLst>
          </a:prstGeom>
          <a:ln w="38100">
            <a:solidFill>
              <a:schemeClr val="bg1"/>
            </a:solidFill>
          </a:ln>
        </p:spPr>
      </p:pic>
      <p:sp>
        <p:nvSpPr>
          <p:cNvPr id="5"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S-06</a:t>
            </a:r>
          </a:p>
        </p:txBody>
      </p:sp>
      <p:pic>
        <p:nvPicPr>
          <p:cNvPr id="4" name="Button: 1"/>
          <p:cNvPicPr>
            <a:picLocks noChangeAspect="1"/>
          </p:cNvPicPr>
          <p:nvPr/>
        </p:nvPicPr>
        <p:blipFill rotWithShape="1">
          <a:blip r:embed="rId5" cstate="print">
            <a:extLst>
              <a:ext uri="{28A0092B-C50C-407E-A947-70E740481C1C}">
                <a14:useLocalDpi xmlns:a14="http://schemas.microsoft.com/office/drawing/2010/main" val="0"/>
              </a:ext>
            </a:extLst>
          </a:blip>
          <a:srcRect l="13114"/>
          <a:stretch/>
        </p:blipFill>
        <p:spPr>
          <a:xfrm>
            <a:off x="209826" y="1621872"/>
            <a:ext cx="772747" cy="6158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Button: 2"/>
          <p:cNvPicPr>
            <a:picLocks noChangeAspect="1"/>
          </p:cNvPicPr>
          <p:nvPr/>
        </p:nvPicPr>
        <p:blipFill rotWithShape="1">
          <a:blip r:embed="rId5" cstate="print">
            <a:extLst>
              <a:ext uri="{28A0092B-C50C-407E-A947-70E740481C1C}">
                <a14:useLocalDpi xmlns:a14="http://schemas.microsoft.com/office/drawing/2010/main" val="0"/>
              </a:ext>
            </a:extLst>
          </a:blip>
          <a:srcRect l="13114"/>
          <a:stretch/>
        </p:blipFill>
        <p:spPr>
          <a:xfrm>
            <a:off x="192423" y="2855168"/>
            <a:ext cx="772747" cy="6158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Button: 3"/>
          <p:cNvPicPr>
            <a:picLocks noChangeAspect="1"/>
          </p:cNvPicPr>
          <p:nvPr/>
        </p:nvPicPr>
        <p:blipFill rotWithShape="1">
          <a:blip r:embed="rId5" cstate="print">
            <a:extLst>
              <a:ext uri="{28A0092B-C50C-407E-A947-70E740481C1C}">
                <a14:useLocalDpi xmlns:a14="http://schemas.microsoft.com/office/drawing/2010/main" val="0"/>
              </a:ext>
            </a:extLst>
          </a:blip>
          <a:srcRect l="13114"/>
          <a:stretch/>
        </p:blipFill>
        <p:spPr>
          <a:xfrm>
            <a:off x="209826" y="4167991"/>
            <a:ext cx="772747" cy="6158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Button: 4"/>
          <p:cNvPicPr>
            <a:picLocks noChangeAspect="1"/>
          </p:cNvPicPr>
          <p:nvPr/>
        </p:nvPicPr>
        <p:blipFill rotWithShape="1">
          <a:blip r:embed="rId5" cstate="print">
            <a:extLst>
              <a:ext uri="{28A0092B-C50C-407E-A947-70E740481C1C}">
                <a14:useLocalDpi xmlns:a14="http://schemas.microsoft.com/office/drawing/2010/main" val="0"/>
              </a:ext>
            </a:extLst>
          </a:blip>
          <a:srcRect l="13114"/>
          <a:stretch/>
        </p:blipFill>
        <p:spPr>
          <a:xfrm>
            <a:off x="192422" y="5480814"/>
            <a:ext cx="772747" cy="6158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Button: 5"/>
          <p:cNvPicPr>
            <a:picLocks noChangeAspect="1"/>
          </p:cNvPicPr>
          <p:nvPr/>
        </p:nvPicPr>
        <p:blipFill rotWithShape="1">
          <a:blip r:embed="rId5" cstate="print">
            <a:extLst>
              <a:ext uri="{28A0092B-C50C-407E-A947-70E740481C1C}">
                <a14:useLocalDpi xmlns:a14="http://schemas.microsoft.com/office/drawing/2010/main" val="0"/>
              </a:ext>
            </a:extLst>
          </a:blip>
          <a:srcRect l="13114"/>
          <a:stretch/>
        </p:blipFill>
        <p:spPr>
          <a:xfrm>
            <a:off x="6338598" y="1621872"/>
            <a:ext cx="772747" cy="6158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Rectangle 1"/>
          <p:cNvSpPr/>
          <p:nvPr/>
        </p:nvSpPr>
        <p:spPr>
          <a:xfrm>
            <a:off x="1058778" y="1457878"/>
            <a:ext cx="4728411" cy="951333"/>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People become closer to God when they spend time with God.</a:t>
            </a:r>
          </a:p>
          <a:p>
            <a:r>
              <a:rPr lang="en-NZ" b="1" dirty="0">
                <a:solidFill>
                  <a:srgbClr val="7F18B8"/>
                </a:solidFill>
                <a:latin typeface="Arial" panose="020B0604020202020204" pitchFamily="34" charset="0"/>
                <a:cs typeface="Arial" panose="020B0604020202020204" pitchFamily="34" charset="0"/>
              </a:rPr>
              <a:t>How do you like to spend time with God?</a:t>
            </a:r>
            <a:endParaRPr lang="en-NZ" dirty="0">
              <a:solidFill>
                <a:srgbClr val="7F18B8"/>
              </a:solidFill>
              <a:latin typeface="Arial" panose="020B0604020202020204" pitchFamily="34" charset="0"/>
              <a:cs typeface="Arial" panose="020B0604020202020204" pitchFamily="34" charset="0"/>
            </a:endParaRPr>
          </a:p>
        </p:txBody>
      </p:sp>
      <p:sp>
        <p:nvSpPr>
          <p:cNvPr id="13" name="Rectangle 2"/>
          <p:cNvSpPr/>
          <p:nvPr/>
        </p:nvSpPr>
        <p:spPr>
          <a:xfrm>
            <a:off x="1058778" y="2567689"/>
            <a:ext cx="4728411" cy="1190762"/>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Sometimes you talk to God and other times you just sit in silence and feel God is near.</a:t>
            </a:r>
          </a:p>
          <a:p>
            <a:r>
              <a:rPr lang="en-NZ" b="1" dirty="0">
                <a:solidFill>
                  <a:srgbClr val="7F18B8"/>
                </a:solidFill>
                <a:latin typeface="Arial" panose="020B0604020202020204" pitchFamily="34" charset="0"/>
                <a:cs typeface="Arial" panose="020B0604020202020204" pitchFamily="34" charset="0"/>
              </a:rPr>
              <a:t>When do you feel God is near and you are in God’s presence?</a:t>
            </a:r>
            <a:endParaRPr lang="en-NZ" dirty="0">
              <a:solidFill>
                <a:srgbClr val="7F18B8"/>
              </a:solidFill>
              <a:latin typeface="Arial" panose="020B0604020202020204" pitchFamily="34" charset="0"/>
              <a:cs typeface="Arial" panose="020B0604020202020204" pitchFamily="34" charset="0"/>
            </a:endParaRPr>
          </a:p>
        </p:txBody>
      </p:sp>
      <p:sp>
        <p:nvSpPr>
          <p:cNvPr id="14" name="Rectangle 3"/>
          <p:cNvSpPr/>
          <p:nvPr/>
        </p:nvSpPr>
        <p:spPr>
          <a:xfrm>
            <a:off x="1058778" y="3911152"/>
            <a:ext cx="4728411" cy="1129482"/>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God speaks to us when we stop and listen to what God says to us.</a:t>
            </a:r>
          </a:p>
          <a:p>
            <a:r>
              <a:rPr lang="en-NZ" b="1" dirty="0">
                <a:solidFill>
                  <a:srgbClr val="7F18B8"/>
                </a:solidFill>
                <a:latin typeface="Arial" panose="020B0604020202020204" pitchFamily="34" charset="0"/>
                <a:cs typeface="Arial" panose="020B0604020202020204" pitchFamily="34" charset="0"/>
              </a:rPr>
              <a:t>What happens when you listen in your heart to God’s voice?</a:t>
            </a:r>
            <a:r>
              <a:rPr lang="en-NZ" b="1" u="sng" dirty="0">
                <a:solidFill>
                  <a:srgbClr val="7F18B8"/>
                </a:solidFill>
                <a:latin typeface="Arial" panose="020B0604020202020204" pitchFamily="34" charset="0"/>
                <a:cs typeface="Arial" panose="020B0604020202020204" pitchFamily="34" charset="0"/>
              </a:rPr>
              <a:t> </a:t>
            </a:r>
            <a:endParaRPr lang="en-NZ" dirty="0">
              <a:solidFill>
                <a:srgbClr val="7F18B8"/>
              </a:solidFill>
              <a:latin typeface="Arial" panose="020B0604020202020204" pitchFamily="34" charset="0"/>
              <a:cs typeface="Arial" panose="020B0604020202020204" pitchFamily="34" charset="0"/>
            </a:endParaRPr>
          </a:p>
        </p:txBody>
      </p:sp>
      <p:sp>
        <p:nvSpPr>
          <p:cNvPr id="15" name="Rectangle 4"/>
          <p:cNvSpPr/>
          <p:nvPr/>
        </p:nvSpPr>
        <p:spPr>
          <a:xfrm>
            <a:off x="1058778" y="5193335"/>
            <a:ext cx="4728411" cy="1226606"/>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Sometimes we forget to give God time and distractions separate us from God.</a:t>
            </a:r>
          </a:p>
          <a:p>
            <a:r>
              <a:rPr lang="en-NZ" b="1" dirty="0">
                <a:solidFill>
                  <a:srgbClr val="7F18B8"/>
                </a:solidFill>
                <a:latin typeface="Arial" panose="020B0604020202020204" pitchFamily="34" charset="0"/>
                <a:cs typeface="Arial" panose="020B0604020202020204" pitchFamily="34" charset="0"/>
              </a:rPr>
              <a:t>What distracts you from spending time with God?</a:t>
            </a:r>
            <a:endParaRPr lang="en-NZ" dirty="0">
              <a:solidFill>
                <a:srgbClr val="7F18B8"/>
              </a:solidFill>
              <a:latin typeface="Arial" panose="020B0604020202020204" pitchFamily="34" charset="0"/>
              <a:cs typeface="Arial" panose="020B0604020202020204" pitchFamily="34" charset="0"/>
            </a:endParaRPr>
          </a:p>
        </p:txBody>
      </p:sp>
      <p:sp>
        <p:nvSpPr>
          <p:cNvPr id="16" name="Rectangle 5"/>
          <p:cNvSpPr/>
          <p:nvPr/>
        </p:nvSpPr>
        <p:spPr>
          <a:xfrm>
            <a:off x="7226240" y="1457878"/>
            <a:ext cx="4644190" cy="1454824"/>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You can make a plan to spend time with God in prayer during Lent.</a:t>
            </a:r>
          </a:p>
          <a:p>
            <a:r>
              <a:rPr lang="en-NZ" b="1" dirty="0">
                <a:solidFill>
                  <a:srgbClr val="7F18B8"/>
                </a:solidFill>
                <a:latin typeface="Arial" panose="020B0604020202020204" pitchFamily="34" charset="0"/>
                <a:cs typeface="Arial" panose="020B0604020202020204" pitchFamily="34" charset="0"/>
              </a:rPr>
              <a:t>Think about when would be the best time each day for you to be close to God so your friendship with God can grow.</a:t>
            </a:r>
            <a:endParaRPr lang="en-NZ" dirty="0">
              <a:solidFill>
                <a:srgbClr val="7F18B8"/>
              </a:solidFill>
              <a:latin typeface="Arial" panose="020B0604020202020204" pitchFamily="34" charset="0"/>
              <a:cs typeface="Arial" panose="020B0604020202020204" pitchFamily="34" charset="0"/>
            </a:endParaRPr>
          </a:p>
        </p:txBody>
      </p:sp>
      <p:sp>
        <p:nvSpPr>
          <p:cNvPr id="17" name="Instruction"/>
          <p:cNvSpPr/>
          <p:nvPr/>
        </p:nvSpPr>
        <p:spPr>
          <a:xfrm>
            <a:off x="2867378" y="6581500"/>
            <a:ext cx="6096000" cy="276999"/>
          </a:xfrm>
          <a:prstGeom prst="rect">
            <a:avLst/>
          </a:prstGeom>
        </p:spPr>
        <p:txBody>
          <a:bodyPr>
            <a:spAutoFit/>
          </a:bodyPr>
          <a:lstStyle/>
          <a:p>
            <a:pPr algn="ctr"/>
            <a:r>
              <a:rPr lang="en-NZ" sz="1200" dirty="0">
                <a:solidFill>
                  <a:schemeClr val="bg1"/>
                </a:solidFill>
                <a:latin typeface="Arial" panose="020B0604020202020204" pitchFamily="34" charset="0"/>
                <a:cs typeface="Arial" panose="020B0604020202020204" pitchFamily="34" charset="0"/>
              </a:rPr>
              <a:t>Click the buttons to reveal text</a:t>
            </a:r>
          </a:p>
        </p:txBody>
      </p:sp>
    </p:spTree>
    <p:extLst>
      <p:ext uri="{BB962C8B-B14F-4D97-AF65-F5344CB8AC3E}">
        <p14:creationId xmlns:p14="http://schemas.microsoft.com/office/powerpoint/2010/main" val="970522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withEffect">
                                  <p:stCondLst>
                                    <p:cond delay="0"/>
                                  </p:stCondLst>
                                  <p:childTnLst>
                                    <p:set>
                                      <p:cBhvr>
                                        <p:cTn id="49" dur="1" fill="hold">
                                          <p:stCondLst>
                                            <p:cond delay="0"/>
                                          </p:stCondLst>
                                        </p:cTn>
                                        <p:tgtEl>
                                          <p:spTgt spid="12"/>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15"/>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42270" y="4595069"/>
            <a:ext cx="9458114" cy="2000099"/>
          </a:xfrm>
          <a:prstGeom prst="rect">
            <a:avLst/>
          </a:prstGeom>
          <a:solidFill>
            <a:srgbClr val="E4D2F2"/>
          </a:solidFill>
          <a:ln>
            <a:solidFill>
              <a:schemeClr val="bg1"/>
            </a:solidFill>
          </a:ln>
        </p:spPr>
        <p:txBody>
          <a:bodyPr wrap="square">
            <a:spAutoFit/>
          </a:bodyPr>
          <a:lstStyle/>
          <a:p>
            <a:pPr>
              <a:lnSpc>
                <a:spcPct val="115000"/>
              </a:lnSpc>
              <a:spcAft>
                <a:spcPts val="600"/>
              </a:spcAft>
            </a:pPr>
            <a:r>
              <a:rPr lang="en-NZ" sz="1700" dirty="0">
                <a:latin typeface="Arial" panose="020B0604020202020204" pitchFamily="34" charset="0"/>
                <a:ea typeface="Calibri" panose="020F0502020204030204" pitchFamily="34" charset="0"/>
                <a:cs typeface="Arial" panose="020B0604020202020204" pitchFamily="34" charset="0"/>
              </a:rPr>
              <a:t>As you look at each picture and listen to the story imagine -</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You can see what is going on in the image in front of your eyes as if you are there. </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Look at the face of Jesus – what would you like to say to him?</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Share with Jesus what causes you or your family pain and ask him to help you deal with it.</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Tell Jesus you are sorry for the pain you have caused him and the people in your life. </a:t>
            </a:r>
          </a:p>
          <a:p>
            <a:pPr marL="342900" lvl="0" indent="-342900">
              <a:lnSpc>
                <a:spcPct val="115000"/>
              </a:lnSpc>
              <a:spcAft>
                <a:spcPts val="100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Remind yourself that this is how you can share in Jesus’ journey during Lent.</a:t>
            </a:r>
            <a:endParaRPr lang="en-NZ" sz="17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p:cNvSpPr>
            <a:spLocks noGrp="1"/>
          </p:cNvSpPr>
          <p:nvPr>
            <p:ph type="title"/>
          </p:nvPr>
        </p:nvSpPr>
        <p:spPr>
          <a:xfrm>
            <a:off x="1806194" y="19222"/>
            <a:ext cx="8527473"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In Lent we journey with Jesus to his death through Prayer Karakia</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0074" b="-733"/>
          <a:stretch/>
        </p:blipFill>
        <p:spPr>
          <a:xfrm>
            <a:off x="756750" y="1956841"/>
            <a:ext cx="2273033" cy="2082202"/>
          </a:xfrm>
          <a:prstGeom prst="roundRect">
            <a:avLst/>
          </a:prstGeom>
          <a:ln>
            <a:solidFill>
              <a:schemeClr val="bg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956" r="11239"/>
          <a:stretch/>
        </p:blipFill>
        <p:spPr>
          <a:xfrm>
            <a:off x="4920912" y="1972509"/>
            <a:ext cx="2298033" cy="2082202"/>
          </a:xfrm>
          <a:prstGeom prst="roundRect">
            <a:avLst/>
          </a:prstGeom>
          <a:ln>
            <a:solidFill>
              <a:schemeClr val="bg1"/>
            </a:solid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484" r="4510"/>
          <a:stretch/>
        </p:blipFill>
        <p:spPr>
          <a:xfrm>
            <a:off x="9080767" y="1956841"/>
            <a:ext cx="2273033" cy="2082202"/>
          </a:xfrm>
          <a:prstGeom prst="roundRect">
            <a:avLst/>
          </a:prstGeom>
          <a:ln>
            <a:solidFill>
              <a:schemeClr val="bg1"/>
            </a:solidFill>
          </a:ln>
        </p:spPr>
      </p:pic>
      <p:sp>
        <p:nvSpPr>
          <p:cNvPr id="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S-7a</a:t>
            </a:r>
          </a:p>
        </p:txBody>
      </p:sp>
      <p:sp>
        <p:nvSpPr>
          <p:cNvPr id="12" name="Rectangle 11"/>
          <p:cNvSpPr/>
          <p:nvPr/>
        </p:nvSpPr>
        <p:spPr>
          <a:xfrm>
            <a:off x="465518" y="1344785"/>
            <a:ext cx="3018390" cy="604594"/>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Jesus rides into Jerusalem on Palm Sunday.</a:t>
            </a:r>
          </a:p>
        </p:txBody>
      </p:sp>
      <p:sp>
        <p:nvSpPr>
          <p:cNvPr id="13" name="Rectangle 12"/>
          <p:cNvSpPr/>
          <p:nvPr/>
        </p:nvSpPr>
        <p:spPr>
          <a:xfrm>
            <a:off x="4608093" y="1352248"/>
            <a:ext cx="2923673" cy="604593"/>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Jesus shares his Last Supper with his friends.</a:t>
            </a:r>
          </a:p>
        </p:txBody>
      </p:sp>
      <p:sp>
        <p:nvSpPr>
          <p:cNvPr id="14" name="Rectangle 13"/>
          <p:cNvSpPr/>
          <p:nvPr/>
        </p:nvSpPr>
        <p:spPr>
          <a:xfrm>
            <a:off x="8754979" y="1352248"/>
            <a:ext cx="2864045" cy="604593"/>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Peter denies Jesus three times.</a:t>
            </a:r>
          </a:p>
        </p:txBody>
      </p:sp>
      <p:sp>
        <p:nvSpPr>
          <p:cNvPr id="15" name="Rectangle 14"/>
          <p:cNvSpPr/>
          <p:nvPr/>
        </p:nvSpPr>
        <p:spPr>
          <a:xfrm>
            <a:off x="675307" y="4046505"/>
            <a:ext cx="2435926" cy="377922"/>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latin typeface="Arial" panose="020B0604020202020204" pitchFamily="34" charset="0"/>
                <a:cs typeface="Arial" panose="020B0604020202020204" pitchFamily="34" charset="0"/>
              </a:rPr>
              <a:t>Luke 19:29-38</a:t>
            </a:r>
          </a:p>
        </p:txBody>
      </p:sp>
      <p:sp>
        <p:nvSpPr>
          <p:cNvPr id="17" name="Rectangle 16"/>
          <p:cNvSpPr/>
          <p:nvPr/>
        </p:nvSpPr>
        <p:spPr>
          <a:xfrm>
            <a:off x="8887590" y="4055132"/>
            <a:ext cx="2598821" cy="369295"/>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latin typeface="Arial" panose="020B0604020202020204" pitchFamily="34" charset="0"/>
                <a:cs typeface="Arial" panose="020B0604020202020204" pitchFamily="34" charset="0"/>
              </a:rPr>
              <a:t>Matthew 26:69-75</a:t>
            </a:r>
          </a:p>
        </p:txBody>
      </p:sp>
      <p:sp>
        <p:nvSpPr>
          <p:cNvPr id="18" name="Rectangle 17"/>
          <p:cNvSpPr/>
          <p:nvPr/>
        </p:nvSpPr>
        <p:spPr>
          <a:xfrm>
            <a:off x="3021931" y="6581001"/>
            <a:ext cx="6096000" cy="276999"/>
          </a:xfrm>
          <a:prstGeom prst="rect">
            <a:avLst/>
          </a:prstGeom>
        </p:spPr>
        <p:txBody>
          <a:bodyPr>
            <a:spAutoFit/>
          </a:bodyPr>
          <a:lstStyle/>
          <a:p>
            <a:pPr algn="ctr"/>
            <a:r>
              <a:rPr lang="en-NZ" sz="1200" dirty="0">
                <a:solidFill>
                  <a:schemeClr val="bg1"/>
                </a:solidFill>
                <a:latin typeface="Arial" panose="020B0604020202020204" pitchFamily="34" charset="0"/>
                <a:cs typeface="Arial" panose="020B0604020202020204" pitchFamily="34" charset="0"/>
              </a:rPr>
              <a:t>Click the pictures to reveal title and passage.</a:t>
            </a:r>
          </a:p>
        </p:txBody>
      </p:sp>
      <p:sp>
        <p:nvSpPr>
          <p:cNvPr id="16" name="Rectangle 15"/>
          <p:cNvSpPr/>
          <p:nvPr/>
        </p:nvSpPr>
        <p:spPr>
          <a:xfrm>
            <a:off x="4770517" y="4055132"/>
            <a:ext cx="2598821" cy="369295"/>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latin typeface="Arial" panose="020B0604020202020204" pitchFamily="34" charset="0"/>
                <a:cs typeface="Arial" panose="020B0604020202020204" pitchFamily="34" charset="0"/>
              </a:rPr>
              <a:t>Matthew 26:20-30</a:t>
            </a:r>
          </a:p>
        </p:txBody>
      </p:sp>
    </p:spTree>
    <p:extLst>
      <p:ext uri="{BB962C8B-B14F-4D97-AF65-F5344CB8AC3E}">
        <p14:creationId xmlns:p14="http://schemas.microsoft.com/office/powerpoint/2010/main" val="2834760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outVertical)">
                                      <p:cBhvr>
                                        <p:cTn id="10" dur="500"/>
                                        <p:tgtEl>
                                          <p:spTgt spid="15"/>
                                        </p:tgtEl>
                                      </p:cBhvr>
                                    </p:animEffec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500"/>
                                        <p:tgtEl>
                                          <p:spTgt spid="16"/>
                                        </p:tgtEl>
                                      </p:cBhvr>
                                    </p:animEffec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outVertical)">
                                      <p:cBhvr>
                                        <p:cTn id="28" dur="500"/>
                                        <p:tgtEl>
                                          <p:spTgt spid="17"/>
                                        </p:tgtEl>
                                      </p:cBhvr>
                                    </p:animEffec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2"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7" grpId="0" animBg="1"/>
      <p:bldP spid="17" grpId="1" animBg="1"/>
      <p:bldP spid="17" grpId="2" animBg="1"/>
      <p:bldP spid="16" grpId="0" animBg="1"/>
      <p:bldP spid="16" grpId="1" animBg="1"/>
      <p:bldP spid="1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42270" y="4595069"/>
            <a:ext cx="9458114" cy="2000099"/>
          </a:xfrm>
          <a:prstGeom prst="rect">
            <a:avLst/>
          </a:prstGeom>
          <a:solidFill>
            <a:srgbClr val="E4D2F2"/>
          </a:solidFill>
          <a:ln>
            <a:solidFill>
              <a:schemeClr val="bg1"/>
            </a:solidFill>
          </a:ln>
        </p:spPr>
        <p:txBody>
          <a:bodyPr wrap="square">
            <a:spAutoFit/>
          </a:bodyPr>
          <a:lstStyle/>
          <a:p>
            <a:pPr>
              <a:lnSpc>
                <a:spcPct val="115000"/>
              </a:lnSpc>
              <a:spcAft>
                <a:spcPts val="600"/>
              </a:spcAft>
            </a:pPr>
            <a:r>
              <a:rPr lang="en-NZ" sz="1700" dirty="0">
                <a:latin typeface="Arial" panose="020B0604020202020204" pitchFamily="34" charset="0"/>
                <a:ea typeface="Calibri" panose="020F0502020204030204" pitchFamily="34" charset="0"/>
                <a:cs typeface="Arial" panose="020B0604020202020204" pitchFamily="34" charset="0"/>
              </a:rPr>
              <a:t>As you look at each picture and listen to the story imagine -</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You can see what is going on in the image in front of your eyes as if you are there. </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Look at the face of Jesus – what would you like to say to him?</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Share with Jesus what causes you or your family pain and ask him to help you deal with it.</a:t>
            </a:r>
          </a:p>
          <a:p>
            <a:pPr marL="342900" lvl="0" indent="-342900">
              <a:lnSpc>
                <a:spcPct val="115000"/>
              </a:lnSpc>
              <a:spcAft>
                <a:spcPts val="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Tell Jesus you are sorry for the pain you have caused him and the people in your life. </a:t>
            </a:r>
          </a:p>
          <a:p>
            <a:pPr marL="342900" lvl="0" indent="-342900">
              <a:lnSpc>
                <a:spcPct val="115000"/>
              </a:lnSpc>
              <a:spcAft>
                <a:spcPts val="1000"/>
              </a:spcAft>
              <a:buFont typeface="Wingdings" panose="05000000000000000000" pitchFamily="2" charset="2"/>
              <a:buChar char=""/>
            </a:pPr>
            <a:r>
              <a:rPr lang="en-NZ" sz="1700" dirty="0">
                <a:latin typeface="Arial" panose="020B0604020202020204" pitchFamily="34" charset="0"/>
                <a:ea typeface="Calibri" panose="020F0502020204030204" pitchFamily="34" charset="0"/>
                <a:cs typeface="Arial" panose="020B0604020202020204" pitchFamily="34" charset="0"/>
              </a:rPr>
              <a:t>Remind yourself that this is how you can share in Jesus’ journey during Lent.</a:t>
            </a:r>
            <a:endParaRPr lang="en-NZ" sz="17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p:cNvSpPr>
            <a:spLocks noGrp="1"/>
          </p:cNvSpPr>
          <p:nvPr>
            <p:ph type="title"/>
          </p:nvPr>
        </p:nvSpPr>
        <p:spPr>
          <a:xfrm>
            <a:off x="1891615" y="31308"/>
            <a:ext cx="8408769"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In Lent we journey with Jesus to his death through Prayer Karakia</a:t>
            </a:r>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00" y="2020221"/>
            <a:ext cx="2273033" cy="2077866"/>
          </a:xfrm>
          <a:prstGeom prst="roundRect">
            <a:avLst/>
          </a:prstGeom>
          <a:ln>
            <a:solidFill>
              <a:schemeClr val="bg1"/>
            </a:solidFill>
          </a:ln>
        </p:spPr>
      </p:pic>
      <p:pic>
        <p:nvPicPr>
          <p:cNvPr id="7" name="Picture 5"/>
          <p:cNvPicPr>
            <a:picLocks noChangeAspect="1"/>
          </p:cNvPicPr>
          <p:nvPr/>
        </p:nvPicPr>
        <p:blipFill rotWithShape="1">
          <a:blip r:embed="rId4">
            <a:extLst>
              <a:ext uri="{28A0092B-C50C-407E-A947-70E740481C1C}">
                <a14:useLocalDpi xmlns:a14="http://schemas.microsoft.com/office/drawing/2010/main" val="0"/>
              </a:ext>
            </a:extLst>
          </a:blip>
          <a:srcRect l="9055" r="7695"/>
          <a:stretch/>
        </p:blipFill>
        <p:spPr>
          <a:xfrm>
            <a:off x="4935911" y="2020221"/>
            <a:ext cx="2320178" cy="2096941"/>
          </a:xfrm>
          <a:prstGeom prst="roundRect">
            <a:avLst/>
          </a:prstGeom>
          <a:ln>
            <a:solidFill>
              <a:schemeClr val="bg1"/>
            </a:solidFill>
          </a:ln>
        </p:spPr>
      </p:pic>
      <p:pic>
        <p:nvPicPr>
          <p:cNvPr id="8" name="Picture 6"/>
          <p:cNvPicPr>
            <a:picLocks noChangeAspect="1"/>
          </p:cNvPicPr>
          <p:nvPr/>
        </p:nvPicPr>
        <p:blipFill rotWithShape="1">
          <a:blip r:embed="rId5">
            <a:extLst>
              <a:ext uri="{28A0092B-C50C-407E-A947-70E740481C1C}">
                <a14:useLocalDpi xmlns:a14="http://schemas.microsoft.com/office/drawing/2010/main" val="0"/>
              </a:ext>
            </a:extLst>
          </a:blip>
          <a:srcRect l="13390" t="1996" r="10717" b="-1996"/>
          <a:stretch/>
        </p:blipFill>
        <p:spPr>
          <a:xfrm>
            <a:off x="9246967" y="2020222"/>
            <a:ext cx="2273033" cy="2096940"/>
          </a:xfrm>
          <a:prstGeom prst="roundRect">
            <a:avLst/>
          </a:prstGeom>
          <a:ln>
            <a:solidFill>
              <a:schemeClr val="bg1"/>
            </a:solidFill>
          </a:ln>
        </p:spPr>
      </p:pic>
      <p:sp>
        <p:nvSpPr>
          <p:cNvPr id="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S-7b</a:t>
            </a:r>
          </a:p>
        </p:txBody>
      </p:sp>
      <p:sp>
        <p:nvSpPr>
          <p:cNvPr id="14" name="Title: Pic 4"/>
          <p:cNvSpPr/>
          <p:nvPr/>
        </p:nvSpPr>
        <p:spPr>
          <a:xfrm>
            <a:off x="274489" y="1360849"/>
            <a:ext cx="3068053" cy="628314"/>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Judas betrays Jesus with a kiss.</a:t>
            </a:r>
          </a:p>
        </p:txBody>
      </p:sp>
      <p:sp>
        <p:nvSpPr>
          <p:cNvPr id="15" name="Rectangle 14"/>
          <p:cNvSpPr/>
          <p:nvPr/>
        </p:nvSpPr>
        <p:spPr>
          <a:xfrm>
            <a:off x="4561973" y="1360849"/>
            <a:ext cx="3068053" cy="625999"/>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Jesus carries his cross to Calvary.</a:t>
            </a:r>
          </a:p>
        </p:txBody>
      </p:sp>
      <p:sp>
        <p:nvSpPr>
          <p:cNvPr id="16" name="Rectangle 15"/>
          <p:cNvSpPr/>
          <p:nvPr/>
        </p:nvSpPr>
        <p:spPr>
          <a:xfrm>
            <a:off x="8849456" y="1329790"/>
            <a:ext cx="3068053" cy="670726"/>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Jesus dies on his cross. </a:t>
            </a:r>
          </a:p>
        </p:txBody>
      </p:sp>
      <p:sp>
        <p:nvSpPr>
          <p:cNvPr id="17" name="Rectangle 16"/>
          <p:cNvSpPr/>
          <p:nvPr/>
        </p:nvSpPr>
        <p:spPr>
          <a:xfrm>
            <a:off x="274488" y="4129146"/>
            <a:ext cx="3068053" cy="341091"/>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latin typeface="Arial" panose="020B0604020202020204" pitchFamily="34" charset="0"/>
                <a:cs typeface="Arial" panose="020B0604020202020204" pitchFamily="34" charset="0"/>
              </a:rPr>
              <a:t>Mark 14:43-50</a:t>
            </a:r>
          </a:p>
        </p:txBody>
      </p:sp>
      <p:sp>
        <p:nvSpPr>
          <p:cNvPr id="18" name="Rectangle 17"/>
          <p:cNvSpPr/>
          <p:nvPr/>
        </p:nvSpPr>
        <p:spPr>
          <a:xfrm>
            <a:off x="4561973" y="4130132"/>
            <a:ext cx="3068053" cy="340105"/>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latin typeface="Arial" panose="020B0604020202020204" pitchFamily="34" charset="0"/>
                <a:cs typeface="Arial" panose="020B0604020202020204" pitchFamily="34" charset="0"/>
              </a:rPr>
              <a:t>Luke: 23:26-28</a:t>
            </a:r>
          </a:p>
        </p:txBody>
      </p:sp>
      <p:sp>
        <p:nvSpPr>
          <p:cNvPr id="19" name="Rectangle 18"/>
          <p:cNvSpPr/>
          <p:nvPr/>
        </p:nvSpPr>
        <p:spPr>
          <a:xfrm>
            <a:off x="8931947" y="4129146"/>
            <a:ext cx="3068053" cy="341091"/>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latin typeface="Arial" panose="020B0604020202020204" pitchFamily="34" charset="0"/>
                <a:cs typeface="Arial" panose="020B0604020202020204" pitchFamily="34" charset="0"/>
              </a:rPr>
              <a:t>Mark 15: 33-39</a:t>
            </a:r>
          </a:p>
        </p:txBody>
      </p:sp>
      <p:sp>
        <p:nvSpPr>
          <p:cNvPr id="20" name="Rectangle 19"/>
          <p:cNvSpPr/>
          <p:nvPr/>
        </p:nvSpPr>
        <p:spPr>
          <a:xfrm>
            <a:off x="4561973" y="6581500"/>
            <a:ext cx="3230373" cy="276999"/>
          </a:xfrm>
          <a:prstGeom prst="rect">
            <a:avLst/>
          </a:prstGeom>
        </p:spPr>
        <p:txBody>
          <a:bodyPr wrap="none">
            <a:spAutoFit/>
          </a:bodyPr>
          <a:lstStyle/>
          <a:p>
            <a:pPr lvl="0" algn="ctr"/>
            <a:r>
              <a:rPr lang="en-NZ" sz="1200" dirty="0">
                <a:latin typeface="Arial" panose="020B0604020202020204" pitchFamily="34" charset="0"/>
                <a:cs typeface="Arial" panose="020B0604020202020204" pitchFamily="34" charset="0"/>
              </a:rPr>
              <a:t>Click the pictures to reveal title and passage.</a:t>
            </a:r>
          </a:p>
        </p:txBody>
      </p:sp>
    </p:spTree>
    <p:extLst>
      <p:ext uri="{BB962C8B-B14F-4D97-AF65-F5344CB8AC3E}">
        <p14:creationId xmlns:p14="http://schemas.microsoft.com/office/powerpoint/2010/main" val="817076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6" presetClass="entr" presetSubtype="3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500"/>
                                        <p:tgtEl>
                                          <p:spTgt spid="1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outVertical)">
                                      <p:cBhvr>
                                        <p:cTn id="25" dur="500"/>
                                        <p:tgtEl>
                                          <p:spTgt spid="16"/>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outVertical)">
                                      <p:cBhvr>
                                        <p:cTn id="28" dur="500"/>
                                        <p:tgtEl>
                                          <p:spTgt spid="19"/>
                                        </p:tgtEl>
                                      </p:cBhvr>
                                    </p:animEffec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withEffect">
                                  <p:stCondLst>
                                    <p:cond delay="0"/>
                                  </p:stCondLst>
                                  <p:childTnLst>
                                    <p:set>
                                      <p:cBhvr>
                                        <p:cTn id="33" dur="1" fill="hold">
                                          <p:stCondLst>
                                            <p:cond delay="0"/>
                                          </p:stCondLst>
                                        </p:cTn>
                                        <p:tgtEl>
                                          <p:spTgt spid="1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2"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40"/>
            <a:ext cx="12192000"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Using Gospel Stories to lead us to Prayer Karakia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074" y="1907601"/>
            <a:ext cx="4646631" cy="3093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S-08</a:t>
            </a:r>
          </a:p>
        </p:txBody>
      </p:sp>
      <p:pic>
        <p:nvPicPr>
          <p:cNvPr id="12"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24579" y="836133"/>
            <a:ext cx="3867443" cy="3214975"/>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12706" y="3633727"/>
            <a:ext cx="3808391" cy="3173071"/>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375330" y="3760749"/>
            <a:ext cx="4065899" cy="3097251"/>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224134" y="426655"/>
            <a:ext cx="3753229" cy="3429031"/>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063855" y="3590104"/>
            <a:ext cx="3539088" cy="3233387"/>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1" y="524494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6"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5257" y="3411328"/>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39794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2" y="1497425"/>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 name="Post-it 1: words"/>
          <p:cNvSpPr/>
          <p:nvPr/>
        </p:nvSpPr>
        <p:spPr>
          <a:xfrm rot="-600000">
            <a:off x="467171" y="1420025"/>
            <a:ext cx="3111544" cy="2031325"/>
          </a:xfrm>
          <a:prstGeom prst="rect">
            <a:avLst/>
          </a:prstGeom>
        </p:spPr>
        <p:txBody>
          <a:bodyPr wrap="square">
            <a:spAutoFit/>
            <a:flatTx/>
          </a:bodyPr>
          <a:lstStyle/>
          <a:p>
            <a:pPr>
              <a:spcAft>
                <a:spcPts val="1000"/>
              </a:spcAft>
            </a:pPr>
            <a:r>
              <a:rPr lang="en-NZ" dirty="0">
                <a:latin typeface="Arial" panose="020B0604020202020204" pitchFamily="34" charset="0"/>
                <a:ea typeface="Calibri" panose="020F0502020204030204" pitchFamily="34" charset="0"/>
                <a:cs typeface="Arial" panose="020B0604020202020204" pitchFamily="34" charset="0"/>
              </a:rPr>
              <a:t>When we read the Gospel stories about the events that led up to Jesus’ death it helps us to realise what Jesus did for us and we can talk to him about how we are grateful to him for this.</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Post-it 2: words"/>
          <p:cNvSpPr/>
          <p:nvPr/>
        </p:nvSpPr>
        <p:spPr>
          <a:xfrm rot="-600000">
            <a:off x="736655" y="4069276"/>
            <a:ext cx="3048177" cy="2308324"/>
          </a:xfrm>
          <a:prstGeom prst="rect">
            <a:avLst/>
          </a:prstGeom>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These stories tell about some of the saddest times in Jesus’ life when he felt hurt and alone and let down by his closest friends – we know these feelings too and we can share them with Jesus.</a:t>
            </a:r>
            <a:endParaRPr lang="en-NZ" dirty="0">
              <a:latin typeface="Arial" panose="020B0604020202020204" pitchFamily="34" charset="0"/>
              <a:cs typeface="Arial" panose="020B0604020202020204" pitchFamily="34" charset="0"/>
            </a:endParaRPr>
          </a:p>
        </p:txBody>
      </p:sp>
      <p:sp>
        <p:nvSpPr>
          <p:cNvPr id="19" name="Post-it 3: words"/>
          <p:cNvSpPr/>
          <p:nvPr/>
        </p:nvSpPr>
        <p:spPr>
          <a:xfrm rot="-600000">
            <a:off x="4783228" y="4181419"/>
            <a:ext cx="3136957" cy="2308324"/>
          </a:xfrm>
          <a:prstGeom prst="rect">
            <a:avLst/>
          </a:prstGeom>
        </p:spPr>
        <p:txBody>
          <a:bodyPr wrap="square">
            <a:spAutoFit/>
          </a:bodyPr>
          <a:lstStyle/>
          <a:p>
            <a:pPr>
              <a:spcAft>
                <a:spcPts val="1000"/>
              </a:spcAft>
            </a:pPr>
            <a:r>
              <a:rPr lang="en-NZ" dirty="0">
                <a:latin typeface="Arial" panose="020B0604020202020204" pitchFamily="34" charset="0"/>
                <a:ea typeface="Calibri" panose="020F0502020204030204" pitchFamily="34" charset="0"/>
                <a:cs typeface="Arial" panose="020B0604020202020204" pitchFamily="34" charset="0"/>
              </a:rPr>
              <a:t>We read about Jesus giving himself through the bread and wine to the disciples at the Last Supper knowing he was going to die on the cross in a few hours and we imagine how hard that was for him.</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Post-it 4: words"/>
          <p:cNvSpPr/>
          <p:nvPr/>
        </p:nvSpPr>
        <p:spPr>
          <a:xfrm rot="-600000">
            <a:off x="8596135" y="925356"/>
            <a:ext cx="2803636" cy="2585323"/>
          </a:xfrm>
          <a:prstGeom prst="rect">
            <a:avLst/>
          </a:prstGeom>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Reflecting on these stories helps us to think about when people have let us down and hurt us, when we have been untruthful, and when people have helped us during hard times in our lives.</a:t>
            </a:r>
            <a:endParaRPr lang="en-NZ" dirty="0">
              <a:latin typeface="Arial" panose="020B0604020202020204" pitchFamily="34" charset="0"/>
              <a:cs typeface="Arial" panose="020B0604020202020204" pitchFamily="34" charset="0"/>
            </a:endParaRPr>
          </a:p>
        </p:txBody>
      </p:sp>
      <p:sp>
        <p:nvSpPr>
          <p:cNvPr id="21" name="Post-it 5: words"/>
          <p:cNvSpPr/>
          <p:nvPr/>
        </p:nvSpPr>
        <p:spPr>
          <a:xfrm rot="-600000">
            <a:off x="8307617" y="4056716"/>
            <a:ext cx="2774330" cy="2308324"/>
          </a:xfrm>
          <a:prstGeom prst="rect">
            <a:avLst/>
          </a:prstGeom>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When we take time to listen to and imagine these events in Jesus’ life they can lead us to talk to him and we can relate his stories to the events in our lives and in other people’s lives.</a:t>
            </a:r>
            <a:endParaRPr lang="en-NZ" dirty="0">
              <a:latin typeface="Arial" panose="020B0604020202020204" pitchFamily="34" charset="0"/>
              <a:cs typeface="Arial" panose="020B0604020202020204" pitchFamily="34" charset="0"/>
            </a:endParaRPr>
          </a:p>
        </p:txBody>
      </p:sp>
      <p:sp>
        <p:nvSpPr>
          <p:cNvPr id="5"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 name="Textbox: Tool instructions"/>
          <p:cNvSpPr txBox="1"/>
          <p:nvPr/>
        </p:nvSpPr>
        <p:spPr>
          <a:xfrm>
            <a:off x="4364612" y="6550225"/>
            <a:ext cx="346280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1137065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900" decel="100000" fill="hold"/>
                                        <p:tgtEl>
                                          <p:spTgt spid="1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900" decel="100000" fill="hold"/>
                                        <p:tgtEl>
                                          <p:spTgt spid="10"/>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900" decel="100000" fill="hold"/>
                                        <p:tgtEl>
                                          <p:spTgt spid="9"/>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up)">
                                      <p:cBhvr>
                                        <p:cTn id="65" dur="500"/>
                                        <p:tgtEl>
                                          <p:spTgt spid="20"/>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up)">
                                      <p:cBhvr>
                                        <p:cTn id="82" dur="500"/>
                                        <p:tgtEl>
                                          <p:spTgt spid="21"/>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5"/>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9"/>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10"/>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3"/>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8"/>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19"/>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20"/>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0" restart="whenNotActive" fill="hold" evtFilter="cancelBubble" nodeType="interactiveSeq">
                <p:stCondLst>
                  <p:cond evt="onClick" delay="0">
                    <p:tgtEl>
                      <p:spTgt spid="5"/>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withEffect">
                                  <p:stCondLst>
                                    <p:cond delay="0"/>
                                  </p:stCondLst>
                                  <p:childTnLst>
                                    <p:set>
                                      <p:cBhvr>
                                        <p:cTn id="124" dur="1" fill="hold">
                                          <p:stCondLst>
                                            <p:cond delay="0"/>
                                          </p:stCondLst>
                                        </p:cTn>
                                        <p:tgtEl>
                                          <p:spTgt spid="1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0"/>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1"/>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3"/>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8"/>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9"/>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20"/>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p:bldP spid="3" grpId="1"/>
      <p:bldP spid="3" grpId="2"/>
      <p:bldP spid="18" grpId="0"/>
      <p:bldP spid="18" grpId="1"/>
      <p:bldP spid="18" grpId="2"/>
      <p:bldP spid="19" grpId="0"/>
      <p:bldP spid="19" grpId="1"/>
      <p:bldP spid="19" grpId="2"/>
      <p:bldP spid="20" grpId="0"/>
      <p:bldP spid="20" grpId="1"/>
      <p:bldP spid="20" grpId="2"/>
      <p:bldP spid="21" grpId="0"/>
      <p:bldP spid="21" grpId="1"/>
      <p:bldP spid="21"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14257</TotalTime>
  <Words>2434</Words>
  <Application>Microsoft Office PowerPoint</Application>
  <PresentationFormat>Custom</PresentationFormat>
  <Paragraphs>226</Paragraphs>
  <Slides>14</Slides>
  <Notes>13</Notes>
  <HiddenSlides>1</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Lent is a Season for Turning Back to God through Prayer</vt:lpstr>
      <vt:lpstr>Learning Intentions</vt:lpstr>
      <vt:lpstr>Checking up on the Seasons of the Liturgical Year</vt:lpstr>
      <vt:lpstr>What do you know about Ash Wednesday?</vt:lpstr>
      <vt:lpstr>What can children do to walk closely with Jesus through Lent?</vt:lpstr>
      <vt:lpstr>Lent is a season for spending time in Prayer Karakia</vt:lpstr>
      <vt:lpstr>In Lent we journey with Jesus to his death through Prayer Karakia</vt:lpstr>
      <vt:lpstr>In Lent we journey with Jesus to his death through Prayer Karakia</vt:lpstr>
      <vt:lpstr>Using Gospel Stories to lead us to Prayer Karakia</vt:lpstr>
      <vt:lpstr>Taking time to pray each day </vt:lpstr>
      <vt:lpstr>Praying alone, praying with our family and praying with our Parish in Lent</vt:lpstr>
      <vt:lpstr>Check Up</vt:lpstr>
      <vt:lpstr>Time for Reflection</vt:lpstr>
      <vt:lpstr>Praying alone, praying with our family and praying with our Parish in Lent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72</cp:revision>
  <dcterms:created xsi:type="dcterms:W3CDTF">2017-02-02T09:13:50Z</dcterms:created>
  <dcterms:modified xsi:type="dcterms:W3CDTF">2017-02-23T07:52:59Z</dcterms:modified>
</cp:coreProperties>
</file>