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8" r:id="rId3"/>
    <p:sldId id="259" r:id="rId4"/>
    <p:sldId id="260" r:id="rId5"/>
    <p:sldId id="261" r:id="rId6"/>
    <p:sldId id="266" r:id="rId7"/>
    <p:sldId id="271" r:id="rId8"/>
    <p:sldId id="262" r:id="rId9"/>
    <p:sldId id="277" r:id="rId10"/>
    <p:sldId id="275" r:id="rId11"/>
    <p:sldId id="270" r:id="rId12"/>
    <p:sldId id="276" r:id="rId13"/>
    <p:sldId id="267" r:id="rId14"/>
    <p:sldId id="273" r:id="rId15"/>
    <p:sldId id="279" r:id="rId16"/>
    <p:sldId id="269" r:id="rId17"/>
    <p:sldId id="278"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5930" autoAdjust="0"/>
  </p:normalViewPr>
  <p:slideViewPr>
    <p:cSldViewPr snapToGrid="0">
      <p:cViewPr varScale="1">
        <p:scale>
          <a:sx n="95" d="100"/>
          <a:sy n="95" d="100"/>
        </p:scale>
        <p:origin x="202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FF321-FF0C-47AC-BC59-77970D424E87}" type="datetimeFigureOut">
              <a:rPr lang="en-NZ" smtClean="0"/>
              <a:t>1/03/2018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2BC58-D7CD-4ADF-A482-672D79D61338}" type="slidenum">
              <a:rPr lang="en-NZ" smtClean="0"/>
              <a:t>‹#›</a:t>
            </a:fld>
            <a:endParaRPr lang="en-NZ"/>
          </a:p>
        </p:txBody>
      </p:sp>
    </p:spTree>
    <p:extLst>
      <p:ext uri="{BB962C8B-B14F-4D97-AF65-F5344CB8AC3E}">
        <p14:creationId xmlns:p14="http://schemas.microsoft.com/office/powerpoint/2010/main" val="740141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Judaism"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Dusk" TargetMode="External"/><Relationship Id="rId4" Type="http://schemas.openxmlformats.org/officeDocument/2006/relationships/hyperlink" Target="https://en.wikipedia.org/wiki/Day#Boundaries_of_the_da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LbOtMjwGY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KDlCFqy7KG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gO5romstsQ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 The Days of the Easter Triduum</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Use this slide as a focussing strategy to introduce the resource. Read the title together and invite students to share something they know about the Easter Triduum and the events that are celebrated during it.</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a:t>
            </a:fld>
            <a:endParaRPr lang="en-NZ"/>
          </a:p>
        </p:txBody>
      </p:sp>
    </p:spTree>
    <p:extLst>
      <p:ext uri="{BB962C8B-B14F-4D97-AF65-F5344CB8AC3E}">
        <p14:creationId xmlns:p14="http://schemas.microsoft.com/office/powerpoint/2010/main" val="190931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10 </a:t>
            </a:r>
            <a:r>
              <a:rPr lang="en-NZ" sz="900" b="1" kern="1200" dirty="0" smtClean="0">
                <a:solidFill>
                  <a:schemeClr val="tx1"/>
                </a:solidFill>
                <a:effectLst/>
                <a:latin typeface="+mn-lt"/>
                <a:ea typeface="+mn-ea"/>
                <a:cs typeface="+mn-cs"/>
              </a:rPr>
              <a:t>The Celebration of the Easter Vigil</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Use the matching activity on the slide to help children to recognise the parts of the Easter Vigil.</a:t>
            </a:r>
          </a:p>
          <a:p>
            <a:r>
              <a:rPr lang="en-NZ" sz="900" kern="1200" dirty="0" smtClean="0">
                <a:solidFill>
                  <a:schemeClr val="tx1"/>
                </a:solidFill>
                <a:effectLst/>
                <a:latin typeface="+mn-lt"/>
                <a:ea typeface="+mn-ea"/>
                <a:cs typeface="+mn-cs"/>
              </a:rPr>
              <a:t>Can you put them in order as they occur in the liturgy?</a:t>
            </a:r>
          </a:p>
          <a:p>
            <a:r>
              <a:rPr lang="en-NZ" sz="900" kern="1200" dirty="0" smtClean="0">
                <a:solidFill>
                  <a:schemeClr val="tx1"/>
                </a:solidFill>
                <a:effectLst/>
                <a:latin typeface="+mn-lt"/>
                <a:ea typeface="+mn-ea"/>
                <a:cs typeface="+mn-cs"/>
              </a:rPr>
              <a:t>Print off a copy of the worksheet for each child to complete and add to their RE Learning Journal.</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10</a:t>
            </a:fld>
            <a:endParaRPr lang="en-NZ"/>
          </a:p>
        </p:txBody>
      </p:sp>
    </p:spTree>
    <p:extLst>
      <p:ext uri="{BB962C8B-B14F-4D97-AF65-F5344CB8AC3E}">
        <p14:creationId xmlns:p14="http://schemas.microsoft.com/office/powerpoint/2010/main" val="90177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11 Check Up</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This formative assessment strategy will help teachers to identify how well children have achieved the Learning Intentions of the resource. </a:t>
            </a:r>
          </a:p>
          <a:p>
            <a:r>
              <a:rPr lang="en-NZ" sz="900" kern="1200" dirty="0" smtClean="0">
                <a:solidFill>
                  <a:schemeClr val="tx1"/>
                </a:solidFill>
                <a:effectLst/>
                <a:latin typeface="+mn-lt"/>
                <a:ea typeface="+mn-ea"/>
                <a:cs typeface="+mn-cs"/>
              </a:rPr>
              <a:t>Teachers can choose how they use the slide to assess each item. </a:t>
            </a:r>
          </a:p>
          <a:p>
            <a:r>
              <a:rPr lang="en-NZ" sz="900" kern="1200" dirty="0" smtClean="0">
                <a:solidFill>
                  <a:schemeClr val="tx1"/>
                </a:solidFill>
                <a:effectLst/>
                <a:latin typeface="+mn-lt"/>
                <a:ea typeface="+mn-ea"/>
                <a:cs typeface="+mn-cs"/>
              </a:rPr>
              <a:t>A worksheet of this slide is available as an option for children to complete.</a:t>
            </a:r>
          </a:p>
          <a:p>
            <a:r>
              <a:rPr lang="en-NZ" sz="900" kern="1200" dirty="0" smtClean="0">
                <a:solidFill>
                  <a:schemeClr val="tx1"/>
                </a:solidFill>
                <a:effectLst/>
                <a:latin typeface="+mn-lt"/>
                <a:ea typeface="+mn-ea"/>
                <a:cs typeface="+mn-cs"/>
              </a:rPr>
              <a:t>The last two items are feed forward for the teacher. </a:t>
            </a:r>
          </a:p>
          <a:p>
            <a:r>
              <a:rPr lang="en-NZ" sz="9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11</a:t>
            </a:fld>
            <a:endParaRPr lang="en-NZ"/>
          </a:p>
        </p:txBody>
      </p:sp>
    </p:spTree>
    <p:extLst>
      <p:ext uri="{BB962C8B-B14F-4D97-AF65-F5344CB8AC3E}">
        <p14:creationId xmlns:p14="http://schemas.microsoft.com/office/powerpoint/2010/main" val="966391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12 Sharing our learning</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This slide provides some choices for children to show and share what they have learned. Examples could be photographed as evidence. Add a copy of the Sharing our Learning page in children’s RE Learning Journals. You could talk through the choices using the slide and let children make their choice from their own copy.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900" kern="1200" dirty="0" err="1" smtClean="0">
                <a:solidFill>
                  <a:schemeClr val="tx1"/>
                </a:solidFill>
                <a:effectLst/>
                <a:latin typeface="+mn-lt"/>
                <a:ea typeface="+mn-ea"/>
                <a:cs typeface="+mn-cs"/>
              </a:rPr>
              <a:t>whānau</a:t>
            </a:r>
            <a:r>
              <a:rPr lang="en-GB" sz="900" kern="1200" dirty="0" smtClean="0">
                <a:solidFill>
                  <a:schemeClr val="tx1"/>
                </a:solidFill>
                <a:effectLst/>
                <a:latin typeface="+mn-lt"/>
                <a:ea typeface="+mn-ea"/>
                <a:cs typeface="+mn-cs"/>
              </a:rPr>
              <a:t> know what you expect them to do with this.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slide is focussed on Year 6 HOLY WEEK Achievement Objective which is covered Resource 1 and 2.</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HOLY WEEK AO) Children will be able to: recognise Holy Week and Easter as the most significant time in the year for Christians and its importance as an event in history and in the life of the Church</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12</a:t>
            </a:fld>
            <a:endParaRPr lang="en-NZ"/>
          </a:p>
        </p:txBody>
      </p:sp>
    </p:spTree>
    <p:extLst>
      <p:ext uri="{BB962C8B-B14F-4D97-AF65-F5344CB8AC3E}">
        <p14:creationId xmlns:p14="http://schemas.microsoft.com/office/powerpoint/2010/main" val="319804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13 Time for Reflection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MP3 is played to help create a reflective atmosphere and bring the children to stillness and silence as the teacher invites them </a:t>
            </a:r>
            <a:r>
              <a:rPr lang="en-GB" sz="900" i="1" kern="1200" dirty="0" smtClean="0">
                <a:solidFill>
                  <a:schemeClr val="tx1"/>
                </a:solidFill>
                <a:effectLst/>
                <a:latin typeface="+mn-lt"/>
                <a:ea typeface="+mn-ea"/>
                <a:cs typeface="+mn-cs"/>
              </a:rPr>
              <a:t>to reflect on the changing moods of the days of the Easter Triduum – Holy Thursday, Jesus sharing his last meal and messages with his friends. Good Friday, the sadness of Jesus’ betrayal and Peter’s denial, being tried and sentenced to death on the cross. Holy Saturday, quiet waiting in sadness at what had happened to Jesus. Easter Sunday, the joy of Jesus’ resurrection and what it means for them.</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1CC480-14FB-4702-8C20-323E44CFCC31}" type="slidenum">
              <a:rPr lang="en-NZ" smtClean="0"/>
              <a:t>13</a:t>
            </a:fld>
            <a:endParaRPr lang="en-NZ"/>
          </a:p>
        </p:txBody>
      </p:sp>
    </p:spTree>
    <p:extLst>
      <p:ext uri="{BB962C8B-B14F-4D97-AF65-F5344CB8AC3E}">
        <p14:creationId xmlns:p14="http://schemas.microsoft.com/office/powerpoint/2010/main" val="3097927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14</a:t>
            </a:fld>
            <a:endParaRPr lang="en-NZ"/>
          </a:p>
        </p:txBody>
      </p:sp>
    </p:spTree>
    <p:extLst>
      <p:ext uri="{BB962C8B-B14F-4D97-AF65-F5344CB8AC3E}">
        <p14:creationId xmlns:p14="http://schemas.microsoft.com/office/powerpoint/2010/main" val="366057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15</a:t>
            </a:fld>
            <a:endParaRPr lang="en-NZ"/>
          </a:p>
        </p:txBody>
      </p:sp>
    </p:spTree>
    <p:extLst>
      <p:ext uri="{BB962C8B-B14F-4D97-AF65-F5344CB8AC3E}">
        <p14:creationId xmlns:p14="http://schemas.microsoft.com/office/powerpoint/2010/main" val="217550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912BC58-D7CD-4ADF-A482-672D79D61338}" type="slidenum">
              <a:rPr lang="en-NZ" smtClean="0"/>
              <a:t>17</a:t>
            </a:fld>
            <a:endParaRPr lang="en-NZ"/>
          </a:p>
        </p:txBody>
      </p:sp>
    </p:spTree>
    <p:extLst>
      <p:ext uri="{BB962C8B-B14F-4D97-AF65-F5344CB8AC3E}">
        <p14:creationId xmlns:p14="http://schemas.microsoft.com/office/powerpoint/2010/main" val="272277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2 Learning Intentions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Recap the readings from Resource 1.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Remember to add some new symbols to the prayer focus - wine glass, bread, bowl, water and towel, bible open at the John 13:1-15. Try to create a reflective mood for children to get a sense of moving towards Good Friday. Remind them about trying to recall what Jesus went through on these days and try to keep him company as he enters the last week of his life. </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Please Note that on Slide 4 </a:t>
            </a:r>
            <a:r>
              <a:rPr lang="en-GB" sz="900" u="sng" kern="1200" dirty="0" smtClean="0">
                <a:solidFill>
                  <a:schemeClr val="tx1"/>
                </a:solidFill>
                <a:effectLst/>
                <a:latin typeface="+mn-lt"/>
                <a:ea typeface="+mn-ea"/>
                <a:cs typeface="+mn-cs"/>
              </a:rPr>
              <a:t>The Mass of the Chrism</a:t>
            </a:r>
            <a:r>
              <a:rPr lang="en-GB" sz="900" kern="1200" dirty="0" smtClean="0">
                <a:solidFill>
                  <a:schemeClr val="tx1"/>
                </a:solidFill>
                <a:effectLst/>
                <a:latin typeface="+mn-lt"/>
                <a:ea typeface="+mn-ea"/>
                <a:cs typeface="+mn-cs"/>
              </a:rPr>
              <a:t> there is some information you will need to source related to your diocese regarding the celebration of this Mass. Your Parish priest would be able to help with this. You may like to invite him to talk to the children about this Mass and why it is special for the priests.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2</a:t>
            </a:fld>
            <a:endParaRPr lang="en-NZ"/>
          </a:p>
        </p:txBody>
      </p:sp>
    </p:spTree>
    <p:extLst>
      <p:ext uri="{BB962C8B-B14F-4D97-AF65-F5344CB8AC3E}">
        <p14:creationId xmlns:p14="http://schemas.microsoft.com/office/powerpoint/2010/main" val="16369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3 What do you know about the Easter Triduum?</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each item and discus its meaning. Refer to information below.</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NZ" sz="900" kern="1200" dirty="0" smtClean="0">
              <a:solidFill>
                <a:schemeClr val="tx1"/>
              </a:solidFill>
              <a:effectLst/>
              <a:latin typeface="+mn-lt"/>
              <a:ea typeface="+mn-ea"/>
              <a:cs typeface="+mn-cs"/>
            </a:endParaRPr>
          </a:p>
          <a:p>
            <a:pPr lvl="0"/>
            <a:r>
              <a:rPr lang="en-NZ" sz="900" b="1" kern="1200" dirty="0" smtClean="0">
                <a:solidFill>
                  <a:schemeClr val="tx1"/>
                </a:solidFill>
                <a:effectLst/>
                <a:latin typeface="+mn-lt"/>
                <a:ea typeface="+mn-ea"/>
                <a:cs typeface="+mn-cs"/>
              </a:rPr>
              <a:t>What does the word Triduum mean? –</a:t>
            </a:r>
            <a:r>
              <a:rPr lang="en-NZ" sz="900" kern="1200" dirty="0" smtClean="0">
                <a:solidFill>
                  <a:schemeClr val="tx1"/>
                </a:solidFill>
                <a:effectLst/>
                <a:latin typeface="+mn-lt"/>
                <a:ea typeface="+mn-ea"/>
                <a:cs typeface="+mn-cs"/>
              </a:rPr>
              <a:t> Triduum is Latin for ‘three days’.</a:t>
            </a:r>
          </a:p>
          <a:p>
            <a:pPr lvl="0"/>
            <a:r>
              <a:rPr lang="en-NZ" sz="900" b="1" kern="1200" dirty="0" smtClean="0">
                <a:solidFill>
                  <a:schemeClr val="tx1"/>
                </a:solidFill>
                <a:effectLst/>
                <a:latin typeface="+mn-lt"/>
                <a:ea typeface="+mn-ea"/>
                <a:cs typeface="+mn-cs"/>
              </a:rPr>
              <a:t>What days in Holy Week does the Easter Triduum refer to?</a:t>
            </a:r>
            <a:br>
              <a:rPr lang="en-NZ" sz="900" b="1" kern="1200" dirty="0" smtClean="0">
                <a:solidFill>
                  <a:schemeClr val="tx1"/>
                </a:solidFill>
                <a:effectLst/>
                <a:latin typeface="+mn-lt"/>
                <a:ea typeface="+mn-ea"/>
                <a:cs typeface="+mn-cs"/>
              </a:rPr>
            </a:br>
            <a:r>
              <a:rPr lang="en-GB" sz="900" kern="1200" dirty="0" smtClean="0">
                <a:solidFill>
                  <a:schemeClr val="tx1"/>
                </a:solidFill>
                <a:effectLst/>
                <a:latin typeface="+mn-lt"/>
                <a:ea typeface="+mn-ea"/>
                <a:cs typeface="+mn-cs"/>
              </a:rPr>
              <a:t>In </a:t>
            </a:r>
            <a:r>
              <a:rPr lang="en-GB" sz="900" u="none" strike="noStrike" kern="1200" dirty="0" smtClean="0">
                <a:solidFill>
                  <a:schemeClr val="tx1"/>
                </a:solidFill>
                <a:effectLst/>
                <a:latin typeface="+mn-lt"/>
                <a:ea typeface="+mn-ea"/>
                <a:cs typeface="+mn-cs"/>
                <a:hlinkClick r:id="rId3" tooltip="Judaism"/>
              </a:rPr>
              <a:t>Judaism</a:t>
            </a:r>
            <a:r>
              <a:rPr lang="en-GB" sz="900" kern="1200" dirty="0" smtClean="0">
                <a:solidFill>
                  <a:schemeClr val="tx1"/>
                </a:solidFill>
                <a:effectLst/>
                <a:latin typeface="+mn-lt"/>
                <a:ea typeface="+mn-ea"/>
                <a:cs typeface="+mn-cs"/>
              </a:rPr>
              <a:t>, a </a:t>
            </a:r>
            <a:r>
              <a:rPr lang="en-GB" sz="900" u="none" strike="noStrike" kern="1200" dirty="0" smtClean="0">
                <a:solidFill>
                  <a:schemeClr val="tx1"/>
                </a:solidFill>
                <a:effectLst/>
                <a:latin typeface="+mn-lt"/>
                <a:ea typeface="+mn-ea"/>
                <a:cs typeface="+mn-cs"/>
                <a:hlinkClick r:id="rId4" tooltip="Day"/>
              </a:rPr>
              <a:t>day</a:t>
            </a:r>
            <a:r>
              <a:rPr lang="en-GB" sz="900" kern="1200" dirty="0" smtClean="0">
                <a:solidFill>
                  <a:schemeClr val="tx1"/>
                </a:solidFill>
                <a:effectLst/>
                <a:latin typeface="+mn-lt"/>
                <a:ea typeface="+mn-ea"/>
                <a:cs typeface="+mn-cs"/>
              </a:rPr>
              <a:t> commences at </a:t>
            </a:r>
            <a:r>
              <a:rPr lang="en-GB" sz="900" u="none" strike="noStrike" kern="1200" dirty="0" smtClean="0">
                <a:solidFill>
                  <a:schemeClr val="tx1"/>
                </a:solidFill>
                <a:effectLst/>
                <a:latin typeface="+mn-lt"/>
                <a:ea typeface="+mn-ea"/>
                <a:cs typeface="+mn-cs"/>
                <a:hlinkClick r:id="rId5" tooltip="Dusk"/>
              </a:rPr>
              <a:t>dusk</a:t>
            </a:r>
            <a:r>
              <a:rPr lang="en-GB" sz="900" kern="1200" dirty="0" smtClean="0">
                <a:solidFill>
                  <a:schemeClr val="tx1"/>
                </a:solidFill>
                <a:effectLst/>
                <a:latin typeface="+mn-lt"/>
                <a:ea typeface="+mn-ea"/>
                <a:cs typeface="+mn-cs"/>
              </a:rPr>
              <a:t> and lasts until the following dusk, thus in the Jewish calendar the first day of Passover begins after dusk on the 14</a:t>
            </a:r>
            <a:r>
              <a:rPr lang="en-GB" sz="900" kern="1200" baseline="30000" dirty="0" smtClean="0">
                <a:solidFill>
                  <a:schemeClr val="tx1"/>
                </a:solidFill>
                <a:effectLst/>
                <a:latin typeface="+mn-lt"/>
                <a:ea typeface="+mn-ea"/>
                <a:cs typeface="+mn-cs"/>
              </a:rPr>
              <a:t>th</a:t>
            </a:r>
            <a:r>
              <a:rPr lang="en-GB" sz="900" kern="1200" dirty="0" smtClean="0">
                <a:solidFill>
                  <a:schemeClr val="tx1"/>
                </a:solidFill>
                <a:effectLst/>
                <a:latin typeface="+mn-lt"/>
                <a:ea typeface="+mn-ea"/>
                <a:cs typeface="+mn-cs"/>
              </a:rPr>
              <a:t> day of Nisan and ends at dusk on the 15th day of the month of Nisan.</a:t>
            </a:r>
            <a:br>
              <a:rPr lang="en-GB" sz="900" kern="1200" dirty="0" smtClean="0">
                <a:solidFill>
                  <a:schemeClr val="tx1"/>
                </a:solidFill>
                <a:effectLst/>
                <a:latin typeface="+mn-lt"/>
                <a:ea typeface="+mn-ea"/>
                <a:cs typeface="+mn-cs"/>
              </a:rPr>
            </a:br>
            <a:r>
              <a:rPr lang="en-GB" sz="900" kern="1200" dirty="0" smtClean="0">
                <a:solidFill>
                  <a:schemeClr val="tx1"/>
                </a:solidFill>
                <a:effectLst/>
                <a:latin typeface="+mn-lt"/>
                <a:ea typeface="+mn-ea"/>
                <a:cs typeface="+mn-cs"/>
              </a:rPr>
              <a:t>In Christian Churches </a:t>
            </a:r>
            <a:r>
              <a:rPr lang="en-GB" sz="900" b="1" kern="1200" dirty="0" smtClean="0">
                <a:solidFill>
                  <a:schemeClr val="tx1"/>
                </a:solidFill>
                <a:effectLst/>
                <a:latin typeface="+mn-lt"/>
                <a:ea typeface="+mn-ea"/>
                <a:cs typeface="+mn-cs"/>
              </a:rPr>
              <a:t>The Triduum</a:t>
            </a:r>
            <a:r>
              <a:rPr lang="en-GB" sz="900" kern="1200" dirty="0" smtClean="0">
                <a:solidFill>
                  <a:schemeClr val="tx1"/>
                </a:solidFill>
                <a:effectLst/>
                <a:latin typeface="+mn-lt"/>
                <a:ea typeface="+mn-ea"/>
                <a:cs typeface="+mn-cs"/>
              </a:rPr>
              <a:t> – the ‘three days’-  refers to the time from:</a:t>
            </a:r>
            <a:br>
              <a:rPr lang="en-GB" sz="900" kern="1200" dirty="0" smtClean="0">
                <a:solidFill>
                  <a:schemeClr val="tx1"/>
                </a:solidFill>
                <a:effectLst/>
                <a:latin typeface="+mn-lt"/>
                <a:ea typeface="+mn-ea"/>
                <a:cs typeface="+mn-cs"/>
              </a:rPr>
            </a:br>
            <a:r>
              <a:rPr lang="en-GB" sz="900" kern="1200" dirty="0" smtClean="0">
                <a:solidFill>
                  <a:schemeClr val="tx1"/>
                </a:solidFill>
                <a:effectLst/>
                <a:latin typeface="+mn-lt"/>
                <a:ea typeface="+mn-ea"/>
                <a:cs typeface="+mn-cs"/>
              </a:rPr>
              <a:t>Day 1 - Holy Thursday evening (dusk) of the Last Supper, until Good Friday evening</a:t>
            </a:r>
            <a:br>
              <a:rPr lang="en-GB" sz="900" kern="1200" dirty="0" smtClean="0">
                <a:solidFill>
                  <a:schemeClr val="tx1"/>
                </a:solidFill>
                <a:effectLst/>
                <a:latin typeface="+mn-lt"/>
                <a:ea typeface="+mn-ea"/>
                <a:cs typeface="+mn-cs"/>
              </a:rPr>
            </a:br>
            <a:r>
              <a:rPr lang="en-GB" sz="900" kern="1200" dirty="0" smtClean="0">
                <a:solidFill>
                  <a:schemeClr val="tx1"/>
                </a:solidFill>
                <a:effectLst/>
                <a:latin typeface="+mn-lt"/>
                <a:ea typeface="+mn-ea"/>
                <a:cs typeface="+mn-cs"/>
              </a:rPr>
              <a:t>Day 2 - from Good Friday evening until Holy Saturday evening;</a:t>
            </a:r>
            <a:br>
              <a:rPr lang="en-GB" sz="900" kern="1200" dirty="0" smtClean="0">
                <a:solidFill>
                  <a:schemeClr val="tx1"/>
                </a:solidFill>
                <a:effectLst/>
                <a:latin typeface="+mn-lt"/>
                <a:ea typeface="+mn-ea"/>
                <a:cs typeface="+mn-cs"/>
              </a:rPr>
            </a:br>
            <a:r>
              <a:rPr lang="en-GB" sz="900" kern="1200" dirty="0" smtClean="0">
                <a:solidFill>
                  <a:schemeClr val="tx1"/>
                </a:solidFill>
                <a:effectLst/>
                <a:latin typeface="+mn-lt"/>
                <a:ea typeface="+mn-ea"/>
                <a:cs typeface="+mn-cs"/>
              </a:rPr>
              <a:t>Day 3 - from the Holy Saturday evening Easter Vigil until vespers (evening prayer) on Easter Sunday.</a:t>
            </a:r>
            <a:br>
              <a:rPr lang="en-GB" sz="900" kern="1200" dirty="0" smtClean="0">
                <a:solidFill>
                  <a:schemeClr val="tx1"/>
                </a:solidFill>
                <a:effectLst/>
                <a:latin typeface="+mn-lt"/>
                <a:ea typeface="+mn-ea"/>
                <a:cs typeface="+mn-cs"/>
              </a:rPr>
            </a:br>
            <a:r>
              <a:rPr lang="en-NZ" sz="900" b="1" kern="1200" dirty="0" smtClean="0">
                <a:solidFill>
                  <a:schemeClr val="tx1"/>
                </a:solidFill>
                <a:effectLst/>
                <a:latin typeface="+mn-lt"/>
                <a:ea typeface="+mn-ea"/>
                <a:cs typeface="+mn-cs"/>
              </a:rPr>
              <a:t>Where does the Triduum fit in the Liturgical Year?</a:t>
            </a:r>
            <a:r>
              <a:rPr lang="en-GB" sz="900" kern="1200" dirty="0" smtClean="0">
                <a:solidFill>
                  <a:schemeClr val="tx1"/>
                </a:solidFill>
                <a:effectLst/>
                <a:latin typeface="+mn-lt"/>
                <a:ea typeface="+mn-ea"/>
                <a:cs typeface="+mn-cs"/>
              </a:rPr>
              <a:t/>
            </a:r>
            <a:br>
              <a:rPr lang="en-GB" sz="900"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Triduum comes at the end of Holy Week which is the last week of Lent and leads into the Easter season.</a:t>
            </a:r>
          </a:p>
          <a:p>
            <a:pPr lvl="0"/>
            <a:r>
              <a:rPr lang="en-NZ" sz="900" b="1" kern="1200" dirty="0" smtClean="0">
                <a:solidFill>
                  <a:schemeClr val="tx1"/>
                </a:solidFill>
                <a:effectLst/>
                <a:latin typeface="+mn-lt"/>
                <a:ea typeface="+mn-ea"/>
                <a:cs typeface="+mn-cs"/>
              </a:rPr>
              <a:t>Why is the Triduum such an important time in the life of the Church?</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Triduum recalls the most important events in the life of Jesus and reminds his followers of what he has done for them.</a:t>
            </a:r>
          </a:p>
          <a:p>
            <a:pPr lvl="0"/>
            <a:r>
              <a:rPr lang="en-NZ" sz="900" b="1" kern="1200" dirty="0" smtClean="0">
                <a:solidFill>
                  <a:schemeClr val="tx1"/>
                </a:solidFill>
                <a:effectLst/>
                <a:latin typeface="+mn-lt"/>
                <a:ea typeface="+mn-ea"/>
                <a:cs typeface="+mn-cs"/>
              </a:rPr>
              <a:t>Why does the Church celebrate the Triduum?</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Church celebrates the Triduum to make the events of Jesus’ life, death and resurrection present again for Christians through the liturgy that includes the Scripture readings, prayer, symbols and rituals, music and gesture. The Triduum marks the 3 holiest days in the year for Christians.</a:t>
            </a:r>
          </a:p>
          <a:p>
            <a:r>
              <a:rPr lang="en-NZ" sz="900" u="sng" kern="1200" dirty="0" smtClean="0">
                <a:solidFill>
                  <a:schemeClr val="tx1"/>
                </a:solidFill>
                <a:effectLst/>
                <a:latin typeface="+mn-lt"/>
                <a:ea typeface="+mn-ea"/>
                <a:cs typeface="+mn-cs"/>
              </a:rPr>
              <a:t>Please Note Slide 4</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The information about the blessing of the holy oils, at the Chrism Mass, anointing and what it means and what Sacraments it is used in will be useful when the children work on the Sacrament Strand which focuses on the Sacrament of Confirmation. The next slide is about the Chrism Mass which is celebrated before Holy Thursday.</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3660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4 The Mass of the Chrism</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Flip Cards </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Watch the clip </a:t>
            </a:r>
          </a:p>
          <a:p>
            <a:r>
              <a:rPr lang="en-NZ" sz="900" u="sng" kern="1200" dirty="0" smtClean="0">
                <a:solidFill>
                  <a:schemeClr val="tx1"/>
                </a:solidFill>
                <a:effectLst/>
                <a:latin typeface="+mn-lt"/>
                <a:ea typeface="+mn-ea"/>
                <a:cs typeface="+mn-cs"/>
                <a:hlinkClick r:id="rId3"/>
              </a:rPr>
              <a:t>https://www.youtube.com/watch?v=PLbOtMjwGYU</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Presentation of Holy Oils-Holy Thursday (3:31 minutes)</a:t>
            </a:r>
          </a:p>
          <a:p>
            <a:r>
              <a:rPr lang="en-NZ" sz="900" kern="1200" dirty="0" smtClean="0">
                <a:solidFill>
                  <a:schemeClr val="tx1"/>
                </a:solidFill>
                <a:effectLst/>
                <a:latin typeface="+mn-lt"/>
                <a:ea typeface="+mn-ea"/>
                <a:cs typeface="+mn-cs"/>
              </a:rPr>
              <a:t>If there is a Chrism Mass in your area it would be valuable for the children to attend to help them gain a deeper understanding of the use of oils and anointing in the life of the Church. Use this resource before the Mass.</a:t>
            </a:r>
          </a:p>
          <a:p>
            <a:r>
              <a:rPr lang="en-NZ" sz="900" u="sng" kern="1200" dirty="0" smtClean="0">
                <a:solidFill>
                  <a:schemeClr val="tx1"/>
                </a:solidFill>
                <a:effectLst/>
                <a:latin typeface="+mn-lt"/>
                <a:ea typeface="+mn-ea"/>
                <a:cs typeface="+mn-cs"/>
              </a:rPr>
              <a:t>Some responses to the questions on the Flip Cards</a:t>
            </a:r>
            <a:endParaRPr lang="en-NZ" sz="900" kern="1200" dirty="0" smtClean="0">
              <a:solidFill>
                <a:schemeClr val="tx1"/>
              </a:solidFill>
              <a:effectLst/>
              <a:latin typeface="+mn-lt"/>
              <a:ea typeface="+mn-ea"/>
              <a:cs typeface="+mn-cs"/>
            </a:endParaRPr>
          </a:p>
          <a:p>
            <a:pPr lvl="0"/>
            <a:r>
              <a:rPr lang="en-NZ" sz="900" b="1" kern="1200" dirty="0" smtClean="0">
                <a:solidFill>
                  <a:schemeClr val="tx1"/>
                </a:solidFill>
                <a:effectLst/>
                <a:latin typeface="+mn-lt"/>
                <a:ea typeface="+mn-ea"/>
                <a:cs typeface="+mn-cs"/>
              </a:rPr>
              <a:t>Who attends the Chrism Mass in your diocese?</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Bishop … , Fathers …., Deacon … names of people in their community.</a:t>
            </a:r>
          </a:p>
          <a:p>
            <a:pPr lvl="0"/>
            <a:r>
              <a:rPr lang="en-NZ" sz="900" b="1" kern="1200" dirty="0" smtClean="0">
                <a:solidFill>
                  <a:schemeClr val="tx1"/>
                </a:solidFill>
                <a:effectLst/>
                <a:latin typeface="+mn-lt"/>
                <a:ea typeface="+mn-ea"/>
                <a:cs typeface="+mn-cs"/>
              </a:rPr>
              <a:t>Where is/are the Chrism Mass/</a:t>
            </a:r>
            <a:r>
              <a:rPr lang="en-NZ" sz="900" b="1" kern="1200" dirty="0" err="1" smtClean="0">
                <a:solidFill>
                  <a:schemeClr val="tx1"/>
                </a:solidFill>
                <a:effectLst/>
                <a:latin typeface="+mn-lt"/>
                <a:ea typeface="+mn-ea"/>
                <a:cs typeface="+mn-cs"/>
              </a:rPr>
              <a:t>es</a:t>
            </a:r>
            <a:r>
              <a:rPr lang="en-NZ" sz="900" b="1" kern="1200" dirty="0" smtClean="0">
                <a:solidFill>
                  <a:schemeClr val="tx1"/>
                </a:solidFill>
                <a:effectLst/>
                <a:latin typeface="+mn-lt"/>
                <a:ea typeface="+mn-ea"/>
                <a:cs typeface="+mn-cs"/>
              </a:rPr>
              <a:t> in your diocese celebrated?</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Chrism Mass/</a:t>
            </a:r>
            <a:r>
              <a:rPr lang="en-NZ" sz="900" kern="1200" dirty="0" err="1" smtClean="0">
                <a:solidFill>
                  <a:schemeClr val="tx1"/>
                </a:solidFill>
                <a:effectLst/>
                <a:latin typeface="+mn-lt"/>
                <a:ea typeface="+mn-ea"/>
                <a:cs typeface="+mn-cs"/>
              </a:rPr>
              <a:t>es</a:t>
            </a:r>
            <a:r>
              <a:rPr lang="en-NZ" sz="900" kern="1200" dirty="0" smtClean="0">
                <a:solidFill>
                  <a:schemeClr val="tx1"/>
                </a:solidFill>
                <a:effectLst/>
                <a:latin typeface="+mn-lt"/>
                <a:ea typeface="+mn-ea"/>
                <a:cs typeface="+mn-cs"/>
              </a:rPr>
              <a:t> are held in the Cathedral of ….because it is the ‘mother’ church of our diocese and in the Churches of …</a:t>
            </a:r>
          </a:p>
          <a:p>
            <a:pPr lvl="0"/>
            <a:r>
              <a:rPr lang="en-NZ" sz="900" b="1" kern="1200" dirty="0" smtClean="0">
                <a:solidFill>
                  <a:schemeClr val="tx1"/>
                </a:solidFill>
                <a:effectLst/>
                <a:latin typeface="+mn-lt"/>
                <a:ea typeface="+mn-ea"/>
                <a:cs typeface="+mn-cs"/>
              </a:rPr>
              <a:t>Do you know what anointing means and how it came to be used?</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Anointing with oil is an action to symbolise a person has been chosen for a special purpose e.g. a king, a priest, a child of God. It is God who anoints a person not the oil – the oil is a symbol of what God is doing.  Oil is also a symbol used to strengthen people. Jesus Christ was anointed by God with the Holy Spirit to spread the Good News and free those who have been held captive by sin (Luke 4:18-19). This is the Gospel reading at the Holy Thursday Mass of the Last Supper.</a:t>
            </a:r>
          </a:p>
          <a:p>
            <a:pPr lvl="0"/>
            <a:r>
              <a:rPr lang="en-NZ" sz="900" b="1" kern="1200" dirty="0" smtClean="0">
                <a:solidFill>
                  <a:schemeClr val="tx1"/>
                </a:solidFill>
                <a:effectLst/>
                <a:latin typeface="+mn-lt"/>
                <a:ea typeface="+mn-ea"/>
                <a:cs typeface="+mn-cs"/>
              </a:rPr>
              <a:t>Do you know what oils are used for anointing?</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Oil of the Sick and the Oil of Catechumens are plain olive oil – the Oil of Chrism is perfumed with balsam.</a:t>
            </a:r>
          </a:p>
          <a:p>
            <a:pPr lvl="0"/>
            <a:r>
              <a:rPr lang="en-NZ" sz="900" b="1" kern="1200" dirty="0" smtClean="0">
                <a:solidFill>
                  <a:schemeClr val="tx1"/>
                </a:solidFill>
                <a:effectLst/>
                <a:latin typeface="+mn-lt"/>
                <a:ea typeface="+mn-ea"/>
                <a:cs typeface="+mn-cs"/>
              </a:rPr>
              <a:t>Can you name the Sacraments in which people are anointed?</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Sacraments of Baptism, Confirmation, Holy Orders. See cards 8,9,10 </a:t>
            </a:r>
          </a:p>
          <a:p>
            <a:pPr lvl="0"/>
            <a:r>
              <a:rPr lang="en-NZ" sz="900" b="1" kern="1200" dirty="0" smtClean="0">
                <a:solidFill>
                  <a:schemeClr val="tx1"/>
                </a:solidFill>
                <a:effectLst/>
                <a:latin typeface="+mn-lt"/>
                <a:ea typeface="+mn-ea"/>
                <a:cs typeface="+mn-cs"/>
              </a:rPr>
              <a:t>Who presents the holy oils to the bishop?</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Oil of Catechumens is presented by a catechumen who is about to be baptised.</a:t>
            </a:r>
          </a:p>
          <a:p>
            <a:pPr lvl="0"/>
            <a:r>
              <a:rPr lang="en-NZ" sz="900" kern="1200" dirty="0" smtClean="0">
                <a:solidFill>
                  <a:schemeClr val="tx1"/>
                </a:solidFill>
                <a:effectLst/>
                <a:latin typeface="+mn-lt"/>
                <a:ea typeface="+mn-ea"/>
                <a:cs typeface="+mn-cs"/>
              </a:rPr>
              <a:t>The Oil of the Sick is presented by a medical professional.</a:t>
            </a:r>
          </a:p>
          <a:p>
            <a:pPr lvl="0"/>
            <a:r>
              <a:rPr lang="en-NZ" sz="900" kern="1200" dirty="0" smtClean="0">
                <a:solidFill>
                  <a:schemeClr val="tx1"/>
                </a:solidFill>
                <a:effectLst/>
                <a:latin typeface="+mn-lt"/>
                <a:ea typeface="+mn-ea"/>
                <a:cs typeface="+mn-cs"/>
              </a:rPr>
              <a:t>The Oil of Chrism is presented by young people who are about to be ordained or confirmed.</a:t>
            </a:r>
          </a:p>
          <a:p>
            <a:pPr lvl="0"/>
            <a:r>
              <a:rPr lang="en-NZ" sz="900" b="1" kern="1200" dirty="0" smtClean="0">
                <a:solidFill>
                  <a:schemeClr val="tx1"/>
                </a:solidFill>
                <a:effectLst/>
                <a:latin typeface="+mn-lt"/>
                <a:ea typeface="+mn-ea"/>
                <a:cs typeface="+mn-cs"/>
              </a:rPr>
              <a:t>Why does the bishop breathe on the oils?</a:t>
            </a:r>
            <a:br>
              <a:rPr lang="en-NZ" sz="900" b="1" kern="1200" dirty="0" smtClean="0">
                <a:solidFill>
                  <a:schemeClr val="tx1"/>
                </a:solidFill>
                <a:effectLst/>
                <a:latin typeface="+mn-lt"/>
                <a:ea typeface="+mn-ea"/>
                <a:cs typeface="+mn-cs"/>
              </a:rPr>
            </a:br>
            <a:r>
              <a:rPr lang="en-NZ" sz="900" kern="1200" dirty="0" smtClean="0">
                <a:solidFill>
                  <a:schemeClr val="tx1"/>
                </a:solidFill>
                <a:effectLst/>
                <a:latin typeface="+mn-lt"/>
                <a:ea typeface="+mn-ea"/>
                <a:cs typeface="+mn-cs"/>
              </a:rPr>
              <a:t>The bishop breathes on the open glass containers filled with fragrant chrism oil at the annual Chrism Mass as a reminder of Christ breathing on the Apostles after his resurrection, telling them to “receive the Holy Spirit.”</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4</a:t>
            </a:fld>
            <a:endParaRPr lang="en-NZ"/>
          </a:p>
        </p:txBody>
      </p:sp>
    </p:spTree>
    <p:extLst>
      <p:ext uri="{BB962C8B-B14F-4D97-AF65-F5344CB8AC3E}">
        <p14:creationId xmlns:p14="http://schemas.microsoft.com/office/powerpoint/2010/main" val="409326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5 In the Holy Thursday Liturgy the Church celebrates Jesus’ Last Supper</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Holy Thursday is sometimes referred to as Maundy Thursday. The word Maundy comes from a Latin word “</a:t>
            </a:r>
            <a:r>
              <a:rPr lang="en-NZ" sz="900" kern="1200" dirty="0" err="1" smtClean="0">
                <a:solidFill>
                  <a:schemeClr val="tx1"/>
                </a:solidFill>
                <a:effectLst/>
                <a:latin typeface="+mn-lt"/>
                <a:ea typeface="+mn-ea"/>
                <a:cs typeface="+mn-cs"/>
              </a:rPr>
              <a:t>mandatum</a:t>
            </a:r>
            <a:r>
              <a:rPr lang="en-NZ" sz="900" kern="1200" dirty="0" smtClean="0">
                <a:solidFill>
                  <a:schemeClr val="tx1"/>
                </a:solidFill>
                <a:effectLst/>
                <a:latin typeface="+mn-lt"/>
                <a:ea typeface="+mn-ea"/>
                <a:cs typeface="+mn-cs"/>
              </a:rPr>
              <a:t>,” which means “commandment.” The ceremony is called the </a:t>
            </a:r>
            <a:r>
              <a:rPr lang="en-NZ" sz="900" kern="1200" dirty="0" err="1" smtClean="0">
                <a:solidFill>
                  <a:schemeClr val="tx1"/>
                </a:solidFill>
                <a:effectLst/>
                <a:latin typeface="+mn-lt"/>
                <a:ea typeface="+mn-ea"/>
                <a:cs typeface="+mn-cs"/>
              </a:rPr>
              <a:t>mandatum</a:t>
            </a:r>
            <a:r>
              <a:rPr lang="en-NZ" sz="900" kern="1200" dirty="0" smtClean="0">
                <a:solidFill>
                  <a:schemeClr val="tx1"/>
                </a:solidFill>
                <a:effectLst/>
                <a:latin typeface="+mn-lt"/>
                <a:ea typeface="+mn-ea"/>
                <a:cs typeface="+mn-cs"/>
              </a:rPr>
              <a:t> because it was at the washing of his disciples' feet before the Last Supper that Christ gave us the new commandment (</a:t>
            </a:r>
            <a:r>
              <a:rPr lang="en-NZ" sz="900" kern="1200" dirty="0" err="1" smtClean="0">
                <a:solidFill>
                  <a:schemeClr val="tx1"/>
                </a:solidFill>
                <a:effectLst/>
                <a:latin typeface="+mn-lt"/>
                <a:ea typeface="+mn-ea"/>
                <a:cs typeface="+mn-cs"/>
              </a:rPr>
              <a:t>novum</a:t>
            </a:r>
            <a:r>
              <a:rPr lang="en-NZ" sz="900" kern="1200" dirty="0" smtClean="0">
                <a:solidFill>
                  <a:schemeClr val="tx1"/>
                </a:solidFill>
                <a:effectLst/>
                <a:latin typeface="+mn-lt"/>
                <a:ea typeface="+mn-ea"/>
                <a:cs typeface="+mn-cs"/>
              </a:rPr>
              <a:t> </a:t>
            </a:r>
            <a:r>
              <a:rPr lang="en-NZ" sz="900" kern="1200" dirty="0" err="1" smtClean="0">
                <a:solidFill>
                  <a:schemeClr val="tx1"/>
                </a:solidFill>
                <a:effectLst/>
                <a:latin typeface="+mn-lt"/>
                <a:ea typeface="+mn-ea"/>
                <a:cs typeface="+mn-cs"/>
              </a:rPr>
              <a:t>mandatum</a:t>
            </a:r>
            <a:r>
              <a:rPr lang="en-NZ" sz="900" kern="1200" dirty="0" smtClean="0">
                <a:solidFill>
                  <a:schemeClr val="tx1"/>
                </a:solidFill>
                <a:effectLst/>
                <a:latin typeface="+mn-lt"/>
                <a:ea typeface="+mn-ea"/>
                <a:cs typeface="+mn-cs"/>
              </a:rPr>
              <a:t>) to love one another as he has loved us (John 13:4-17). </a:t>
            </a:r>
          </a:p>
          <a:p>
            <a:r>
              <a:rPr lang="en-NZ" sz="900" kern="1200" dirty="0" smtClean="0">
                <a:solidFill>
                  <a:schemeClr val="tx1"/>
                </a:solidFill>
                <a:effectLst/>
                <a:latin typeface="+mn-lt"/>
                <a:ea typeface="+mn-ea"/>
                <a:cs typeface="+mn-cs"/>
              </a:rPr>
              <a:t>Remind the children that the school is part of the Church and that the purpose of the liturgies the school does to mark the events of Holy Week help children and the whole school community to recall the events. These liturgies usually include Gospel accounts of the events adapted for children.</a:t>
            </a:r>
          </a:p>
          <a:p>
            <a:r>
              <a:rPr lang="en-NZ" sz="900" u="sng" kern="1200" dirty="0" smtClean="0">
                <a:solidFill>
                  <a:schemeClr val="tx1"/>
                </a:solidFill>
                <a:effectLst/>
                <a:latin typeface="+mn-lt"/>
                <a:ea typeface="+mn-ea"/>
                <a:cs typeface="+mn-cs"/>
              </a:rPr>
              <a:t>Suggested ideas to record on the slide</a:t>
            </a:r>
            <a:endParaRPr lang="en-NZ" sz="900" kern="1200" dirty="0" smtClean="0">
              <a:solidFill>
                <a:schemeClr val="tx1"/>
              </a:solidFill>
              <a:effectLst/>
              <a:latin typeface="+mn-lt"/>
              <a:ea typeface="+mn-ea"/>
              <a:cs typeface="+mn-cs"/>
            </a:endParaRPr>
          </a:p>
          <a:p>
            <a:pPr lvl="0"/>
            <a:r>
              <a:rPr lang="en-NZ" sz="900" kern="1200" dirty="0" smtClean="0">
                <a:solidFill>
                  <a:schemeClr val="tx1"/>
                </a:solidFill>
                <a:effectLst/>
                <a:latin typeface="+mn-lt"/>
                <a:ea typeface="+mn-ea"/>
                <a:cs typeface="+mn-cs"/>
              </a:rPr>
              <a:t>The events take place in the evening and preparations have been made for the gathering.</a:t>
            </a:r>
          </a:p>
          <a:p>
            <a:pPr lvl="0"/>
            <a:r>
              <a:rPr lang="en-NZ" sz="900" kern="1200" dirty="0" smtClean="0">
                <a:solidFill>
                  <a:schemeClr val="tx1"/>
                </a:solidFill>
                <a:effectLst/>
                <a:latin typeface="+mn-lt"/>
                <a:ea typeface="+mn-ea"/>
                <a:cs typeface="+mn-cs"/>
              </a:rPr>
              <a:t>Those present gather together for a special meal around the table.</a:t>
            </a:r>
          </a:p>
          <a:p>
            <a:pPr lvl="0"/>
            <a:r>
              <a:rPr lang="en-NZ" sz="900" kern="1200" dirty="0" smtClean="0">
                <a:solidFill>
                  <a:schemeClr val="tx1"/>
                </a:solidFill>
                <a:effectLst/>
                <a:latin typeface="+mn-lt"/>
                <a:ea typeface="+mn-ea"/>
                <a:cs typeface="+mn-cs"/>
              </a:rPr>
              <a:t>The feet of the followers of Jesus are washed by Jesus as a sign of service to others.</a:t>
            </a:r>
          </a:p>
          <a:p>
            <a:pPr lvl="0"/>
            <a:r>
              <a:rPr lang="en-NZ" sz="900" kern="1200" dirty="0" smtClean="0">
                <a:solidFill>
                  <a:schemeClr val="tx1"/>
                </a:solidFill>
                <a:effectLst/>
                <a:latin typeface="+mn-lt"/>
                <a:ea typeface="+mn-ea"/>
                <a:cs typeface="+mn-cs"/>
              </a:rPr>
              <a:t>The rituals of the Last Supper are repeated today because it was in fact the first Mass.</a:t>
            </a:r>
          </a:p>
          <a:p>
            <a:pPr lvl="0"/>
            <a:r>
              <a:rPr lang="en-NZ" sz="900" kern="1200" dirty="0" smtClean="0">
                <a:solidFill>
                  <a:schemeClr val="tx1"/>
                </a:solidFill>
                <a:effectLst/>
                <a:latin typeface="+mn-lt"/>
                <a:ea typeface="+mn-ea"/>
                <a:cs typeface="+mn-cs"/>
              </a:rPr>
              <a:t>Jesus is at the centre of the celebration and he shares himself with those who are present.</a:t>
            </a:r>
          </a:p>
          <a:p>
            <a:pPr lvl="0"/>
            <a:r>
              <a:rPr lang="en-NZ" sz="900" kern="1200" dirty="0" smtClean="0">
                <a:solidFill>
                  <a:schemeClr val="tx1"/>
                </a:solidFill>
                <a:effectLst/>
                <a:latin typeface="+mn-lt"/>
                <a:ea typeface="+mn-ea"/>
                <a:cs typeface="+mn-cs"/>
              </a:rPr>
              <a:t>They share stories, eat bread and drink wine which has been changed into Jesus’ body and blood.</a:t>
            </a:r>
          </a:p>
          <a:p>
            <a:pPr lvl="0"/>
            <a:r>
              <a:rPr lang="en-NZ" sz="900" kern="1200" dirty="0" smtClean="0">
                <a:solidFill>
                  <a:schemeClr val="tx1"/>
                </a:solidFill>
                <a:effectLst/>
                <a:latin typeface="+mn-lt"/>
                <a:ea typeface="+mn-ea"/>
                <a:cs typeface="+mn-cs"/>
              </a:rPr>
              <a:t>Jesus is truly present– in his word, his priest, his people and in the gifts of bread and wine.</a:t>
            </a:r>
          </a:p>
          <a:p>
            <a:pPr lvl="0"/>
            <a:r>
              <a:rPr lang="en-NZ" sz="900" kern="1200" dirty="0" smtClean="0">
                <a:solidFill>
                  <a:schemeClr val="tx1"/>
                </a:solidFill>
                <a:effectLst/>
                <a:latin typeface="+mn-lt"/>
                <a:ea typeface="+mn-ea"/>
                <a:cs typeface="+mn-cs"/>
              </a:rPr>
              <a:t>After the meal, the followers of Jesus are invited to spend quiet time with him – there is usually a special space set aside for this in the church for people to do this.</a:t>
            </a:r>
          </a:p>
          <a:p>
            <a:pPr lvl="0"/>
            <a:r>
              <a:rPr lang="en-NZ" sz="900" kern="1200" dirty="0" smtClean="0">
                <a:solidFill>
                  <a:schemeClr val="tx1"/>
                </a:solidFill>
                <a:effectLst/>
                <a:latin typeface="+mn-lt"/>
                <a:ea typeface="+mn-ea"/>
                <a:cs typeface="+mn-cs"/>
              </a:rPr>
              <a:t>When the Last Supper was over the room was left empty. At the end of the Mass the altar is stripped bare and the door of the tabernacle is left open.</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351953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6 In the Good Friday Liturgy the Church lives again Jesus’ death on the Cross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Read the revealed text and use it to start a discussion about the Good Friday Liturgy.</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mood of the Good Friday liturgy is of quiet, sadness and remembering the crucifixion and death of Jesus. Mass is not celebrated on Good Friday. The Good Friday Liturgy is normally celebrated at 3pm, the time believed to be when Jesus died.</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It is in 3 parts: The Liturgy of the Word, The Veneration of the Cross and Communion.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In some places other services such as the Stations of the Cross are held in the evening of Good Friday to mark the day.</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Some local communities join with other Christian Churches in the area for a joint service to mark this day – the holiest day in the year. They arrange ecumenical ceremonies based around the passion according to St John. These can involve carrying a large cross through the streets, stopping at churches on the way and marking special moments in the story on the way. These services can also focus on the seven last sayings of Jesus as recorded in the Gospels.</a:t>
            </a:r>
            <a:endParaRPr lang="en-NZ" sz="900" kern="1200" dirty="0" smtClean="0">
              <a:solidFill>
                <a:schemeClr val="tx1"/>
              </a:solidFill>
              <a:effectLst/>
              <a:latin typeface="+mn-lt"/>
              <a:ea typeface="+mn-ea"/>
              <a:cs typeface="+mn-cs"/>
            </a:endParaRPr>
          </a:p>
          <a:p>
            <a:r>
              <a:rPr lang="en-GB" sz="900" u="sng" kern="1200" dirty="0" smtClean="0">
                <a:solidFill>
                  <a:schemeClr val="tx1"/>
                </a:solidFill>
                <a:effectLst/>
                <a:latin typeface="+mn-lt"/>
                <a:ea typeface="+mn-ea"/>
                <a:cs typeface="+mn-cs"/>
              </a:rPr>
              <a:t>FAQ Why is the day Jesus died called “Good Friday”?</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We call the day we remember the death of Jesus Good Friday because it was good for all humanity because it led to the Resurrection of Jesus and his victory over death, sin and suffering. Easter Sunday celebrates Jesus’ new risen life which those who believe in him can share in at the end of their lives.  Easter brings new life and is the highest point in the whole Christian year.</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6</a:t>
            </a:fld>
            <a:endParaRPr lang="en-NZ"/>
          </a:p>
        </p:txBody>
      </p:sp>
    </p:spTree>
    <p:extLst>
      <p:ext uri="{BB962C8B-B14F-4D97-AF65-F5344CB8AC3E}">
        <p14:creationId xmlns:p14="http://schemas.microsoft.com/office/powerpoint/2010/main" val="64808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7 Holy Saturday is a day of quiet waiting</a:t>
            </a:r>
            <a:endParaRPr lang="en-NZ" sz="900" kern="1200" dirty="0" smtClean="0">
              <a:solidFill>
                <a:schemeClr val="tx1"/>
              </a:solidFill>
              <a:effectLst/>
              <a:latin typeface="+mn-lt"/>
              <a:ea typeface="+mn-ea"/>
              <a:cs typeface="+mn-cs"/>
            </a:endParaRPr>
          </a:p>
          <a:p>
            <a:r>
              <a:rPr lang="en-GB" sz="900" b="1" kern="1200" dirty="0" smtClean="0">
                <a:solidFill>
                  <a:schemeClr val="tx1"/>
                </a:solidFill>
                <a:effectLst/>
                <a:latin typeface="+mn-lt"/>
                <a:ea typeface="+mn-ea"/>
                <a:cs typeface="+mn-cs"/>
              </a:rPr>
              <a:t> </a:t>
            </a:r>
            <a:r>
              <a:rPr lang="en-GB" sz="900" kern="1200" dirty="0" smtClean="0">
                <a:solidFill>
                  <a:schemeClr val="tx1"/>
                </a:solidFill>
                <a:effectLst/>
                <a:latin typeface="+mn-lt"/>
                <a:ea typeface="+mn-ea"/>
                <a:cs typeface="+mn-cs"/>
              </a:rPr>
              <a:t>Look closely at the images – who is in each one, what they are doing and how they are feeling.</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Read the PINs and add to the comments made earlier.</a:t>
            </a:r>
          </a:p>
          <a:p>
            <a:r>
              <a:rPr lang="en-NZ" sz="900" kern="1200" dirty="0" smtClean="0">
                <a:solidFill>
                  <a:schemeClr val="tx1"/>
                </a:solidFill>
                <a:effectLst/>
                <a:latin typeface="+mn-lt"/>
                <a:ea typeface="+mn-ea"/>
                <a:cs typeface="+mn-cs"/>
              </a:rPr>
              <a:t>Some children may have experienced the same sense of quiet sadness if they have had someone die in their family.</a:t>
            </a:r>
          </a:p>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DC93ED-3E72-41D6-AF2D-8E10C9CD9475}" type="slidenum">
              <a:rPr lang="en-NZ" smtClean="0"/>
              <a:t>7</a:t>
            </a:fld>
            <a:endParaRPr lang="en-NZ"/>
          </a:p>
        </p:txBody>
      </p:sp>
    </p:spTree>
    <p:extLst>
      <p:ext uri="{BB962C8B-B14F-4D97-AF65-F5344CB8AC3E}">
        <p14:creationId xmlns:p14="http://schemas.microsoft.com/office/powerpoint/2010/main" val="44606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8 The Events of the First Easter the day of Jesus’ Resurrection</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Make a copy of the worksheet for each child to complete and add to their RE Learning Journal.</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Look at the Resurrection Images. Notice how different the artist’s styles are. Choose your favourite and imagine you are in the picture. What would you say to the people in the image?  Can you imagine what it would feel like to witness the Resurrection of Jesus?</a:t>
            </a:r>
            <a:endParaRPr lang="en-NZ"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To actually see the only person in human history to return from death to life?</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Watch the clip </a:t>
            </a:r>
          </a:p>
          <a:p>
            <a:r>
              <a:rPr lang="en-NZ" sz="900" u="sng" kern="1200" dirty="0" smtClean="0">
                <a:solidFill>
                  <a:schemeClr val="tx1"/>
                </a:solidFill>
                <a:effectLst/>
                <a:latin typeface="+mn-lt"/>
                <a:ea typeface="+mn-ea"/>
                <a:cs typeface="+mn-cs"/>
                <a:hlinkClick r:id="rId3"/>
              </a:rPr>
              <a:t>https://www.youtube.com/watch?v=KDlCFqy7KG4</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Resurrection 1:48 minutes</a:t>
            </a:r>
          </a:p>
          <a:p>
            <a:r>
              <a:rPr lang="en-NZ" sz="900" kern="1200" dirty="0" smtClean="0">
                <a:solidFill>
                  <a:schemeClr val="tx1"/>
                </a:solidFill>
                <a:effectLst/>
                <a:latin typeface="+mn-lt"/>
                <a:ea typeface="+mn-ea"/>
                <a:cs typeface="+mn-cs"/>
              </a:rPr>
              <a:t>The clip is suitable for prayer, interpretive movement or silent listening, reflecting and imagining. </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8</a:t>
            </a:fld>
            <a:endParaRPr lang="en-NZ"/>
          </a:p>
        </p:txBody>
      </p:sp>
    </p:spTree>
    <p:extLst>
      <p:ext uri="{BB962C8B-B14F-4D97-AF65-F5344CB8AC3E}">
        <p14:creationId xmlns:p14="http://schemas.microsoft.com/office/powerpoint/2010/main" val="131920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smtClean="0">
                <a:solidFill>
                  <a:schemeClr val="tx1"/>
                </a:solidFill>
                <a:effectLst/>
                <a:latin typeface="+mn-lt"/>
                <a:ea typeface="+mn-ea"/>
                <a:cs typeface="+mn-cs"/>
              </a:rPr>
              <a:t>Slide 9 On Easter Saturday Evening the community gathers to celebrate the Easter Vigil</a:t>
            </a:r>
            <a:endParaRPr lang="en-NZ" sz="900" kern="1200" dirty="0" smtClean="0">
              <a:solidFill>
                <a:schemeClr val="tx1"/>
              </a:solidFill>
              <a:effectLst/>
              <a:latin typeface="+mn-lt"/>
              <a:ea typeface="+mn-ea"/>
              <a:cs typeface="+mn-cs"/>
            </a:endParaRPr>
          </a:p>
          <a:p>
            <a:r>
              <a:rPr lang="en-GB" sz="900" b="1" kern="1200" dirty="0" smtClean="0">
                <a:solidFill>
                  <a:schemeClr val="tx1"/>
                </a:solidFill>
                <a:effectLst/>
                <a:latin typeface="+mn-lt"/>
                <a:ea typeface="+mn-ea"/>
                <a:cs typeface="+mn-cs"/>
              </a:rPr>
              <a:t> </a:t>
            </a:r>
            <a:r>
              <a:rPr lang="en-GB" sz="900" kern="1200" dirty="0" smtClean="0">
                <a:solidFill>
                  <a:schemeClr val="tx1"/>
                </a:solidFill>
                <a:effectLst/>
                <a:latin typeface="+mn-lt"/>
                <a:ea typeface="+mn-ea"/>
                <a:cs typeface="+mn-cs"/>
              </a:rPr>
              <a:t>Read the statements on the blind reveal and use them to add to children’s knowledge of the Easter Vigil and what Catholics believe about the Resurrection.</a:t>
            </a:r>
            <a:endParaRPr lang="en-NZ" sz="900" kern="1200" dirty="0" smtClean="0">
              <a:solidFill>
                <a:schemeClr val="tx1"/>
              </a:solidFill>
              <a:effectLst/>
              <a:latin typeface="+mn-lt"/>
              <a:ea typeface="+mn-ea"/>
              <a:cs typeface="+mn-cs"/>
            </a:endParaRPr>
          </a:p>
          <a:p>
            <a:r>
              <a:rPr lang="en-NZ" sz="900" kern="1200" dirty="0" smtClean="0">
                <a:solidFill>
                  <a:schemeClr val="tx1"/>
                </a:solidFill>
                <a:effectLst/>
                <a:latin typeface="+mn-lt"/>
                <a:ea typeface="+mn-ea"/>
                <a:cs typeface="+mn-cs"/>
              </a:rPr>
              <a:t>Watch the clip: Catholic - Easter Vigil (5:04 minutes)</a:t>
            </a:r>
          </a:p>
          <a:p>
            <a:r>
              <a:rPr lang="en-NZ" sz="900" u="sng" kern="1200" dirty="0" smtClean="0">
                <a:solidFill>
                  <a:schemeClr val="tx1"/>
                </a:solidFill>
                <a:effectLst/>
                <a:latin typeface="+mn-lt"/>
                <a:ea typeface="+mn-ea"/>
                <a:cs typeface="+mn-cs"/>
                <a:hlinkClick r:id="rId3"/>
              </a:rPr>
              <a:t>https://www.youtube.com/watch?v=gO5romstsQY</a:t>
            </a:r>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0744A-1B97-45A0-A1DA-953796DCCE59}" type="slidenum">
              <a:rPr lang="en-NZ" smtClean="0"/>
              <a:t>9</a:t>
            </a:fld>
            <a:endParaRPr lang="en-NZ"/>
          </a:p>
        </p:txBody>
      </p:sp>
    </p:spTree>
    <p:extLst>
      <p:ext uri="{BB962C8B-B14F-4D97-AF65-F5344CB8AC3E}">
        <p14:creationId xmlns:p14="http://schemas.microsoft.com/office/powerpoint/2010/main" val="1181003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33502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68666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523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50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71953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FC14E-88A4-4D89-BC2D-7CF482FAA261}"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4960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FC14E-88A4-4D89-BC2D-7CF482FAA261}"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84653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8FC14E-88A4-4D89-BC2D-7CF482FAA261}" type="datetimeFigureOut">
              <a:rPr lang="en-NZ" smtClean="0"/>
              <a:t>1/03/2018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32325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8FC14E-88A4-4D89-BC2D-7CF482FAA261}" type="datetimeFigureOut">
              <a:rPr lang="en-NZ" smtClean="0"/>
              <a:t>1/03/2018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26263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FC14E-88A4-4D89-BC2D-7CF482FAA261}" type="datetimeFigureOut">
              <a:rPr lang="en-NZ" smtClean="0"/>
              <a:t>1/03/2018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371420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180053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8FC14E-88A4-4D89-BC2D-7CF482FAA261}"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212A37C-9FB7-4B90-BDE2-6DD016956121}" type="slidenum">
              <a:rPr lang="en-NZ" smtClean="0"/>
              <a:t>‹#›</a:t>
            </a:fld>
            <a:endParaRPr lang="en-NZ"/>
          </a:p>
        </p:txBody>
      </p:sp>
    </p:spTree>
    <p:extLst>
      <p:ext uri="{BB962C8B-B14F-4D97-AF65-F5344CB8AC3E}">
        <p14:creationId xmlns:p14="http://schemas.microsoft.com/office/powerpoint/2010/main" val="259470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7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8FC14E-88A4-4D89-BC2D-7CF482FAA261}" type="datetimeFigureOut">
              <a:rPr lang="en-NZ" smtClean="0"/>
              <a:t>1/03/2018</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12A37C-9FB7-4B90-BDE2-6DD016956121}" type="slidenum">
              <a:rPr lang="en-NZ" smtClean="0"/>
              <a:t>‹#›</a:t>
            </a:fld>
            <a:endParaRPr lang="en-NZ"/>
          </a:p>
        </p:txBody>
      </p:sp>
    </p:spTree>
    <p:extLst>
      <p:ext uri="{BB962C8B-B14F-4D97-AF65-F5344CB8AC3E}">
        <p14:creationId xmlns:p14="http://schemas.microsoft.com/office/powerpoint/2010/main" val="4089306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7.jpeg"/><Relationship Id="rId7" Type="http://schemas.openxmlformats.org/officeDocument/2006/relationships/image" Target="../media/image37.jpeg"/><Relationship Id="rId12"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slide" Target="slide1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2.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13.xml"/><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1.jpg"/><Relationship Id="rId5" Type="http://schemas.openxmlformats.org/officeDocument/2006/relationships/image" Target="../media/image6.jpg"/><Relationship Id="rId10" Type="http://schemas.openxmlformats.org/officeDocument/2006/relationships/image" Target="../media/image10.jpg"/><Relationship Id="rId4" Type="http://schemas.microsoft.com/office/2007/relationships/hdphoto" Target="../media/hdphoto1.wdp"/><Relationship Id="rId9" Type="http://schemas.openxmlformats.org/officeDocument/2006/relationships/hyperlink" Target="https://www.youtube.com/watch?v=PLbOtMjwGYU" TargetMode="Externa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5.jpeg"/><Relationship Id="rId3" Type="http://schemas.openxmlformats.org/officeDocument/2006/relationships/control" Target="../activeX/activeX2.xml"/><Relationship Id="rId7" Type="http://schemas.openxmlformats.org/officeDocument/2006/relationships/slideLayout" Target="../slideLayouts/slideLayout2.xml"/><Relationship Id="rId12" Type="http://schemas.openxmlformats.org/officeDocument/2006/relationships/image" Target="../media/image14.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13.jpeg"/><Relationship Id="rId5" Type="http://schemas.openxmlformats.org/officeDocument/2006/relationships/control" Target="../activeX/activeX4.xml"/><Relationship Id="rId15" Type="http://schemas.openxmlformats.org/officeDocument/2006/relationships/image" Target="../media/image12.wmf"/><Relationship Id="rId10" Type="http://schemas.microsoft.com/office/2007/relationships/hdphoto" Target="../media/hdphoto1.wdp"/><Relationship Id="rId4" Type="http://schemas.openxmlformats.org/officeDocument/2006/relationships/control" Target="../activeX/activeX3.xml"/><Relationship Id="rId9" Type="http://schemas.openxmlformats.org/officeDocument/2006/relationships/image" Target="../media/image2.pn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 Target="slide14.xml"/><Relationship Id="rId7" Type="http://schemas.openxmlformats.org/officeDocument/2006/relationships/image" Target="../media/image28.jpeg"/><Relationship Id="rId12" Type="http://schemas.openxmlformats.org/officeDocument/2006/relationships/hyperlink" Target="https://www.youtube.com/watch?v=KDlCFqy7KG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gif"/><Relationship Id="rId4" Type="http://schemas.openxmlformats.org/officeDocument/2006/relationships/image" Target="../media/image25.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gO5romstsQ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artisticGlowDiffused intensity="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1912" y="0"/>
            <a:ext cx="8918088" cy="707886"/>
          </a:xfrm>
          <a:prstGeom prst="rect">
            <a:avLst/>
          </a:prstGeom>
          <a:noFill/>
        </p:spPr>
        <p:txBody>
          <a:bodyPr wrap="square" lIns="91440" tIns="45720" rIns="91440" bIns="45720">
            <a:spAutoFit/>
          </a:bodyPr>
          <a:lstStyle/>
          <a:p>
            <a:pPr algn="ctr"/>
            <a:r>
              <a:rPr lang="en-NZ" sz="40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The Days of the Easter Triduum</a:t>
            </a:r>
            <a:endParaRPr lang="en-US" sz="40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p:nvPr/>
        </p:nvPicPr>
        <p:blipFill>
          <a:blip r:embed="rId5">
            <a:extLst>
              <a:ext uri="{28A0092B-C50C-407E-A947-70E740481C1C}">
                <a14:useLocalDpi xmlns:a14="http://schemas.microsoft.com/office/drawing/2010/main" val="0"/>
              </a:ext>
            </a:extLst>
          </a:blip>
          <a:stretch>
            <a:fillRect/>
          </a:stretch>
        </p:blipFill>
        <p:spPr bwMode="auto">
          <a:xfrm>
            <a:off x="1768100" y="948267"/>
            <a:ext cx="5621102" cy="3522133"/>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584775"/>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The Celebration of the Easter Vigil</a:t>
            </a:r>
          </a:p>
        </p:txBody>
      </p:sp>
      <p:sp>
        <p:nvSpPr>
          <p:cNvPr id="3" name="Oval 2">
            <a:extLst>
              <a:ext uri="{FF2B5EF4-FFF2-40B4-BE49-F238E27FC236}">
                <a16:creationId xmlns:a16="http://schemas.microsoft.com/office/drawing/2014/main" id="{B1B072CF-A37A-4519-9156-5A6D9F3DCC6E}"/>
              </a:ext>
            </a:extLst>
          </p:cNvPr>
          <p:cNvSpPr/>
          <p:nvPr/>
        </p:nvSpPr>
        <p:spPr>
          <a:xfrm>
            <a:off x="3910263" y="1970684"/>
            <a:ext cx="1033823" cy="103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Reset</a:t>
            </a:r>
          </a:p>
          <a:p>
            <a:pPr algn="ctr"/>
            <a:r>
              <a:rPr lang="en-NZ" dirty="0"/>
              <a:t>Slide</a:t>
            </a:r>
          </a:p>
        </p:txBody>
      </p:sp>
      <p:sp>
        <p:nvSpPr>
          <p:cNvPr id="30" name="Shape: Card 6 (bottom)">
            <a:extLst>
              <a:ext uri="{FF2B5EF4-FFF2-40B4-BE49-F238E27FC236}">
                <a16:creationId xmlns:a16="http://schemas.microsoft.com/office/drawing/2014/main" id="{A33CF586-9FF5-4384-8FBC-48F314CDB9B0}"/>
              </a:ext>
            </a:extLst>
          </p:cNvPr>
          <p:cNvSpPr/>
          <p:nvPr/>
        </p:nvSpPr>
        <p:spPr>
          <a:xfrm>
            <a:off x="2940354" y="658644"/>
            <a:ext cx="2520280" cy="3683245"/>
          </a:xfrm>
          <a:prstGeom prst="roundRect">
            <a:avLst/>
          </a:prstGeom>
          <a:blipFill>
            <a:blip r:embed="rId3"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rPr>
              <a:t>Rites of Initiation</a:t>
            </a:r>
            <a:r>
              <a:rPr lang="en-NZ" sz="1200" dirty="0">
                <a:solidFill>
                  <a:schemeClr val="tx1"/>
                </a:solidFill>
              </a:rPr>
              <a:t> People who have been preparing to become part of the Church (catechumens) are usually received at the Easter Vigil. This includes being baptised, confirmed and receiving communion. </a:t>
            </a:r>
          </a:p>
          <a:p>
            <a:endParaRPr lang="en-NZ" sz="1200" dirty="0">
              <a:solidFill>
                <a:schemeClr val="tx1"/>
              </a:solidFill>
            </a:endParaRPr>
          </a:p>
          <a:p>
            <a:r>
              <a:rPr lang="en-NZ" sz="1200" b="1" dirty="0">
                <a:solidFill>
                  <a:schemeClr val="tx1"/>
                </a:solidFill>
              </a:rPr>
              <a:t>Liturgy of the Eucharist</a:t>
            </a:r>
            <a:r>
              <a:rPr lang="en-NZ" sz="1200" dirty="0">
                <a:solidFill>
                  <a:schemeClr val="tx1"/>
                </a:solidFill>
              </a:rPr>
              <a:t> follows the usual pattern.</a:t>
            </a:r>
          </a:p>
          <a:p>
            <a:endParaRPr lang="en-NZ" sz="1200" b="1" dirty="0">
              <a:solidFill>
                <a:schemeClr val="tx1"/>
              </a:solidFill>
            </a:endParaRPr>
          </a:p>
          <a:p>
            <a:r>
              <a:rPr lang="en-NZ" sz="1200" b="1" dirty="0">
                <a:solidFill>
                  <a:schemeClr val="tx1"/>
                </a:solidFill>
              </a:rPr>
              <a:t>Concluding Rites </a:t>
            </a:r>
            <a:r>
              <a:rPr lang="en-NZ" sz="1200" dirty="0">
                <a:solidFill>
                  <a:schemeClr val="tx1"/>
                </a:solidFill>
              </a:rPr>
              <a:t>include a solemn blessing and Alleluia.</a:t>
            </a:r>
          </a:p>
        </p:txBody>
      </p:sp>
      <p:sp>
        <p:nvSpPr>
          <p:cNvPr id="31" name="Shape: Card 5">
            <a:extLst>
              <a:ext uri="{FF2B5EF4-FFF2-40B4-BE49-F238E27FC236}">
                <a16:creationId xmlns:a16="http://schemas.microsoft.com/office/drawing/2014/main" id="{AEC3110B-49A7-46DA-A1C0-650811AE4E06}"/>
              </a:ext>
            </a:extLst>
          </p:cNvPr>
          <p:cNvSpPr/>
          <p:nvPr/>
        </p:nvSpPr>
        <p:spPr>
          <a:xfrm>
            <a:off x="2984149" y="670677"/>
            <a:ext cx="2520280" cy="3683245"/>
          </a:xfrm>
          <a:prstGeom prst="roundRect">
            <a:avLst/>
          </a:prstGeom>
          <a:blipFill>
            <a:blip r:embed="rId3"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rPr>
              <a:t>The </a:t>
            </a:r>
            <a:r>
              <a:rPr lang="en-NZ" sz="1200" b="1" dirty="0" err="1">
                <a:solidFill>
                  <a:schemeClr val="tx1"/>
                </a:solidFill>
              </a:rPr>
              <a:t>Exsultet</a:t>
            </a:r>
            <a:r>
              <a:rPr lang="en-NZ" sz="1200" b="1" dirty="0">
                <a:solidFill>
                  <a:schemeClr val="tx1"/>
                </a:solidFill>
              </a:rPr>
              <a:t> is</a:t>
            </a:r>
            <a:r>
              <a:rPr lang="en-NZ" sz="1200" dirty="0">
                <a:solidFill>
                  <a:schemeClr val="tx1"/>
                </a:solidFill>
              </a:rPr>
              <a:t> an ancient hymn of praise for God’s saving work in human history especially in the Resurrection of Christ. </a:t>
            </a:r>
          </a:p>
          <a:p>
            <a:endParaRPr lang="en-NZ" sz="1200" dirty="0">
              <a:solidFill>
                <a:schemeClr val="tx1"/>
              </a:solidFill>
            </a:endParaRPr>
          </a:p>
          <a:p>
            <a:r>
              <a:rPr lang="en-NZ" sz="1200" b="1" dirty="0">
                <a:solidFill>
                  <a:schemeClr val="tx1"/>
                </a:solidFill>
              </a:rPr>
              <a:t>The Liturgy of the Word can</a:t>
            </a:r>
            <a:r>
              <a:rPr lang="en-NZ" sz="1200" dirty="0">
                <a:solidFill>
                  <a:schemeClr val="tx1"/>
                </a:solidFill>
              </a:rPr>
              <a:t> include up to seven readings, five from the Old Testament and two from the New Testament and each is followed with a sung psalm. Each of the readings relates to another stage of salvation history, that is, the history of God’s saving work among his people.</a:t>
            </a:r>
          </a:p>
          <a:p>
            <a:endParaRPr lang="en-NZ" sz="1200" dirty="0">
              <a:solidFill>
                <a:schemeClr val="tx1"/>
              </a:solidFill>
            </a:endParaRPr>
          </a:p>
          <a:p>
            <a:r>
              <a:rPr lang="en-NZ" sz="1200" b="1" dirty="0">
                <a:solidFill>
                  <a:schemeClr val="tx1"/>
                </a:solidFill>
              </a:rPr>
              <a:t>The Blessing of the Baptismal Water</a:t>
            </a:r>
            <a:r>
              <a:rPr lang="en-NZ" sz="1200" dirty="0">
                <a:solidFill>
                  <a:schemeClr val="tx1"/>
                </a:solidFill>
              </a:rPr>
              <a:t> the water is blessed and sprinkled on the community. </a:t>
            </a:r>
          </a:p>
        </p:txBody>
      </p:sp>
      <p:sp>
        <p:nvSpPr>
          <p:cNvPr id="32" name="Shape: Card 4">
            <a:extLst>
              <a:ext uri="{FF2B5EF4-FFF2-40B4-BE49-F238E27FC236}">
                <a16:creationId xmlns:a16="http://schemas.microsoft.com/office/drawing/2014/main" id="{DE30A8BF-759F-4497-BC34-B3BC7E72AF5B}"/>
              </a:ext>
            </a:extLst>
          </p:cNvPr>
          <p:cNvSpPr/>
          <p:nvPr/>
        </p:nvSpPr>
        <p:spPr>
          <a:xfrm>
            <a:off x="3028540" y="667962"/>
            <a:ext cx="2520280" cy="3683245"/>
          </a:xfrm>
          <a:prstGeom prst="roundRect">
            <a:avLst/>
          </a:prstGeom>
          <a:blipFill>
            <a:blip r:embed="rId3"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rPr>
              <a:t>The Procession of the Paschal Candle</a:t>
            </a:r>
            <a:r>
              <a:rPr lang="en-NZ" sz="1200" dirty="0">
                <a:solidFill>
                  <a:schemeClr val="tx1"/>
                </a:solidFill>
              </a:rPr>
              <a:t>. The paschal candle, representing the light of Christ rising from the tomb, is brought into the darkened church. The smaller candles held by the community are lit from the paschal candle as they make their way into the Church, symbolising the new life each of us receives from Christ. Point out to children that just as the church brightens as the light of Christ spreads from person to person, so too is the world transformed when we spread the light of Christ in it.</a:t>
            </a:r>
          </a:p>
        </p:txBody>
      </p:sp>
      <p:sp>
        <p:nvSpPr>
          <p:cNvPr id="33" name="Shape: Card 3">
            <a:extLst>
              <a:ext uri="{FF2B5EF4-FFF2-40B4-BE49-F238E27FC236}">
                <a16:creationId xmlns:a16="http://schemas.microsoft.com/office/drawing/2014/main" id="{3C9C5100-4075-49E1-9153-E6A782BBAA36}"/>
              </a:ext>
            </a:extLst>
          </p:cNvPr>
          <p:cNvSpPr/>
          <p:nvPr/>
        </p:nvSpPr>
        <p:spPr>
          <a:xfrm>
            <a:off x="3083158" y="674476"/>
            <a:ext cx="2520280" cy="3683244"/>
          </a:xfrm>
          <a:prstGeom prst="roundRect">
            <a:avLst/>
          </a:prstGeom>
          <a:blipFill>
            <a:blip r:embed="rId3"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rPr>
              <a:t>The Easter Fire</a:t>
            </a:r>
            <a:r>
              <a:rPr lang="en-NZ" sz="1200" dirty="0">
                <a:solidFill>
                  <a:schemeClr val="tx1"/>
                </a:solidFill>
              </a:rPr>
              <a:t> is lit outside the doors of the church. The Liturgy begins with the blessing of this paschal fire and the lighting of the paschal candle from the fire. (</a:t>
            </a:r>
            <a:r>
              <a:rPr lang="en-NZ" sz="1200" i="1" dirty="0">
                <a:solidFill>
                  <a:schemeClr val="tx1"/>
                </a:solidFill>
              </a:rPr>
              <a:t>Paschal</a:t>
            </a:r>
            <a:r>
              <a:rPr lang="en-NZ" sz="1200" dirty="0">
                <a:solidFill>
                  <a:schemeClr val="tx1"/>
                </a:solidFill>
              </a:rPr>
              <a:t> is a Latin word meaning “Easter”). </a:t>
            </a:r>
          </a:p>
        </p:txBody>
      </p:sp>
      <p:sp>
        <p:nvSpPr>
          <p:cNvPr id="34" name="Shape: Card 2">
            <a:extLst>
              <a:ext uri="{FF2B5EF4-FFF2-40B4-BE49-F238E27FC236}">
                <a16:creationId xmlns:a16="http://schemas.microsoft.com/office/drawing/2014/main" id="{633B8718-7B87-4EE5-9000-7970B8A58A64}"/>
              </a:ext>
            </a:extLst>
          </p:cNvPr>
          <p:cNvSpPr/>
          <p:nvPr/>
        </p:nvSpPr>
        <p:spPr>
          <a:xfrm>
            <a:off x="3128525" y="680989"/>
            <a:ext cx="2520280" cy="3683245"/>
          </a:xfrm>
          <a:prstGeom prst="roundRect">
            <a:avLst/>
          </a:prstGeom>
          <a:blipFill>
            <a:blip r:embed="rId3"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rPr>
              <a:t>A vigil</a:t>
            </a:r>
            <a:r>
              <a:rPr lang="en-NZ" sz="1200" dirty="0">
                <a:solidFill>
                  <a:schemeClr val="tx1"/>
                </a:solidFill>
              </a:rPr>
              <a:t> is the liturgical commemoration of a notable feast, held on the evening preceding the feast.</a:t>
            </a:r>
          </a:p>
          <a:p>
            <a:endParaRPr lang="en-NZ" sz="1200" dirty="0">
              <a:solidFill>
                <a:schemeClr val="tx1"/>
              </a:solidFill>
            </a:endParaRPr>
          </a:p>
          <a:p>
            <a:r>
              <a:rPr lang="en-NZ" sz="1200" b="1" dirty="0">
                <a:solidFill>
                  <a:schemeClr val="tx1"/>
                </a:solidFill>
              </a:rPr>
              <a:t>The Easter Vigil </a:t>
            </a:r>
            <a:r>
              <a:rPr lang="en-NZ" sz="1200" dirty="0">
                <a:solidFill>
                  <a:schemeClr val="tx1"/>
                </a:solidFill>
              </a:rPr>
              <a:t>takes place after sunset on Holy Saturday, to highlight the Church’s vigil, or waiting, for the Resurrection of Jesus. The Liturgical colours of gold, yellow or white are used to express the great celebration of the Resurrection.</a:t>
            </a:r>
            <a:endParaRPr lang="en-GB" sz="2800" dirty="0">
              <a:solidFill>
                <a:schemeClr val="tx1"/>
              </a:solidFill>
            </a:endParaRPr>
          </a:p>
        </p:txBody>
      </p:sp>
      <p:sp>
        <p:nvSpPr>
          <p:cNvPr id="35" name="Shape: Card 1 (top)">
            <a:extLst>
              <a:ext uri="{FF2B5EF4-FFF2-40B4-BE49-F238E27FC236}">
                <a16:creationId xmlns:a16="http://schemas.microsoft.com/office/drawing/2014/main" id="{6825E5CB-FF60-45A3-AE58-5284198C6CAE}"/>
              </a:ext>
            </a:extLst>
          </p:cNvPr>
          <p:cNvSpPr/>
          <p:nvPr/>
        </p:nvSpPr>
        <p:spPr>
          <a:xfrm>
            <a:off x="3160609" y="715425"/>
            <a:ext cx="2520280" cy="3624920"/>
          </a:xfrm>
          <a:prstGeom prst="roundRect">
            <a:avLst/>
          </a:prstGeom>
          <a:blipFill>
            <a:blip r:embed="rId3"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The Easter Vigil Liturgy </a:t>
            </a:r>
          </a:p>
        </p:txBody>
      </p:sp>
      <p:sp>
        <p:nvSpPr>
          <p:cNvPr id="24" name="Rectangle pic823">
            <a:extLst>
              <a:ext uri="{FF2B5EF4-FFF2-40B4-BE49-F238E27FC236}">
                <a16:creationId xmlns:a16="http://schemas.microsoft.com/office/drawing/2014/main" id="{06671E8A-9FC7-40FC-A45B-11DEAAB7D6C9}"/>
              </a:ext>
            </a:extLst>
          </p:cNvPr>
          <p:cNvSpPr/>
          <p:nvPr/>
        </p:nvSpPr>
        <p:spPr>
          <a:xfrm>
            <a:off x="6998317" y="2637794"/>
            <a:ext cx="2059460" cy="729430"/>
          </a:xfrm>
          <a:prstGeom prst="rect">
            <a:avLst/>
          </a:prstGeom>
        </p:spPr>
        <p:txBody>
          <a:bodyPr wrap="square">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Blessing of the Baptismal Water</a:t>
            </a:r>
            <a:r>
              <a:rPr lang="en-NZ" dirty="0">
                <a:latin typeface="Calibri" panose="020F0502020204030204" pitchFamily="34" charset="0"/>
                <a:ea typeface="Calibri" panose="020F0502020204030204" pitchFamily="34" charset="0"/>
                <a:cs typeface="Calibri" panose="020F0502020204030204" pitchFamily="34" charset="0"/>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pic724">
            <a:extLst>
              <a:ext uri="{FF2B5EF4-FFF2-40B4-BE49-F238E27FC236}">
                <a16:creationId xmlns:a16="http://schemas.microsoft.com/office/drawing/2014/main" id="{47DF8682-F1C5-46E0-8CAE-87712AB4C796}"/>
              </a:ext>
            </a:extLst>
          </p:cNvPr>
          <p:cNvSpPr/>
          <p:nvPr/>
        </p:nvSpPr>
        <p:spPr>
          <a:xfrm>
            <a:off x="5055271" y="2712578"/>
            <a:ext cx="1824410" cy="646331"/>
          </a:xfrm>
          <a:prstGeom prst="rect">
            <a:avLst/>
          </a:prstGeom>
        </p:spPr>
        <p:txBody>
          <a:bodyPr wrap="none">
            <a:spAutoFit/>
          </a:bodyPr>
          <a:lstStyle/>
          <a:p>
            <a:pPr algn="ctr"/>
            <a:r>
              <a:rPr lang="en-NZ" b="1" dirty="0">
                <a:latin typeface="Calibri" panose="020F0502020204030204" pitchFamily="34" charset="0"/>
                <a:ea typeface="Calibri" panose="020F0502020204030204" pitchFamily="34" charset="0"/>
              </a:rPr>
              <a:t>Rites of initiation</a:t>
            </a:r>
          </a:p>
          <a:p>
            <a:pPr algn="ctr"/>
            <a:r>
              <a:rPr lang="en-NZ" b="1" dirty="0">
                <a:latin typeface="Calibri" panose="020F0502020204030204" pitchFamily="34" charset="0"/>
                <a:ea typeface="Calibri" panose="020F0502020204030204" pitchFamily="34" charset="0"/>
              </a:rPr>
              <a:t>Baptism</a:t>
            </a:r>
            <a:r>
              <a:rPr lang="en-NZ" dirty="0">
                <a:latin typeface="Calibri" panose="020F0502020204030204" pitchFamily="34" charset="0"/>
                <a:ea typeface="Calibri" panose="020F0502020204030204" pitchFamily="34" charset="0"/>
              </a:rPr>
              <a:t>  </a:t>
            </a:r>
            <a:endParaRPr lang="en-NZ" dirty="0"/>
          </a:p>
        </p:txBody>
      </p:sp>
      <p:sp>
        <p:nvSpPr>
          <p:cNvPr id="13" name="Rectangle pic612">
            <a:extLst>
              <a:ext uri="{FF2B5EF4-FFF2-40B4-BE49-F238E27FC236}">
                <a16:creationId xmlns:a16="http://schemas.microsoft.com/office/drawing/2014/main" id="{0B0BC11C-6B5D-45CC-A249-5775613994AC}"/>
              </a:ext>
            </a:extLst>
          </p:cNvPr>
          <p:cNvSpPr/>
          <p:nvPr/>
        </p:nvSpPr>
        <p:spPr>
          <a:xfrm>
            <a:off x="2791539" y="2669978"/>
            <a:ext cx="1638847"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Easter Fire</a:t>
            </a:r>
            <a:r>
              <a:rPr lang="en-NZ" dirty="0">
                <a:latin typeface="Calibri" panose="020F0502020204030204" pitchFamily="34" charset="0"/>
                <a:ea typeface="Calibri" panose="020F0502020204030204" pitchFamily="34" charset="0"/>
                <a:cs typeface="Calibri" panose="020F0502020204030204" pitchFamily="34" charset="0"/>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pic526">
            <a:extLst>
              <a:ext uri="{FF2B5EF4-FFF2-40B4-BE49-F238E27FC236}">
                <a16:creationId xmlns:a16="http://schemas.microsoft.com/office/drawing/2014/main" id="{275F412E-2E53-47D7-BE3C-A4EBDFFE57D6}"/>
              </a:ext>
            </a:extLst>
          </p:cNvPr>
          <p:cNvSpPr/>
          <p:nvPr/>
        </p:nvSpPr>
        <p:spPr>
          <a:xfrm>
            <a:off x="533935" y="2443246"/>
            <a:ext cx="1490152" cy="838948"/>
          </a:xfrm>
          <a:prstGeom prst="rect">
            <a:avLst/>
          </a:prstGeom>
        </p:spPr>
        <p:txBody>
          <a:bodyPr wrap="none">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Calibri" panose="020F0502020204030204" pitchFamily="34" charset="0"/>
              </a:rPr>
              <a:t>Liturgy of </a:t>
            </a:r>
          </a:p>
          <a:p>
            <a:pPr algn="ctr">
              <a:lnSpc>
                <a:spcPct val="115000"/>
              </a:lnSpc>
              <a:spcAft>
                <a:spcPts val="1000"/>
              </a:spcAft>
            </a:pPr>
            <a:r>
              <a:rPr lang="en-NZ" b="1" dirty="0">
                <a:latin typeface="Calibri" panose="020F0502020204030204" pitchFamily="34" charset="0"/>
                <a:ea typeface="Calibri" panose="020F0502020204030204" pitchFamily="34" charset="0"/>
                <a:cs typeface="Calibri" panose="020F0502020204030204" pitchFamily="34" charset="0"/>
              </a:rPr>
              <a:t>the Eucharist</a:t>
            </a:r>
            <a:r>
              <a:rPr lang="en-NZ" dirty="0">
                <a:latin typeface="Calibri" panose="020F0502020204030204" pitchFamily="34" charset="0"/>
                <a:ea typeface="Calibri" panose="020F0502020204030204" pitchFamily="34" charset="0"/>
                <a:cs typeface="Calibri" panose="020F0502020204030204" pitchFamily="34" charset="0"/>
              </a:rPr>
              <a:t>.</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pic418">
            <a:extLst>
              <a:ext uri="{FF2B5EF4-FFF2-40B4-BE49-F238E27FC236}">
                <a16:creationId xmlns:a16="http://schemas.microsoft.com/office/drawing/2014/main" id="{5D180E47-7D63-49B0-BE64-258F4621BF8F}"/>
              </a:ext>
            </a:extLst>
          </p:cNvPr>
          <p:cNvSpPr/>
          <p:nvPr/>
        </p:nvSpPr>
        <p:spPr>
          <a:xfrm>
            <a:off x="6789566" y="1873670"/>
            <a:ext cx="2354434" cy="729430"/>
          </a:xfrm>
          <a:prstGeom prst="rect">
            <a:avLst/>
          </a:prstGeom>
        </p:spPr>
        <p:txBody>
          <a:bodyPr wrap="square">
            <a:spAutoFit/>
          </a:bodyPr>
          <a:lstStyle/>
          <a:p>
            <a:pPr>
              <a:lnSpc>
                <a:spcPct val="115000"/>
              </a:lnSpc>
              <a:spcAft>
                <a:spcPts val="1000"/>
              </a:spcAft>
            </a:pPr>
            <a:r>
              <a:rPr lang="en-NZ" b="1">
                <a:latin typeface="Calibri" panose="020F0502020204030204" pitchFamily="34" charset="0"/>
                <a:ea typeface="Calibri" panose="020F0502020204030204" pitchFamily="34" charset="0"/>
                <a:cs typeface="Times New Roman" panose="02020603050405020304" pitchFamily="18" charset="0"/>
              </a:rPr>
              <a:t>The Procession of the Paschal Candle</a:t>
            </a:r>
            <a:r>
              <a:rPr lang="en-NZ">
                <a:latin typeface="Calibri" panose="020F0502020204030204" pitchFamily="34" charset="0"/>
                <a:ea typeface="Calibri" panose="020F0502020204030204" pitchFamily="34" charset="0"/>
                <a:cs typeface="Calibri" panose="020F0502020204030204" pitchFamily="34" charset="0"/>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pic325">
            <a:extLst>
              <a:ext uri="{FF2B5EF4-FFF2-40B4-BE49-F238E27FC236}">
                <a16:creationId xmlns:a16="http://schemas.microsoft.com/office/drawing/2014/main" id="{BC3A3A8F-129C-403A-A109-2291C85326C7}"/>
              </a:ext>
            </a:extLst>
          </p:cNvPr>
          <p:cNvSpPr/>
          <p:nvPr/>
        </p:nvSpPr>
        <p:spPr>
          <a:xfrm>
            <a:off x="4817825" y="2158145"/>
            <a:ext cx="1816908"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Calibri" panose="020F0502020204030204" pitchFamily="34" charset="0"/>
              </a:rPr>
              <a:t>Concluding Rites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pic22">
            <a:extLst>
              <a:ext uri="{FF2B5EF4-FFF2-40B4-BE49-F238E27FC236}">
                <a16:creationId xmlns:a16="http://schemas.microsoft.com/office/drawing/2014/main" id="{1D4CFA8B-B910-4602-9CEA-18E0D530E5A6}"/>
              </a:ext>
            </a:extLst>
          </p:cNvPr>
          <p:cNvSpPr/>
          <p:nvPr/>
        </p:nvSpPr>
        <p:spPr>
          <a:xfrm>
            <a:off x="2706257" y="1970684"/>
            <a:ext cx="1679936" cy="729430"/>
          </a:xfrm>
          <a:prstGeom prst="rect">
            <a:avLst/>
          </a:prstGeom>
        </p:spPr>
        <p:txBody>
          <a:bodyPr wrap="square">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Liturgy of the Word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pic120">
            <a:extLst>
              <a:ext uri="{FF2B5EF4-FFF2-40B4-BE49-F238E27FC236}">
                <a16:creationId xmlns:a16="http://schemas.microsoft.com/office/drawing/2014/main" id="{6F68BB14-876B-43F6-8F53-1835E100F85F}"/>
              </a:ext>
            </a:extLst>
          </p:cNvPr>
          <p:cNvSpPr/>
          <p:nvPr/>
        </p:nvSpPr>
        <p:spPr>
          <a:xfrm>
            <a:off x="529334" y="2100051"/>
            <a:ext cx="1401666"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The </a:t>
            </a:r>
            <a:r>
              <a:rPr lang="en-NZ" b="1" dirty="0" err="1">
                <a:latin typeface="Calibri" panose="020F0502020204030204" pitchFamily="34" charset="0"/>
                <a:ea typeface="Calibri" panose="020F0502020204030204" pitchFamily="34" charset="0"/>
                <a:cs typeface="Times New Roman" panose="02020603050405020304" pitchFamily="18" charset="0"/>
              </a:rPr>
              <a:t>Exsultet</a:t>
            </a:r>
            <a:r>
              <a:rPr lang="en-NZ" b="1" dirty="0">
                <a:latin typeface="Calibri" panose="020F0502020204030204" pitchFamily="34" charset="0"/>
                <a:ea typeface="Calibri" panose="020F0502020204030204" pitchFamily="34" charset="0"/>
                <a:cs typeface="Times New Roman" panose="02020603050405020304" pitchFamily="18" charset="0"/>
              </a:rPr>
              <a:t>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8" name="Picture 8" descr="https://mmoclacrosse.files.wordpress.com/2014/04/dsc_0012e.jpg">
            <a:extLst>
              <a:ext uri="{FF2B5EF4-FFF2-40B4-BE49-F238E27FC236}">
                <a16:creationId xmlns:a16="http://schemas.microsoft.com/office/drawing/2014/main" id="{B3A01992-D853-42B2-A125-A0C3C61F7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1044" r="8749" b="20471"/>
          <a:stretch>
            <a:fillRect/>
          </a:stretch>
        </p:blipFill>
        <p:spPr bwMode="auto">
          <a:xfrm>
            <a:off x="7066928" y="2623799"/>
            <a:ext cx="1922239" cy="147822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7" descr="Image result for baptism at the easter vigil">
            <a:extLst>
              <a:ext uri="{FF2B5EF4-FFF2-40B4-BE49-F238E27FC236}">
                <a16:creationId xmlns:a16="http://schemas.microsoft.com/office/drawing/2014/main" id="{79E39915-613E-4859-B967-7D22E85AF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295" t="20007" r="5734" b="18517"/>
          <a:stretch>
            <a:fillRect/>
          </a:stretch>
        </p:blipFill>
        <p:spPr bwMode="auto">
          <a:xfrm>
            <a:off x="4850999" y="2623867"/>
            <a:ext cx="2222123" cy="1475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may contain: one or more people, people standing, night and outdoor">
            <a:extLst>
              <a:ext uri="{FF2B5EF4-FFF2-40B4-BE49-F238E27FC236}">
                <a16:creationId xmlns:a16="http://schemas.microsoft.com/office/drawing/2014/main" id="{4539344B-5EBB-472F-8BE6-B91F14EA3566}"/>
              </a:ext>
            </a:extLst>
          </p:cNvPr>
          <p:cNvPicPr/>
          <p:nvPr/>
        </p:nvPicPr>
        <p:blipFill rotWithShape="1">
          <a:blip r:embed="rId6">
            <a:extLst>
              <a:ext uri="{28A0092B-C50C-407E-A947-70E740481C1C}">
                <a14:useLocalDpi xmlns:a14="http://schemas.microsoft.com/office/drawing/2010/main" val="0"/>
              </a:ext>
            </a:extLst>
          </a:blip>
          <a:srcRect l="22934" t="30581" r="18901" b="22883"/>
          <a:stretch/>
        </p:blipFill>
        <p:spPr bwMode="auto">
          <a:xfrm>
            <a:off x="2340451" y="2623656"/>
            <a:ext cx="2516742" cy="1478228"/>
          </a:xfrm>
          <a:prstGeom prst="rect">
            <a:avLst/>
          </a:prstGeom>
          <a:noFill/>
          <a:ln>
            <a:noFill/>
          </a:ln>
          <a:extLst>
            <a:ext uri="{53640926-AAD7-44D8-BBD7-CCE9431645EC}">
              <a14:shadowObscured xmlns:a14="http://schemas.microsoft.com/office/drawing/2010/main"/>
            </a:ext>
          </a:extLst>
        </p:spPr>
      </p:pic>
      <p:pic>
        <p:nvPicPr>
          <p:cNvPr id="6146" name="Picture 5" descr="https://holyspirit12078.org/media/1/EasterVigil2011-Doxology-640.jpg">
            <a:extLst>
              <a:ext uri="{FF2B5EF4-FFF2-40B4-BE49-F238E27FC236}">
                <a16:creationId xmlns:a16="http://schemas.microsoft.com/office/drawing/2014/main" id="{A5CB7684-9283-49C2-AA2A-73B1F21474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117" t="12962" r="15015" b="1178"/>
          <a:stretch>
            <a:fillRect/>
          </a:stretch>
        </p:blipFill>
        <p:spPr bwMode="auto">
          <a:xfrm>
            <a:off x="198548" y="2533556"/>
            <a:ext cx="2144243" cy="169977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4" descr="Image may contain: 11 people, people smiling, people standing and night">
            <a:extLst>
              <a:ext uri="{FF2B5EF4-FFF2-40B4-BE49-F238E27FC236}">
                <a16:creationId xmlns:a16="http://schemas.microsoft.com/office/drawing/2014/main" id="{64485C6C-94F9-4C48-96BD-412D37B9073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915" t="37895" b="3590"/>
          <a:stretch/>
        </p:blipFill>
        <p:spPr bwMode="auto">
          <a:xfrm>
            <a:off x="6744370" y="1160764"/>
            <a:ext cx="2244797" cy="1472112"/>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3" descr="https://www.thecompassnews.org/wp-content/uploads/2017/01/1703eland_church118web2.jpg">
            <a:extLst>
              <a:ext uri="{FF2B5EF4-FFF2-40B4-BE49-F238E27FC236}">
                <a16:creationId xmlns:a16="http://schemas.microsoft.com/office/drawing/2014/main" id="{907D705D-C209-48E5-BBB7-B88A63DF98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559" t="16615" r="15179" b="8157"/>
          <a:stretch>
            <a:fillRect/>
          </a:stretch>
        </p:blipFill>
        <p:spPr bwMode="auto">
          <a:xfrm>
            <a:off x="4539353" y="1160763"/>
            <a:ext cx="2222123" cy="147211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2" descr="Image result for A priest reading the Gospel at Easter in the church">
            <a:extLst>
              <a:ext uri="{FF2B5EF4-FFF2-40B4-BE49-F238E27FC236}">
                <a16:creationId xmlns:a16="http://schemas.microsoft.com/office/drawing/2014/main" id="{C9D99568-92C4-4934-9CDC-24FA9FC651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9618" y="1148731"/>
            <a:ext cx="2215850" cy="147514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1" descr="Image result for People singing in church">
            <a:extLst>
              <a:ext uri="{FF2B5EF4-FFF2-40B4-BE49-F238E27FC236}">
                <a16:creationId xmlns:a16="http://schemas.microsoft.com/office/drawing/2014/main" id="{F792149A-F82F-479B-AAE9-3F9D6FFA6F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548" y="1058419"/>
            <a:ext cx="2141903" cy="1475140"/>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22" name="Textbox: Tool instructions">
            <a:extLst>
              <a:ext uri="{FF2B5EF4-FFF2-40B4-BE49-F238E27FC236}">
                <a16:creationId xmlns:a16="http://schemas.microsoft.com/office/drawing/2014/main" id="{4176EF75-835D-45CD-A64A-4FA8CA1B0100}"/>
              </a:ext>
            </a:extLst>
          </p:cNvPr>
          <p:cNvSpPr txBox="1"/>
          <p:nvPr/>
        </p:nvSpPr>
        <p:spPr>
          <a:xfrm>
            <a:off x="3710232" y="4912670"/>
            <a:ext cx="172355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images to reveal text</a:t>
            </a:r>
          </a:p>
        </p:txBody>
      </p:sp>
      <p:sp>
        <p:nvSpPr>
          <p:cNvPr id="28" name="Action Button: Worksheet">
            <a:hlinkClick r:id="rId12" action="ppaction://hlinksldjump" highlightClick="1"/>
            <a:extLst>
              <a:ext uri="{FF2B5EF4-FFF2-40B4-BE49-F238E27FC236}">
                <a16:creationId xmlns:a16="http://schemas.microsoft.com/office/drawing/2014/main" id="{54E562E0-E605-4338-90AD-2EFBB10B7BD4}"/>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9" name="Action Button: Information">
            <a:hlinkClick r:id="" action="ppaction://noaction" highlightClick="1"/>
            <a:extLst>
              <a:ext uri="{FF2B5EF4-FFF2-40B4-BE49-F238E27FC236}">
                <a16:creationId xmlns:a16="http://schemas.microsoft.com/office/drawing/2014/main" id="{0CDD9E5E-4E9E-435C-A46A-3FDB76E70FC7}"/>
              </a:ext>
            </a:extLst>
          </p:cNvPr>
          <p:cNvSpPr/>
          <p:nvPr/>
        </p:nvSpPr>
        <p:spPr>
          <a:xfrm>
            <a:off x="6634733"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Tool instructions">
            <a:extLst>
              <a:ext uri="{FF2B5EF4-FFF2-40B4-BE49-F238E27FC236}">
                <a16:creationId xmlns:a16="http://schemas.microsoft.com/office/drawing/2014/main" id="{F344DDF2-F12D-4134-ADA4-5546DA666750}"/>
              </a:ext>
            </a:extLst>
          </p:cNvPr>
          <p:cNvSpPr txBox="1"/>
          <p:nvPr/>
        </p:nvSpPr>
        <p:spPr>
          <a:xfrm>
            <a:off x="3801026" y="4749900"/>
            <a:ext cx="1505540"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top card to discard it</a:t>
            </a:r>
          </a:p>
        </p:txBody>
      </p:sp>
      <p:sp>
        <p:nvSpPr>
          <p:cNvPr id="37" name="Textbox: Tool instructions">
            <a:extLst>
              <a:ext uri="{FF2B5EF4-FFF2-40B4-BE49-F238E27FC236}">
                <a16:creationId xmlns:a16="http://schemas.microsoft.com/office/drawing/2014/main" id="{AA9BDD11-CBFD-4DD1-9016-0DF9D1D1C30E}"/>
              </a:ext>
            </a:extLst>
          </p:cNvPr>
          <p:cNvSpPr txBox="1"/>
          <p:nvPr/>
        </p:nvSpPr>
        <p:spPr>
          <a:xfrm>
            <a:off x="3360771" y="4600453"/>
            <a:ext cx="242245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more information</a:t>
            </a:r>
          </a:p>
        </p:txBody>
      </p:sp>
    </p:spTree>
    <p:extLst>
      <p:ext uri="{BB962C8B-B14F-4D97-AF65-F5344CB8AC3E}">
        <p14:creationId xmlns:p14="http://schemas.microsoft.com/office/powerpoint/2010/main" val="1062010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5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4.07407E-6 L 4.72222E-6 -4.07407E-6 " pathEditMode="relative" rAng="0" ptsTypes="AA">
                                      <p:cBhvr>
                                        <p:cTn id="6" dur="100" spd="-100000" fill="hold"/>
                                        <p:tgtEl>
                                          <p:spTgt spid="6150"/>
                                        </p:tgtEl>
                                        <p:attrNameLst>
                                          <p:attrName>ppt_x</p:attrName>
                                          <p:attrName>ppt_y</p:attrName>
                                        </p:attrNameLst>
                                      </p:cBhvr>
                                      <p:rCtr x="0" y="0"/>
                                    </p:animMotion>
                                  </p:childTnLst>
                                </p:cTn>
                              </p:par>
                              <p:par>
                                <p:cTn id="7" presetID="42" presetClass="path" presetSubtype="0" accel="50000" decel="50000" fill="hold" nodeType="withEffect">
                                  <p:stCondLst>
                                    <p:cond delay="0"/>
                                  </p:stCondLst>
                                  <p:childTnLst>
                                    <p:animMotion origin="layout" path="M 1.94444E-6 3.33333E-6 L 1.94444E-6 -4.69136E-6 " pathEditMode="relative" rAng="0" ptsTypes="AA">
                                      <p:cBhvr>
                                        <p:cTn id="8" dur="100" spd="-100000" fill="hold"/>
                                        <p:tgtEl>
                                          <p:spTgt spid="6149"/>
                                        </p:tgtEl>
                                        <p:attrNameLst>
                                          <p:attrName>ppt_x</p:attrName>
                                          <p:attrName>ppt_y</p:attrName>
                                        </p:attrNameLst>
                                      </p:cBhvr>
                                      <p:rCtr x="0" y="802"/>
                                    </p:animMotion>
                                  </p:childTnLst>
                                </p:cTn>
                              </p:par>
                              <p:par>
                                <p:cTn id="9" presetID="42" presetClass="path" presetSubtype="0" accel="50000" decel="50000" fill="hold" nodeType="withEffect">
                                  <p:stCondLst>
                                    <p:cond delay="0"/>
                                  </p:stCondLst>
                                  <p:childTnLst>
                                    <p:animMotion origin="layout" path="M -1.94444E-6 9.87654E-7 L -1.94444E-6 -4.69136E-6 " pathEditMode="relative" rAng="0" ptsTypes="AA">
                                      <p:cBhvr>
                                        <p:cTn id="10" dur="100" spd="-100000" fill="hold"/>
                                        <p:tgtEl>
                                          <p:spTgt spid="6145"/>
                                        </p:tgtEl>
                                        <p:attrNameLst>
                                          <p:attrName>ppt_x</p:attrName>
                                          <p:attrName>ppt_y</p:attrName>
                                        </p:attrNameLst>
                                      </p:cBhvr>
                                      <p:rCtr x="0" y="617"/>
                                    </p:animMotion>
                                  </p:childTnLst>
                                </p:cTn>
                              </p:par>
                              <p:par>
                                <p:cTn id="11" presetID="42" presetClass="path" presetSubtype="0" accel="50000" decel="50000" fill="hold" nodeType="withEffect">
                                  <p:stCondLst>
                                    <p:cond delay="0"/>
                                  </p:stCondLst>
                                  <p:childTnLst>
                                    <p:animMotion origin="layout" path="M 4.44444E-6 3.33333E-6 L 4.44444E-6 -4.69136E-6 " pathEditMode="relative" rAng="0" ptsTypes="AA">
                                      <p:cBhvr>
                                        <p:cTn id="12" dur="100" spd="-100000" fill="hold"/>
                                        <p:tgtEl>
                                          <p:spTgt spid="6151"/>
                                        </p:tgtEl>
                                        <p:attrNameLst>
                                          <p:attrName>ppt_x</p:attrName>
                                          <p:attrName>ppt_y</p:attrName>
                                        </p:attrNameLst>
                                      </p:cBhvr>
                                      <p:rCtr x="0" y="802"/>
                                    </p:animMotion>
                                  </p:childTnLst>
                                </p:cTn>
                              </p:par>
                              <p:par>
                                <p:cTn id="13" presetID="42" presetClass="path" presetSubtype="0" accel="50000" decel="50000" fill="hold" nodeType="withEffect">
                                  <p:stCondLst>
                                    <p:cond delay="0"/>
                                  </p:stCondLst>
                                  <p:childTnLst>
                                    <p:animMotion origin="layout" path="M 1.11111E-6 3.95062E-6 L 1.11111E-6 3.95062E-6 " pathEditMode="relative" rAng="0" ptsTypes="AA">
                                      <p:cBhvr>
                                        <p:cTn id="14" dur="100" spd="-100000" fill="hold"/>
                                        <p:tgtEl>
                                          <p:spTgt spid="6146"/>
                                        </p:tgtEl>
                                        <p:attrNameLst>
                                          <p:attrName>ppt_x</p:attrName>
                                          <p:attrName>ppt_y</p:attrName>
                                        </p:attrNameLst>
                                      </p:cBhvr>
                                      <p:rCtr x="0" y="0"/>
                                    </p:animMotion>
                                  </p:childTnLst>
                                </p:cTn>
                              </p:par>
                              <p:par>
                                <p:cTn id="15" presetID="42" presetClass="path" presetSubtype="0" accel="50000" decel="50000" fill="hold" nodeType="withEffect">
                                  <p:stCondLst>
                                    <p:cond delay="0"/>
                                  </p:stCondLst>
                                  <p:childTnLst>
                                    <p:animMotion origin="layout" path="M 3.61111E-6 -3.7037E-6 L 3.61111E-6 0.00031 " pathEditMode="relative" rAng="0" ptsTypes="AA">
                                      <p:cBhvr>
                                        <p:cTn id="16" dur="100" spd="-100000" fill="hold"/>
                                        <p:tgtEl>
                                          <p:spTgt spid="17"/>
                                        </p:tgtEl>
                                        <p:attrNameLst>
                                          <p:attrName>ppt_x</p:attrName>
                                          <p:attrName>ppt_y</p:attrName>
                                        </p:attrNameLst>
                                      </p:cBhvr>
                                      <p:rCtr x="0" y="0"/>
                                    </p:animMotion>
                                  </p:childTnLst>
                                </p:cTn>
                              </p:par>
                              <p:par>
                                <p:cTn id="17" presetID="42" presetClass="path" presetSubtype="0" accel="50000" decel="50000" fill="hold" nodeType="withEffect">
                                  <p:stCondLst>
                                    <p:cond delay="0"/>
                                  </p:stCondLst>
                                  <p:childTnLst>
                                    <p:animMotion origin="layout" path="M -3.33333E-6 4.93827E-6 L -3.33333E-6 -3.7037E-6 " pathEditMode="relative" rAng="0" ptsTypes="AA">
                                      <p:cBhvr>
                                        <p:cTn id="18" dur="100" spd="-100000" fill="hold"/>
                                        <p:tgtEl>
                                          <p:spTgt spid="6147"/>
                                        </p:tgtEl>
                                        <p:attrNameLst>
                                          <p:attrName>ppt_x</p:attrName>
                                          <p:attrName>ppt_y</p:attrName>
                                        </p:attrNameLst>
                                      </p:cBhvr>
                                      <p:rCtr x="0" y="1265"/>
                                    </p:animMotion>
                                  </p:childTnLst>
                                </p:cTn>
                              </p:par>
                              <p:par>
                                <p:cTn id="19" presetID="42" presetClass="path" presetSubtype="0" accel="50000" decel="50000" fill="hold" nodeType="withEffect">
                                  <p:stCondLst>
                                    <p:cond delay="0"/>
                                  </p:stCondLst>
                                  <p:childTnLst>
                                    <p:animMotion origin="layout" path="M -1.38889E-6 -3.7037E-6 L -1.38889E-6 0.00031 " pathEditMode="relative" rAng="0" ptsTypes="AA">
                                      <p:cBhvr>
                                        <p:cTn id="20" dur="100" spd="-100000" fill="hold"/>
                                        <p:tgtEl>
                                          <p:spTgt spid="6148"/>
                                        </p:tgtEl>
                                        <p:attrNameLst>
                                          <p:attrName>ppt_x</p:attrName>
                                          <p:attrName>ppt_y</p:attrName>
                                        </p:attrNameLst>
                                      </p:cBhvr>
                                      <p:rCtr x="0" y="0"/>
                                    </p:animMotion>
                                  </p:childTnLst>
                                </p:cTn>
                              </p:par>
                            </p:childTnLst>
                          </p:cTn>
                        </p:par>
                        <p:par>
                          <p:cTn id="21" fill="hold">
                            <p:stCondLst>
                              <p:cond delay="100"/>
                            </p:stCondLst>
                            <p:childTnLst>
                              <p:par>
                                <p:cTn id="22" presetID="64" presetClass="path" presetSubtype="0" accel="50000" decel="50000" fill="hold" nodeType="afterEffect">
                                  <p:stCondLst>
                                    <p:cond delay="0"/>
                                  </p:stCondLst>
                                  <p:childTnLst>
                                    <p:animMotion origin="layout" path="M 4.72222E-6 -4.07407E-6 L 4.72222E-6 -0.08117 " pathEditMode="relative" rAng="0" ptsTypes="AA">
                                      <p:cBhvr>
                                        <p:cTn id="23" dur="2000" fill="hold"/>
                                        <p:tgtEl>
                                          <p:spTgt spid="6150"/>
                                        </p:tgtEl>
                                        <p:attrNameLst>
                                          <p:attrName>ppt_x</p:attrName>
                                          <p:attrName>ppt_y</p:attrName>
                                        </p:attrNameLst>
                                      </p:cBhvr>
                                      <p:rCtr x="0" y="-4074"/>
                                    </p:animMotion>
                                  </p:childTnLst>
                                </p:cTn>
                              </p:par>
                            </p:childTnLst>
                          </p:cTn>
                        </p:par>
                      </p:childTnLst>
                    </p:cTn>
                  </p:par>
                </p:childTnLst>
              </p:cTn>
              <p:nextCondLst>
                <p:cond evt="onClick" delay="0">
                  <p:tgtEl>
                    <p:spTgt spid="6150"/>
                  </p:tgtEl>
                </p:cond>
              </p:nextCondLst>
            </p:seq>
            <p:seq concurrent="1" nextAc="seek">
              <p:cTn id="24" restart="whenNotActive" fill="hold" evtFilter="cancelBubble" nodeType="interactiveSeq">
                <p:stCondLst>
                  <p:cond evt="onClick" delay="0">
                    <p:tgtEl>
                      <p:spTgt spid="6149"/>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withEffect">
                                  <p:stCondLst>
                                    <p:cond delay="0"/>
                                  </p:stCondLst>
                                  <p:childTnLst>
                                    <p:animMotion origin="layout" path="M 4.72222E-6 -4.07407E-6 L 4.72222E-6 -4.07407E-6 " pathEditMode="relative" rAng="0" ptsTypes="AA">
                                      <p:cBhvr>
                                        <p:cTn id="28" dur="100" spd="-100000" fill="hold"/>
                                        <p:tgtEl>
                                          <p:spTgt spid="6150"/>
                                        </p:tgtEl>
                                        <p:attrNameLst>
                                          <p:attrName>ppt_x</p:attrName>
                                          <p:attrName>ppt_y</p:attrName>
                                        </p:attrNameLst>
                                      </p:cBhvr>
                                      <p:rCtr x="0" y="0"/>
                                    </p:animMotion>
                                  </p:childTnLst>
                                </p:cTn>
                              </p:par>
                              <p:par>
                                <p:cTn id="29" presetID="42" presetClass="path" presetSubtype="0" accel="50000" decel="50000" fill="hold" nodeType="withEffect">
                                  <p:stCondLst>
                                    <p:cond delay="0"/>
                                  </p:stCondLst>
                                  <p:childTnLst>
                                    <p:animMotion origin="layout" path="M 1.94444E-6 3.33333E-6 L 1.94444E-6 2.46914E-6 " pathEditMode="relative" rAng="0" ptsTypes="AA">
                                      <p:cBhvr>
                                        <p:cTn id="30" dur="100" spd="-100000" fill="hold"/>
                                        <p:tgtEl>
                                          <p:spTgt spid="6149"/>
                                        </p:tgtEl>
                                        <p:attrNameLst>
                                          <p:attrName>ppt_x</p:attrName>
                                          <p:attrName>ppt_y</p:attrName>
                                        </p:attrNameLst>
                                      </p:cBhvr>
                                      <p:rCtr x="0" y="-123"/>
                                    </p:animMotion>
                                  </p:childTnLst>
                                </p:cTn>
                              </p:par>
                              <p:par>
                                <p:cTn id="31" presetID="42" presetClass="path" presetSubtype="0" accel="50000" decel="50000" fill="hold" nodeType="withEffect">
                                  <p:stCondLst>
                                    <p:cond delay="0"/>
                                  </p:stCondLst>
                                  <p:childTnLst>
                                    <p:animMotion origin="layout" path="M -1.94444E-6 9.87654E-7 L -1.94444E-6 -4.69136E-6 " pathEditMode="relative" rAng="0" ptsTypes="AA">
                                      <p:cBhvr>
                                        <p:cTn id="32" dur="100" spd="-100000" fill="hold"/>
                                        <p:tgtEl>
                                          <p:spTgt spid="6145"/>
                                        </p:tgtEl>
                                        <p:attrNameLst>
                                          <p:attrName>ppt_x</p:attrName>
                                          <p:attrName>ppt_y</p:attrName>
                                        </p:attrNameLst>
                                      </p:cBhvr>
                                      <p:rCtr x="0" y="617"/>
                                    </p:animMotion>
                                  </p:childTnLst>
                                </p:cTn>
                              </p:par>
                              <p:par>
                                <p:cTn id="33" presetID="42" presetClass="path" presetSubtype="0" accel="50000" decel="50000" fill="hold" nodeType="withEffect">
                                  <p:stCondLst>
                                    <p:cond delay="0"/>
                                  </p:stCondLst>
                                  <p:childTnLst>
                                    <p:animMotion origin="layout" path="M 4.44444E-6 3.33333E-6 L 4.44444E-6 -4.69136E-6 " pathEditMode="relative" rAng="0" ptsTypes="AA">
                                      <p:cBhvr>
                                        <p:cTn id="34" dur="100" spd="-100000" fill="hold"/>
                                        <p:tgtEl>
                                          <p:spTgt spid="6151"/>
                                        </p:tgtEl>
                                        <p:attrNameLst>
                                          <p:attrName>ppt_x</p:attrName>
                                          <p:attrName>ppt_y</p:attrName>
                                        </p:attrNameLst>
                                      </p:cBhvr>
                                      <p:rCtr x="0" y="802"/>
                                    </p:animMotion>
                                  </p:childTnLst>
                                </p:cTn>
                              </p:par>
                              <p:par>
                                <p:cTn id="35" presetID="42" presetClass="path" presetSubtype="0" accel="50000" decel="50000" fill="hold" nodeType="withEffect">
                                  <p:stCondLst>
                                    <p:cond delay="0"/>
                                  </p:stCondLst>
                                  <p:childTnLst>
                                    <p:animMotion origin="layout" path="M 1.11111E-6 3.95062E-6 L 1.11111E-6 4.93827E-6 " pathEditMode="relative" rAng="0" ptsTypes="AA">
                                      <p:cBhvr>
                                        <p:cTn id="36" dur="100" spd="-100000" fill="hold"/>
                                        <p:tgtEl>
                                          <p:spTgt spid="6146"/>
                                        </p:tgtEl>
                                        <p:attrNameLst>
                                          <p:attrName>ppt_x</p:attrName>
                                          <p:attrName>ppt_y</p:attrName>
                                        </p:attrNameLst>
                                      </p:cBhvr>
                                      <p:rCtr x="0" y="-216"/>
                                    </p:animMotion>
                                  </p:childTnLst>
                                </p:cTn>
                              </p:par>
                              <p:par>
                                <p:cTn id="37" presetID="42" presetClass="path" presetSubtype="0" accel="50000" decel="50000" fill="hold" nodeType="withEffect">
                                  <p:stCondLst>
                                    <p:cond delay="0"/>
                                  </p:stCondLst>
                                  <p:childTnLst>
                                    <p:animMotion origin="layout" path="M 3.61111E-6 -3.7037E-6 L 3.61111E-6 0.00031 " pathEditMode="relative" rAng="0" ptsTypes="AA">
                                      <p:cBhvr>
                                        <p:cTn id="38" dur="100" spd="-100000" fill="hold"/>
                                        <p:tgtEl>
                                          <p:spTgt spid="17"/>
                                        </p:tgtEl>
                                        <p:attrNameLst>
                                          <p:attrName>ppt_x</p:attrName>
                                          <p:attrName>ppt_y</p:attrName>
                                        </p:attrNameLst>
                                      </p:cBhvr>
                                      <p:rCtr x="0" y="0"/>
                                    </p:animMotion>
                                  </p:childTnLst>
                                </p:cTn>
                              </p:par>
                              <p:par>
                                <p:cTn id="39" presetID="42" presetClass="path" presetSubtype="0" accel="50000" decel="50000" fill="hold" nodeType="withEffect">
                                  <p:stCondLst>
                                    <p:cond delay="0"/>
                                  </p:stCondLst>
                                  <p:childTnLst>
                                    <p:animMotion origin="layout" path="M -3.33333E-6 4.93827E-6 L -3.33333E-6 3.95062E-6 " pathEditMode="relative" rAng="0" ptsTypes="AA">
                                      <p:cBhvr>
                                        <p:cTn id="40" dur="100" spd="-100000" fill="hold"/>
                                        <p:tgtEl>
                                          <p:spTgt spid="6147"/>
                                        </p:tgtEl>
                                        <p:attrNameLst>
                                          <p:attrName>ppt_x</p:attrName>
                                          <p:attrName>ppt_y</p:attrName>
                                        </p:attrNameLst>
                                      </p:cBhvr>
                                      <p:rCtr x="0" y="216"/>
                                    </p:animMotion>
                                  </p:childTnLst>
                                </p:cTn>
                              </p:par>
                              <p:par>
                                <p:cTn id="41" presetID="42" presetClass="path" presetSubtype="0" accel="50000" decel="50000" fill="hold" nodeType="withEffect">
                                  <p:stCondLst>
                                    <p:cond delay="0"/>
                                  </p:stCondLst>
                                  <p:childTnLst>
                                    <p:animMotion origin="layout" path="M -1.38889E-6 -3.7037E-6 L -1.38889E-6 0.00031 " pathEditMode="relative" rAng="0" ptsTypes="AA">
                                      <p:cBhvr>
                                        <p:cTn id="42" dur="100" spd="-100000" fill="hold"/>
                                        <p:tgtEl>
                                          <p:spTgt spid="6148"/>
                                        </p:tgtEl>
                                        <p:attrNameLst>
                                          <p:attrName>ppt_x</p:attrName>
                                          <p:attrName>ppt_y</p:attrName>
                                        </p:attrNameLst>
                                      </p:cBhvr>
                                      <p:rCtr x="0" y="0"/>
                                    </p:animMotion>
                                  </p:childTnLst>
                                </p:cTn>
                              </p:par>
                              <p:par>
                                <p:cTn id="43" presetID="64" presetClass="path" presetSubtype="0" accel="50000" decel="50000" fill="hold" nodeType="withEffect">
                                  <p:stCondLst>
                                    <p:cond delay="0"/>
                                  </p:stCondLst>
                                  <p:childTnLst>
                                    <p:animMotion origin="layout" path="M 1.94444E-6 3.33333E-6 L 1.94444E-6 -0.14321 " pathEditMode="relative" rAng="0" ptsTypes="AA">
                                      <p:cBhvr>
                                        <p:cTn id="44" dur="2000" fill="hold"/>
                                        <p:tgtEl>
                                          <p:spTgt spid="6149"/>
                                        </p:tgtEl>
                                        <p:attrNameLst>
                                          <p:attrName>ppt_x</p:attrName>
                                          <p:attrName>ppt_y</p:attrName>
                                        </p:attrNameLst>
                                      </p:cBhvr>
                                      <p:rCtr x="0" y="-7160"/>
                                    </p:animMotion>
                                  </p:childTnLst>
                                </p:cTn>
                              </p:par>
                            </p:childTnLst>
                          </p:cTn>
                        </p:par>
                      </p:childTnLst>
                    </p:cTn>
                  </p:par>
                </p:childTnLst>
              </p:cTn>
              <p:nextCondLst>
                <p:cond evt="onClick" delay="0">
                  <p:tgtEl>
                    <p:spTgt spid="6149"/>
                  </p:tgtEl>
                </p:cond>
              </p:nextCondLst>
            </p:seq>
            <p:seq concurrent="1" nextAc="seek">
              <p:cTn id="45" restart="whenNotActive" fill="hold" evtFilter="cancelBubble" nodeType="interactiveSeq">
                <p:stCondLst>
                  <p:cond evt="onClick" delay="0">
                    <p:tgtEl>
                      <p:spTgt spid="6145"/>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withEffect">
                                  <p:stCondLst>
                                    <p:cond delay="0"/>
                                  </p:stCondLst>
                                  <p:childTnLst>
                                    <p:animMotion origin="layout" path="M 4.72222E-6 -4.07407E-6 L 4.72222E-6 -4.07407E-6 " pathEditMode="relative" rAng="0" ptsTypes="AA">
                                      <p:cBhvr>
                                        <p:cTn id="49" dur="100" spd="-100000" fill="hold"/>
                                        <p:tgtEl>
                                          <p:spTgt spid="6150"/>
                                        </p:tgtEl>
                                        <p:attrNameLst>
                                          <p:attrName>ppt_x</p:attrName>
                                          <p:attrName>ppt_y</p:attrName>
                                        </p:attrNameLst>
                                      </p:cBhvr>
                                      <p:rCtr x="0" y="0"/>
                                    </p:animMotion>
                                  </p:childTnLst>
                                </p:cTn>
                              </p:par>
                              <p:par>
                                <p:cTn id="50" presetID="42" presetClass="path" presetSubtype="0" accel="50000" decel="50000" fill="hold" nodeType="withEffect">
                                  <p:stCondLst>
                                    <p:cond delay="0"/>
                                  </p:stCondLst>
                                  <p:childTnLst>
                                    <p:animMotion origin="layout" path="M 1.94444E-6 3.33333E-6 L 1.94444E-6 9.87654E-7 " pathEditMode="relative" rAng="0" ptsTypes="AA">
                                      <p:cBhvr>
                                        <p:cTn id="51" dur="100" spd="-100000" fill="hold"/>
                                        <p:tgtEl>
                                          <p:spTgt spid="6149"/>
                                        </p:tgtEl>
                                        <p:attrNameLst>
                                          <p:attrName>ppt_x</p:attrName>
                                          <p:attrName>ppt_y</p:attrName>
                                        </p:attrNameLst>
                                      </p:cBhvr>
                                      <p:rCtr x="0" y="185"/>
                                    </p:animMotion>
                                  </p:childTnLst>
                                </p:cTn>
                              </p:par>
                              <p:par>
                                <p:cTn id="52" presetID="42" presetClass="path" presetSubtype="0" accel="50000" decel="50000" fill="hold" nodeType="withEffect">
                                  <p:stCondLst>
                                    <p:cond delay="0"/>
                                  </p:stCondLst>
                                  <p:childTnLst>
                                    <p:animMotion origin="layout" path="M -1.94444E-6 9.87654E-7 L -1.94444E-6 -4.69136E-6 " pathEditMode="relative" rAng="0" ptsTypes="AA">
                                      <p:cBhvr>
                                        <p:cTn id="53" dur="100" spd="-100000" fill="hold"/>
                                        <p:tgtEl>
                                          <p:spTgt spid="6145"/>
                                        </p:tgtEl>
                                        <p:attrNameLst>
                                          <p:attrName>ppt_x</p:attrName>
                                          <p:attrName>ppt_y</p:attrName>
                                        </p:attrNameLst>
                                      </p:cBhvr>
                                      <p:rCtr x="0" y="617"/>
                                    </p:animMotion>
                                  </p:childTnLst>
                                </p:cTn>
                              </p:par>
                              <p:par>
                                <p:cTn id="54" presetID="42" presetClass="path" presetSubtype="0" accel="50000" decel="50000" fill="hold" nodeType="withEffect">
                                  <p:stCondLst>
                                    <p:cond delay="0"/>
                                  </p:stCondLst>
                                  <p:childTnLst>
                                    <p:animMotion origin="layout" path="M 4.44444E-6 3.33333E-6 L 4.44444E-6 3.33333E-6 " pathEditMode="relative" rAng="0" ptsTypes="AA">
                                      <p:cBhvr>
                                        <p:cTn id="55" dur="100" spd="-100000" fill="hold"/>
                                        <p:tgtEl>
                                          <p:spTgt spid="6151"/>
                                        </p:tgtEl>
                                        <p:attrNameLst>
                                          <p:attrName>ppt_x</p:attrName>
                                          <p:attrName>ppt_y</p:attrName>
                                        </p:attrNameLst>
                                      </p:cBhvr>
                                      <p:rCtr x="0" y="0"/>
                                    </p:animMotion>
                                  </p:childTnLst>
                                </p:cTn>
                              </p:par>
                              <p:par>
                                <p:cTn id="56" presetID="42" presetClass="path" presetSubtype="0" accel="50000" decel="50000" fill="hold" nodeType="withEffect">
                                  <p:stCondLst>
                                    <p:cond delay="0"/>
                                  </p:stCondLst>
                                  <p:childTnLst>
                                    <p:animMotion origin="layout" path="M 1.11111E-6 3.95062E-6 L 1.11111E-6 3.95062E-6 " pathEditMode="relative" rAng="0" ptsTypes="AA">
                                      <p:cBhvr>
                                        <p:cTn id="57" dur="100" spd="-100000" fill="hold"/>
                                        <p:tgtEl>
                                          <p:spTgt spid="6146"/>
                                        </p:tgtEl>
                                        <p:attrNameLst>
                                          <p:attrName>ppt_x</p:attrName>
                                          <p:attrName>ppt_y</p:attrName>
                                        </p:attrNameLst>
                                      </p:cBhvr>
                                      <p:rCtr x="0" y="0"/>
                                    </p:animMotion>
                                  </p:childTnLst>
                                </p:cTn>
                              </p:par>
                              <p:par>
                                <p:cTn id="58" presetID="42" presetClass="path" presetSubtype="0" accel="50000" decel="50000" fill="hold" nodeType="withEffect">
                                  <p:stCondLst>
                                    <p:cond delay="0"/>
                                  </p:stCondLst>
                                  <p:childTnLst>
                                    <p:animMotion origin="layout" path="M 3.61111E-6 -3.7037E-6 L 3.61111E-6 3.95062E-6 " pathEditMode="relative" rAng="0" ptsTypes="AA">
                                      <p:cBhvr>
                                        <p:cTn id="59" dur="100" spd="-100000" fill="hold"/>
                                        <p:tgtEl>
                                          <p:spTgt spid="17"/>
                                        </p:tgtEl>
                                        <p:attrNameLst>
                                          <p:attrName>ppt_x</p:attrName>
                                          <p:attrName>ppt_y</p:attrName>
                                        </p:attrNameLst>
                                      </p:cBhvr>
                                      <p:rCtr x="0" y="185"/>
                                    </p:animMotion>
                                  </p:childTnLst>
                                </p:cTn>
                              </p:par>
                              <p:par>
                                <p:cTn id="60" presetID="42" presetClass="path" presetSubtype="0" accel="50000" decel="50000" fill="hold" nodeType="withEffect">
                                  <p:stCondLst>
                                    <p:cond delay="0"/>
                                  </p:stCondLst>
                                  <p:childTnLst>
                                    <p:animMotion origin="layout" path="M -3.33333E-6 4.93827E-6 L -3.33333E-6 3.95062E-6 " pathEditMode="relative" rAng="0" ptsTypes="AA">
                                      <p:cBhvr>
                                        <p:cTn id="61" dur="100" spd="-100000" fill="hold"/>
                                        <p:tgtEl>
                                          <p:spTgt spid="6147"/>
                                        </p:tgtEl>
                                        <p:attrNameLst>
                                          <p:attrName>ppt_x</p:attrName>
                                          <p:attrName>ppt_y</p:attrName>
                                        </p:attrNameLst>
                                      </p:cBhvr>
                                      <p:rCtr x="0" y="216"/>
                                    </p:animMotion>
                                  </p:childTnLst>
                                </p:cTn>
                              </p:par>
                              <p:par>
                                <p:cTn id="62" presetID="42" presetClass="path" presetSubtype="0" accel="50000" decel="50000" fill="hold" nodeType="withEffect">
                                  <p:stCondLst>
                                    <p:cond delay="0"/>
                                  </p:stCondLst>
                                  <p:childTnLst>
                                    <p:animMotion origin="layout" path="M -1.38889E-6 -3.7037E-6 L -1.38889E-6 3.95062E-6 " pathEditMode="relative" rAng="0" ptsTypes="AA">
                                      <p:cBhvr>
                                        <p:cTn id="63" dur="100" spd="-100000" fill="hold"/>
                                        <p:tgtEl>
                                          <p:spTgt spid="6148"/>
                                        </p:tgtEl>
                                        <p:attrNameLst>
                                          <p:attrName>ppt_x</p:attrName>
                                          <p:attrName>ppt_y</p:attrName>
                                        </p:attrNameLst>
                                      </p:cBhvr>
                                      <p:rCtr x="0" y="185"/>
                                    </p:animMotion>
                                  </p:childTnLst>
                                </p:cTn>
                              </p:par>
                              <p:par>
                                <p:cTn id="64" presetID="64" presetClass="path" presetSubtype="0" accel="50000" decel="50000" fill="hold" nodeType="withEffect">
                                  <p:stCondLst>
                                    <p:cond delay="0"/>
                                  </p:stCondLst>
                                  <p:childTnLst>
                                    <p:animMotion origin="layout" path="M -1.94444E-6 9.87654E-7 L -1.94444E-6 -0.11204 " pathEditMode="relative" rAng="0" ptsTypes="AA">
                                      <p:cBhvr>
                                        <p:cTn id="65" dur="2000" fill="hold"/>
                                        <p:tgtEl>
                                          <p:spTgt spid="6145"/>
                                        </p:tgtEl>
                                        <p:attrNameLst>
                                          <p:attrName>ppt_x</p:attrName>
                                          <p:attrName>ppt_y</p:attrName>
                                        </p:attrNameLst>
                                      </p:cBhvr>
                                      <p:rCtr x="0" y="-5617"/>
                                    </p:animMotion>
                                  </p:childTnLst>
                                </p:cTn>
                              </p:par>
                            </p:childTnLst>
                          </p:cTn>
                        </p:par>
                      </p:childTnLst>
                    </p:cTn>
                  </p:par>
                </p:childTnLst>
              </p:cTn>
              <p:nextCondLst>
                <p:cond evt="onClick" delay="0">
                  <p:tgtEl>
                    <p:spTgt spid="6145"/>
                  </p:tgtEl>
                </p:cond>
              </p:nextCondLst>
            </p:seq>
            <p:seq concurrent="1" nextAc="seek">
              <p:cTn id="66" restart="whenNotActive" fill="hold" evtFilter="cancelBubble" nodeType="interactiveSeq">
                <p:stCondLst>
                  <p:cond evt="onClick" delay="0">
                    <p:tgtEl>
                      <p:spTgt spid="6151"/>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72222E-6 -4.07407E-6 L 4.72222E-6 9.87654E-7 " pathEditMode="relative" rAng="0" ptsTypes="AA">
                                      <p:cBhvr>
                                        <p:cTn id="70" dur="100" spd="-100000" fill="hold"/>
                                        <p:tgtEl>
                                          <p:spTgt spid="6150"/>
                                        </p:tgtEl>
                                        <p:attrNameLst>
                                          <p:attrName>ppt_x</p:attrName>
                                          <p:attrName>ppt_y</p:attrName>
                                        </p:attrNameLst>
                                      </p:cBhvr>
                                      <p:rCtr x="0" y="1080"/>
                                    </p:animMotion>
                                  </p:childTnLst>
                                </p:cTn>
                              </p:par>
                              <p:par>
                                <p:cTn id="71" presetID="42" presetClass="path" presetSubtype="0" accel="50000" decel="50000" fill="hold" nodeType="withEffect">
                                  <p:stCondLst>
                                    <p:cond delay="0"/>
                                  </p:stCondLst>
                                  <p:childTnLst>
                                    <p:animMotion origin="layout" path="M 1.94444E-6 3.33333E-6 L 1.94444E-6 9.87654E-7 " pathEditMode="relative" rAng="0" ptsTypes="AA">
                                      <p:cBhvr>
                                        <p:cTn id="72" dur="100" spd="-100000" fill="hold"/>
                                        <p:tgtEl>
                                          <p:spTgt spid="6149"/>
                                        </p:tgtEl>
                                        <p:attrNameLst>
                                          <p:attrName>ppt_x</p:attrName>
                                          <p:attrName>ppt_y</p:attrName>
                                        </p:attrNameLst>
                                      </p:cBhvr>
                                      <p:rCtr x="0" y="185"/>
                                    </p:animMotion>
                                  </p:childTnLst>
                                </p:cTn>
                              </p:par>
                              <p:par>
                                <p:cTn id="73" presetID="42" presetClass="path" presetSubtype="0" accel="50000" decel="50000" fill="hold" nodeType="withEffect">
                                  <p:stCondLst>
                                    <p:cond delay="0"/>
                                  </p:stCondLst>
                                  <p:childTnLst>
                                    <p:animMotion origin="layout" path="M -1.94444E-6 9.87654E-7 L -1.94444E-6 9.87654E-7 " pathEditMode="relative" rAng="0" ptsTypes="AA">
                                      <p:cBhvr>
                                        <p:cTn id="74" dur="100" spd="-100000" fill="hold"/>
                                        <p:tgtEl>
                                          <p:spTgt spid="6145"/>
                                        </p:tgtEl>
                                        <p:attrNameLst>
                                          <p:attrName>ppt_x</p:attrName>
                                          <p:attrName>ppt_y</p:attrName>
                                        </p:attrNameLst>
                                      </p:cBhvr>
                                      <p:rCtr x="0" y="0"/>
                                    </p:animMotion>
                                  </p:childTnLst>
                                </p:cTn>
                              </p:par>
                              <p:par>
                                <p:cTn id="75" presetID="42" presetClass="path" presetSubtype="0" accel="50000" decel="50000" fill="hold" nodeType="withEffect">
                                  <p:stCondLst>
                                    <p:cond delay="0"/>
                                  </p:stCondLst>
                                  <p:childTnLst>
                                    <p:animMotion origin="layout" path="M 4.44444E-6 3.33333E-6 L 4.44444E-6 9.87654E-7 " pathEditMode="relative" rAng="0" ptsTypes="AA">
                                      <p:cBhvr>
                                        <p:cTn id="76" dur="100" spd="-100000" fill="hold"/>
                                        <p:tgtEl>
                                          <p:spTgt spid="6151"/>
                                        </p:tgtEl>
                                        <p:attrNameLst>
                                          <p:attrName>ppt_x</p:attrName>
                                          <p:attrName>ppt_y</p:attrName>
                                        </p:attrNameLst>
                                      </p:cBhvr>
                                      <p:rCtr x="0" y="185"/>
                                    </p:animMotion>
                                  </p:childTnLst>
                                </p:cTn>
                              </p:par>
                              <p:par>
                                <p:cTn id="77" presetID="42" presetClass="path" presetSubtype="0" accel="50000" decel="50000" fill="hold" nodeType="withEffect">
                                  <p:stCondLst>
                                    <p:cond delay="0"/>
                                  </p:stCondLst>
                                  <p:childTnLst>
                                    <p:animMotion origin="layout" path="M 1.11111E-6 3.95062E-6 L 1.11111E-6 3.95062E-6 " pathEditMode="relative" rAng="0" ptsTypes="AA">
                                      <p:cBhvr>
                                        <p:cTn id="78" dur="100" spd="-100000" fill="hold"/>
                                        <p:tgtEl>
                                          <p:spTgt spid="6146"/>
                                        </p:tgtEl>
                                        <p:attrNameLst>
                                          <p:attrName>ppt_x</p:attrName>
                                          <p:attrName>ppt_y</p:attrName>
                                        </p:attrNameLst>
                                      </p:cBhvr>
                                      <p:rCtr x="0" y="0"/>
                                    </p:animMotion>
                                  </p:childTnLst>
                                </p:cTn>
                              </p:par>
                              <p:par>
                                <p:cTn id="79" presetID="42" presetClass="path" presetSubtype="0" accel="50000" decel="50000" fill="hold" nodeType="withEffect">
                                  <p:stCondLst>
                                    <p:cond delay="0"/>
                                  </p:stCondLst>
                                  <p:childTnLst>
                                    <p:animMotion origin="layout" path="M 3.61111E-6 -3.7037E-6 L 3.61111E-6 3.95062E-6 " pathEditMode="relative" rAng="0" ptsTypes="AA">
                                      <p:cBhvr>
                                        <p:cTn id="80" dur="100" spd="-100000" fill="hold"/>
                                        <p:tgtEl>
                                          <p:spTgt spid="17"/>
                                        </p:tgtEl>
                                        <p:attrNameLst>
                                          <p:attrName>ppt_x</p:attrName>
                                          <p:attrName>ppt_y</p:attrName>
                                        </p:attrNameLst>
                                      </p:cBhvr>
                                      <p:rCtr x="0" y="185"/>
                                    </p:animMotion>
                                  </p:childTnLst>
                                </p:cTn>
                              </p:par>
                              <p:par>
                                <p:cTn id="81" presetID="42" presetClass="path" presetSubtype="0" accel="50000" decel="50000" fill="hold" nodeType="withEffect">
                                  <p:stCondLst>
                                    <p:cond delay="0"/>
                                  </p:stCondLst>
                                  <p:childTnLst>
                                    <p:animMotion origin="layout" path="M -3.33333E-6 4.93827E-6 L -3.33333E-6 4.93827E-6 " pathEditMode="relative" rAng="0" ptsTypes="AA">
                                      <p:cBhvr>
                                        <p:cTn id="82" dur="100" spd="-100000" fill="hold"/>
                                        <p:tgtEl>
                                          <p:spTgt spid="6147"/>
                                        </p:tgtEl>
                                        <p:attrNameLst>
                                          <p:attrName>ppt_x</p:attrName>
                                          <p:attrName>ppt_y</p:attrName>
                                        </p:attrNameLst>
                                      </p:cBhvr>
                                      <p:rCtr x="0" y="0"/>
                                    </p:animMotion>
                                  </p:childTnLst>
                                </p:cTn>
                              </p:par>
                              <p:par>
                                <p:cTn id="83" presetID="42" presetClass="path" presetSubtype="0" accel="50000" decel="50000" fill="hold" nodeType="withEffect">
                                  <p:stCondLst>
                                    <p:cond delay="0"/>
                                  </p:stCondLst>
                                  <p:childTnLst>
                                    <p:animMotion origin="layout" path="M -1.38889E-6 -3.7037E-6 L -1.38889E-6 4.93827E-6 " pathEditMode="relative" rAng="0" ptsTypes="AA">
                                      <p:cBhvr>
                                        <p:cTn id="84" dur="100" spd="-100000" fill="hold"/>
                                        <p:tgtEl>
                                          <p:spTgt spid="6148"/>
                                        </p:tgtEl>
                                        <p:attrNameLst>
                                          <p:attrName>ppt_x</p:attrName>
                                          <p:attrName>ppt_y</p:attrName>
                                        </p:attrNameLst>
                                      </p:cBhvr>
                                      <p:rCtr x="0" y="-31"/>
                                    </p:animMotion>
                                  </p:childTnLst>
                                </p:cTn>
                              </p:par>
                            </p:childTnLst>
                          </p:cTn>
                        </p:par>
                        <p:par>
                          <p:cTn id="85" fill="hold">
                            <p:stCondLst>
                              <p:cond delay="100"/>
                            </p:stCondLst>
                            <p:childTnLst>
                              <p:par>
                                <p:cTn id="86" presetID="64" presetClass="path" presetSubtype="0" accel="50000" decel="50000" fill="hold" nodeType="afterEffect">
                                  <p:stCondLst>
                                    <p:cond delay="0"/>
                                  </p:stCondLst>
                                  <p:childTnLst>
                                    <p:animMotion origin="layout" path="M 4.44444E-6 3.33333E-6 L 4.44444E-6 -0.14167 " pathEditMode="relative" rAng="0" ptsTypes="AA">
                                      <p:cBhvr>
                                        <p:cTn id="87" dur="2000" fill="hold"/>
                                        <p:tgtEl>
                                          <p:spTgt spid="6151"/>
                                        </p:tgtEl>
                                        <p:attrNameLst>
                                          <p:attrName>ppt_x</p:attrName>
                                          <p:attrName>ppt_y</p:attrName>
                                        </p:attrNameLst>
                                      </p:cBhvr>
                                      <p:rCtr x="0" y="-7099"/>
                                    </p:animMotion>
                                  </p:childTnLst>
                                </p:cTn>
                              </p:par>
                            </p:childTnLst>
                          </p:cTn>
                        </p:par>
                      </p:childTnLst>
                    </p:cTn>
                  </p:par>
                </p:childTnLst>
              </p:cTn>
              <p:nextCondLst>
                <p:cond evt="onClick" delay="0">
                  <p:tgtEl>
                    <p:spTgt spid="6151"/>
                  </p:tgtEl>
                </p:cond>
              </p:nextCondLst>
            </p:seq>
            <p:seq concurrent="1" nextAc="seek">
              <p:cTn id="88" restart="whenNotActive" fill="hold" evtFilter="cancelBubble" nodeType="interactiveSeq">
                <p:stCondLst>
                  <p:cond evt="onClick" delay="0">
                    <p:tgtEl>
                      <p:spTgt spid="6146"/>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4.72222E-6 -4.07407E-6 L 4.72222E-6 2.46914E-6 " pathEditMode="relative" rAng="0" ptsTypes="AA">
                                      <p:cBhvr>
                                        <p:cTn id="92" dur="100" spd="-100000" fill="hold"/>
                                        <p:tgtEl>
                                          <p:spTgt spid="6150"/>
                                        </p:tgtEl>
                                        <p:attrNameLst>
                                          <p:attrName>ppt_x</p:attrName>
                                          <p:attrName>ppt_y</p:attrName>
                                        </p:attrNameLst>
                                      </p:cBhvr>
                                      <p:rCtr x="0" y="741"/>
                                    </p:animMotion>
                                  </p:childTnLst>
                                </p:cTn>
                              </p:par>
                              <p:par>
                                <p:cTn id="93" presetID="42" presetClass="path" presetSubtype="0" accel="50000" decel="50000" fill="hold" nodeType="withEffect">
                                  <p:stCondLst>
                                    <p:cond delay="0"/>
                                  </p:stCondLst>
                                  <p:childTnLst>
                                    <p:animMotion origin="layout" path="M 1.94444E-6 3.33333E-6 L 1.94444E-6 2.46914E-6 " pathEditMode="relative" rAng="0" ptsTypes="AA">
                                      <p:cBhvr>
                                        <p:cTn id="94" dur="100" spd="-100000" fill="hold"/>
                                        <p:tgtEl>
                                          <p:spTgt spid="6149"/>
                                        </p:tgtEl>
                                        <p:attrNameLst>
                                          <p:attrName>ppt_x</p:attrName>
                                          <p:attrName>ppt_y</p:attrName>
                                        </p:attrNameLst>
                                      </p:cBhvr>
                                      <p:rCtr x="0" y="-123"/>
                                    </p:animMotion>
                                  </p:childTnLst>
                                </p:cTn>
                              </p:par>
                              <p:par>
                                <p:cTn id="95" presetID="42" presetClass="path" presetSubtype="0" accel="50000" decel="50000" fill="hold" nodeType="withEffect">
                                  <p:stCondLst>
                                    <p:cond delay="0"/>
                                  </p:stCondLst>
                                  <p:childTnLst>
                                    <p:animMotion origin="layout" path="M -1.94444E-6 9.87654E-7 L -1.94444E-6 -4.69136E-6 " pathEditMode="relative" rAng="0" ptsTypes="AA">
                                      <p:cBhvr>
                                        <p:cTn id="96" dur="100" spd="-100000" fill="hold"/>
                                        <p:tgtEl>
                                          <p:spTgt spid="6145"/>
                                        </p:tgtEl>
                                        <p:attrNameLst>
                                          <p:attrName>ppt_x</p:attrName>
                                          <p:attrName>ppt_y</p:attrName>
                                        </p:attrNameLst>
                                      </p:cBhvr>
                                      <p:rCtr x="0" y="617"/>
                                    </p:animMotion>
                                  </p:childTnLst>
                                </p:cTn>
                              </p:par>
                              <p:par>
                                <p:cTn id="97" presetID="42" presetClass="path" presetSubtype="0" accel="50000" decel="50000" fill="hold" nodeType="withEffect">
                                  <p:stCondLst>
                                    <p:cond delay="0"/>
                                  </p:stCondLst>
                                  <p:childTnLst>
                                    <p:animMotion origin="layout" path="M 4.44444E-6 3.33333E-6 L 4.44444E-6 -4.69136E-6 " pathEditMode="relative" rAng="0" ptsTypes="AA">
                                      <p:cBhvr>
                                        <p:cTn id="98" dur="100" spd="-100000" fill="hold"/>
                                        <p:tgtEl>
                                          <p:spTgt spid="6151"/>
                                        </p:tgtEl>
                                        <p:attrNameLst>
                                          <p:attrName>ppt_x</p:attrName>
                                          <p:attrName>ppt_y</p:attrName>
                                        </p:attrNameLst>
                                      </p:cBhvr>
                                      <p:rCtr x="0" y="802"/>
                                    </p:animMotion>
                                  </p:childTnLst>
                                </p:cTn>
                              </p:par>
                              <p:par>
                                <p:cTn id="99" presetID="42" presetClass="path" presetSubtype="0" accel="50000" decel="50000" fill="hold" nodeType="withEffect">
                                  <p:stCondLst>
                                    <p:cond delay="0"/>
                                  </p:stCondLst>
                                  <p:childTnLst>
                                    <p:animMotion origin="layout" path="M 1.11111E-6 3.95062E-6 L 1.11111E-6 3.7037E-7 " pathEditMode="relative" rAng="0" ptsTypes="AA">
                                      <p:cBhvr>
                                        <p:cTn id="100" dur="100" spd="-100000" fill="hold"/>
                                        <p:tgtEl>
                                          <p:spTgt spid="6146"/>
                                        </p:tgtEl>
                                        <p:attrNameLst>
                                          <p:attrName>ppt_x</p:attrName>
                                          <p:attrName>ppt_y</p:attrName>
                                        </p:attrNameLst>
                                      </p:cBhvr>
                                      <p:rCtr x="0" y="-154"/>
                                    </p:animMotion>
                                  </p:childTnLst>
                                </p:cTn>
                              </p:par>
                              <p:par>
                                <p:cTn id="101" presetID="42" presetClass="path" presetSubtype="0" accel="50000" decel="50000" fill="hold" nodeType="withEffect">
                                  <p:stCondLst>
                                    <p:cond delay="0"/>
                                  </p:stCondLst>
                                  <p:childTnLst>
                                    <p:animMotion origin="layout" path="M 3.61111E-6 -3.7037E-6 L 3.61111E-6 3.7037E-7 " pathEditMode="relative" rAng="0" ptsTypes="AA">
                                      <p:cBhvr>
                                        <p:cTn id="102" dur="100" spd="-100000" fill="hold"/>
                                        <p:tgtEl>
                                          <p:spTgt spid="17"/>
                                        </p:tgtEl>
                                        <p:attrNameLst>
                                          <p:attrName>ppt_x</p:attrName>
                                          <p:attrName>ppt_y</p:attrName>
                                        </p:attrNameLst>
                                      </p:cBhvr>
                                      <p:rCtr x="0" y="31"/>
                                    </p:animMotion>
                                  </p:childTnLst>
                                </p:cTn>
                              </p:par>
                              <p:par>
                                <p:cTn id="103" presetID="42" presetClass="path" presetSubtype="0" accel="50000" decel="50000" fill="hold" nodeType="withEffect">
                                  <p:stCondLst>
                                    <p:cond delay="0"/>
                                  </p:stCondLst>
                                  <p:childTnLst>
                                    <p:animMotion origin="layout" path="M -3.33333E-6 4.93827E-6 L -3.33333E-6 3.7037E-7 " pathEditMode="relative" rAng="0" ptsTypes="AA">
                                      <p:cBhvr>
                                        <p:cTn id="104" dur="100" spd="-100000" fill="hold"/>
                                        <p:tgtEl>
                                          <p:spTgt spid="6147"/>
                                        </p:tgtEl>
                                        <p:attrNameLst>
                                          <p:attrName>ppt_x</p:attrName>
                                          <p:attrName>ppt_y</p:attrName>
                                        </p:attrNameLst>
                                      </p:cBhvr>
                                      <p:rCtr x="0" y="62"/>
                                    </p:animMotion>
                                  </p:childTnLst>
                                </p:cTn>
                              </p:par>
                              <p:par>
                                <p:cTn id="105" presetID="42" presetClass="path" presetSubtype="0" accel="50000" decel="50000" fill="hold" nodeType="withEffect">
                                  <p:stCondLst>
                                    <p:cond delay="0"/>
                                  </p:stCondLst>
                                  <p:childTnLst>
                                    <p:animMotion origin="layout" path="M -1.38889E-6 -3.7037E-6 L -1.38889E-6 3.7037E-7 " pathEditMode="relative" rAng="0" ptsTypes="AA">
                                      <p:cBhvr>
                                        <p:cTn id="106" dur="100" spd="-100000" fill="hold"/>
                                        <p:tgtEl>
                                          <p:spTgt spid="6148"/>
                                        </p:tgtEl>
                                        <p:attrNameLst>
                                          <p:attrName>ppt_x</p:attrName>
                                          <p:attrName>ppt_y</p:attrName>
                                        </p:attrNameLst>
                                      </p:cBhvr>
                                      <p:rCtr x="0" y="31"/>
                                    </p:animMotion>
                                  </p:childTnLst>
                                </p:cTn>
                              </p:par>
                            </p:childTnLst>
                          </p:cTn>
                        </p:par>
                        <p:par>
                          <p:cTn id="107" fill="hold">
                            <p:stCondLst>
                              <p:cond delay="100"/>
                            </p:stCondLst>
                            <p:childTnLst>
                              <p:par>
                                <p:cTn id="108" presetID="42" presetClass="path" presetSubtype="0" accel="50000" decel="50000" fill="hold" nodeType="afterEffect">
                                  <p:stCondLst>
                                    <p:cond delay="0"/>
                                  </p:stCondLst>
                                  <p:childTnLst>
                                    <p:animMotion origin="layout" path="M 1.11111E-6 3.95062E-6 L 1.11111E-6 0.13703 " pathEditMode="relative" rAng="0" ptsTypes="AA">
                                      <p:cBhvr>
                                        <p:cTn id="109" dur="2000" fill="hold"/>
                                        <p:tgtEl>
                                          <p:spTgt spid="6146"/>
                                        </p:tgtEl>
                                        <p:attrNameLst>
                                          <p:attrName>ppt_x</p:attrName>
                                          <p:attrName>ppt_y</p:attrName>
                                        </p:attrNameLst>
                                      </p:cBhvr>
                                      <p:rCtr x="0" y="6852"/>
                                    </p:animMotion>
                                  </p:childTnLst>
                                </p:cTn>
                              </p:par>
                            </p:childTnLst>
                          </p:cTn>
                        </p:par>
                      </p:childTnLst>
                    </p:cTn>
                  </p:par>
                </p:childTnLst>
              </p:cTn>
              <p:nextCondLst>
                <p:cond evt="onClick" delay="0">
                  <p:tgtEl>
                    <p:spTgt spid="6146"/>
                  </p:tgtEl>
                </p:cond>
              </p:nextCondLst>
            </p:seq>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42" presetClass="path" presetSubtype="0" accel="50000" decel="50000" fill="hold" nodeType="clickEffect">
                                  <p:stCondLst>
                                    <p:cond delay="0"/>
                                  </p:stCondLst>
                                  <p:childTnLst>
                                    <p:animMotion origin="layout" path="M 4.72222E-6 -4.07407E-6 L 4.72222E-6 -3.08642E-6 " pathEditMode="relative" rAng="0" ptsTypes="AA">
                                      <p:cBhvr>
                                        <p:cTn id="114" dur="100" fill="hold"/>
                                        <p:tgtEl>
                                          <p:spTgt spid="6150"/>
                                        </p:tgtEl>
                                        <p:attrNameLst>
                                          <p:attrName>ppt_x</p:attrName>
                                          <p:attrName>ppt_y</p:attrName>
                                        </p:attrNameLst>
                                      </p:cBhvr>
                                      <p:rCtr x="0" y="-216"/>
                                    </p:animMotion>
                                  </p:childTnLst>
                                </p:cTn>
                              </p:par>
                              <p:par>
                                <p:cTn id="115" presetID="42" presetClass="path" presetSubtype="0" accel="50000" decel="50000" fill="hold" nodeType="withEffect">
                                  <p:stCondLst>
                                    <p:cond delay="0"/>
                                  </p:stCondLst>
                                  <p:childTnLst>
                                    <p:animMotion origin="layout" path="M 1.94444E-6 3.33333E-6 L 1.94444E-6 2.46914E-6 " pathEditMode="relative" rAng="0" ptsTypes="AA">
                                      <p:cBhvr>
                                        <p:cTn id="116" dur="100" fill="hold"/>
                                        <p:tgtEl>
                                          <p:spTgt spid="6149"/>
                                        </p:tgtEl>
                                        <p:attrNameLst>
                                          <p:attrName>ppt_x</p:attrName>
                                          <p:attrName>ppt_y</p:attrName>
                                        </p:attrNameLst>
                                      </p:cBhvr>
                                      <p:rCtr x="0" y="-123"/>
                                    </p:animMotion>
                                  </p:childTnLst>
                                </p:cTn>
                              </p:par>
                              <p:par>
                                <p:cTn id="117" presetID="42" presetClass="path" presetSubtype="0" accel="50000" decel="50000" fill="hold" nodeType="withEffect">
                                  <p:stCondLst>
                                    <p:cond delay="0"/>
                                  </p:stCondLst>
                                  <p:childTnLst>
                                    <p:animMotion origin="layout" path="M -1.94444E-6 9.87654E-7 L -1.94444E-6 2.46914E-6 " pathEditMode="relative" rAng="0" ptsTypes="AA">
                                      <p:cBhvr>
                                        <p:cTn id="118" dur="100" fill="hold"/>
                                        <p:tgtEl>
                                          <p:spTgt spid="6145"/>
                                        </p:tgtEl>
                                        <p:attrNameLst>
                                          <p:attrName>ppt_x</p:attrName>
                                          <p:attrName>ppt_y</p:attrName>
                                        </p:attrNameLst>
                                      </p:cBhvr>
                                      <p:rCtr x="0" y="-340"/>
                                    </p:animMotion>
                                  </p:childTnLst>
                                </p:cTn>
                              </p:par>
                              <p:par>
                                <p:cTn id="119" presetID="42" presetClass="path" presetSubtype="0" accel="50000" decel="50000" fill="hold" nodeType="withEffect">
                                  <p:stCondLst>
                                    <p:cond delay="0"/>
                                  </p:stCondLst>
                                  <p:childTnLst>
                                    <p:animMotion origin="layout" path="M 4.44444E-6 3.33333E-6 L 4.44444E-6 -4.69136E-6 " pathEditMode="relative" rAng="0" ptsTypes="AA">
                                      <p:cBhvr>
                                        <p:cTn id="120" dur="100" fill="hold"/>
                                        <p:tgtEl>
                                          <p:spTgt spid="6151"/>
                                        </p:tgtEl>
                                        <p:attrNameLst>
                                          <p:attrName>ppt_x</p:attrName>
                                          <p:attrName>ppt_y</p:attrName>
                                        </p:attrNameLst>
                                      </p:cBhvr>
                                      <p:rCtr x="0" y="802"/>
                                    </p:animMotion>
                                  </p:childTnLst>
                                </p:cTn>
                              </p:par>
                              <p:par>
                                <p:cTn id="121" presetID="42" presetClass="path" presetSubtype="0" accel="50000" decel="50000" fill="hold" nodeType="withEffect">
                                  <p:stCondLst>
                                    <p:cond delay="0"/>
                                  </p:stCondLst>
                                  <p:childTnLst>
                                    <p:animMotion origin="layout" path="M 1.11111E-6 3.95062E-6 L 1.11111E-6 3.7037E-7 " pathEditMode="relative" rAng="0" ptsTypes="AA">
                                      <p:cBhvr>
                                        <p:cTn id="122" dur="100" fill="hold"/>
                                        <p:tgtEl>
                                          <p:spTgt spid="6146"/>
                                        </p:tgtEl>
                                        <p:attrNameLst>
                                          <p:attrName>ppt_x</p:attrName>
                                          <p:attrName>ppt_y</p:attrName>
                                        </p:attrNameLst>
                                      </p:cBhvr>
                                      <p:rCtr x="0" y="-154"/>
                                    </p:animMotion>
                                  </p:childTnLst>
                                </p:cTn>
                              </p:par>
                              <p:par>
                                <p:cTn id="123" presetID="42" presetClass="path" presetSubtype="0" accel="50000" decel="50000" fill="hold" nodeType="withEffect">
                                  <p:stCondLst>
                                    <p:cond delay="0"/>
                                  </p:stCondLst>
                                  <p:childTnLst>
                                    <p:animMotion origin="layout" path="M 3.61111E-6 -3.7037E-6 L 3.61111E-6 3.7037E-7 " pathEditMode="relative" rAng="0" ptsTypes="AA">
                                      <p:cBhvr>
                                        <p:cTn id="124" dur="100" fill="hold"/>
                                        <p:tgtEl>
                                          <p:spTgt spid="17"/>
                                        </p:tgtEl>
                                        <p:attrNameLst>
                                          <p:attrName>ppt_x</p:attrName>
                                          <p:attrName>ppt_y</p:attrName>
                                        </p:attrNameLst>
                                      </p:cBhvr>
                                      <p:rCtr x="0" y="31"/>
                                    </p:animMotion>
                                  </p:childTnLst>
                                </p:cTn>
                              </p:par>
                              <p:par>
                                <p:cTn id="125" presetID="42" presetClass="path" presetSubtype="0" accel="50000" decel="50000" fill="hold" nodeType="withEffect">
                                  <p:stCondLst>
                                    <p:cond delay="0"/>
                                  </p:stCondLst>
                                  <p:childTnLst>
                                    <p:animMotion origin="layout" path="M -3.33333E-6 4.93827E-6 L -3.33333E-6 3.7037E-7 " pathEditMode="relative" rAng="0" ptsTypes="AA">
                                      <p:cBhvr>
                                        <p:cTn id="126" dur="100" fill="hold"/>
                                        <p:tgtEl>
                                          <p:spTgt spid="6147"/>
                                        </p:tgtEl>
                                        <p:attrNameLst>
                                          <p:attrName>ppt_x</p:attrName>
                                          <p:attrName>ppt_y</p:attrName>
                                        </p:attrNameLst>
                                      </p:cBhvr>
                                      <p:rCtr x="0" y="62"/>
                                    </p:animMotion>
                                  </p:childTnLst>
                                </p:cTn>
                              </p:par>
                              <p:par>
                                <p:cTn id="127" presetID="42" presetClass="path" presetSubtype="0" accel="50000" decel="50000" fill="hold" nodeType="withEffect">
                                  <p:stCondLst>
                                    <p:cond delay="0"/>
                                  </p:stCondLst>
                                  <p:childTnLst>
                                    <p:animMotion origin="layout" path="M -1.38889E-6 -3.7037E-6 L -1.38889E-6 3.7037E-7 " pathEditMode="relative" rAng="0" ptsTypes="AA">
                                      <p:cBhvr>
                                        <p:cTn id="128" dur="100" fill="hold"/>
                                        <p:tgtEl>
                                          <p:spTgt spid="6148"/>
                                        </p:tgtEl>
                                        <p:attrNameLst>
                                          <p:attrName>ppt_x</p:attrName>
                                          <p:attrName>ppt_y</p:attrName>
                                        </p:attrNameLst>
                                      </p:cBhvr>
                                      <p:rCtr x="0" y="31"/>
                                    </p:animMotion>
                                  </p:childTnLst>
                                </p:cTn>
                              </p:par>
                            </p:childTnLst>
                          </p:cTn>
                        </p:par>
                        <p:par>
                          <p:cTn id="129" fill="hold">
                            <p:stCondLst>
                              <p:cond delay="100"/>
                            </p:stCondLst>
                            <p:childTnLst>
                              <p:par>
                                <p:cTn id="130" presetID="42" presetClass="path" presetSubtype="0" accel="50000" decel="50000" fill="hold" nodeType="afterEffect">
                                  <p:stCondLst>
                                    <p:cond delay="0"/>
                                  </p:stCondLst>
                                  <p:childTnLst>
                                    <p:animMotion origin="layout" path="M 3.61111E-6 -3.7037E-6 L 3.61111E-6 0.17223 " pathEditMode="relative" rAng="0" ptsTypes="AA">
                                      <p:cBhvr>
                                        <p:cTn id="131" dur="2000" fill="hold"/>
                                        <p:tgtEl>
                                          <p:spTgt spid="17"/>
                                        </p:tgtEl>
                                        <p:attrNameLst>
                                          <p:attrName>ppt_x</p:attrName>
                                          <p:attrName>ppt_y</p:attrName>
                                        </p:attrNameLst>
                                      </p:cBhvr>
                                      <p:rCtr x="0" y="8611"/>
                                    </p:animMotion>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6147"/>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accel="50000" decel="50000" fill="hold" nodeType="clickEffect">
                                  <p:stCondLst>
                                    <p:cond delay="0"/>
                                  </p:stCondLst>
                                  <p:childTnLst>
                                    <p:animMotion origin="layout" path="M 4.72222E-6 -4.07407E-6 L 4.72222E-6 4.69136E-6 " pathEditMode="relative" rAng="0" ptsTypes="AA">
                                      <p:cBhvr>
                                        <p:cTn id="136" dur="100" spd="-100000" fill="hold"/>
                                        <p:tgtEl>
                                          <p:spTgt spid="6150"/>
                                        </p:tgtEl>
                                        <p:attrNameLst>
                                          <p:attrName>ppt_x</p:attrName>
                                          <p:attrName>ppt_y</p:attrName>
                                        </p:attrNameLst>
                                      </p:cBhvr>
                                      <p:rCtr x="0" y="-370"/>
                                    </p:animMotion>
                                  </p:childTnLst>
                                </p:cTn>
                              </p:par>
                              <p:par>
                                <p:cTn id="137" presetID="42" presetClass="path" presetSubtype="0" accel="50000" decel="50000" fill="hold" nodeType="withEffect">
                                  <p:stCondLst>
                                    <p:cond delay="0"/>
                                  </p:stCondLst>
                                  <p:childTnLst>
                                    <p:animMotion origin="layout" path="M 1.94444E-6 3.33333E-6 L 1.94444E-6 2.46914E-6 " pathEditMode="relative" rAng="0" ptsTypes="AA">
                                      <p:cBhvr>
                                        <p:cTn id="138" dur="100" spd="-100000" fill="hold"/>
                                        <p:tgtEl>
                                          <p:spTgt spid="6149"/>
                                        </p:tgtEl>
                                        <p:attrNameLst>
                                          <p:attrName>ppt_x</p:attrName>
                                          <p:attrName>ppt_y</p:attrName>
                                        </p:attrNameLst>
                                      </p:cBhvr>
                                      <p:rCtr x="0" y="-123"/>
                                    </p:animMotion>
                                  </p:childTnLst>
                                </p:cTn>
                              </p:par>
                              <p:par>
                                <p:cTn id="139" presetID="42" presetClass="path" presetSubtype="0" accel="50000" decel="50000" fill="hold" nodeType="withEffect">
                                  <p:stCondLst>
                                    <p:cond delay="0"/>
                                  </p:stCondLst>
                                  <p:childTnLst>
                                    <p:animMotion origin="layout" path="M -1.94444E-6 9.87654E-7 L -1.94444E-6 2.46914E-6 " pathEditMode="relative" rAng="0" ptsTypes="AA">
                                      <p:cBhvr>
                                        <p:cTn id="140" dur="100" spd="-100000" fill="hold"/>
                                        <p:tgtEl>
                                          <p:spTgt spid="6145"/>
                                        </p:tgtEl>
                                        <p:attrNameLst>
                                          <p:attrName>ppt_x</p:attrName>
                                          <p:attrName>ppt_y</p:attrName>
                                        </p:attrNameLst>
                                      </p:cBhvr>
                                      <p:rCtr x="0" y="-340"/>
                                    </p:animMotion>
                                  </p:childTnLst>
                                </p:cTn>
                              </p:par>
                              <p:par>
                                <p:cTn id="141" presetID="42" presetClass="path" presetSubtype="0" accel="50000" decel="50000" fill="hold" nodeType="withEffect">
                                  <p:stCondLst>
                                    <p:cond delay="0"/>
                                  </p:stCondLst>
                                  <p:childTnLst>
                                    <p:animMotion origin="layout" path="M 4.44444E-6 3.33333E-6 L 4.44444E-6 2.46914E-6 " pathEditMode="relative" rAng="0" ptsTypes="AA">
                                      <p:cBhvr>
                                        <p:cTn id="142" dur="100" spd="-100000" fill="hold"/>
                                        <p:tgtEl>
                                          <p:spTgt spid="6151"/>
                                        </p:tgtEl>
                                        <p:attrNameLst>
                                          <p:attrName>ppt_x</p:attrName>
                                          <p:attrName>ppt_y</p:attrName>
                                        </p:attrNameLst>
                                      </p:cBhvr>
                                      <p:rCtr x="0" y="-123"/>
                                    </p:animMotion>
                                  </p:childTnLst>
                                </p:cTn>
                              </p:par>
                              <p:par>
                                <p:cTn id="143" presetID="42" presetClass="path" presetSubtype="0" accel="50000" decel="50000" fill="hold" nodeType="withEffect">
                                  <p:stCondLst>
                                    <p:cond delay="0"/>
                                  </p:stCondLst>
                                  <p:childTnLst>
                                    <p:animMotion origin="layout" path="M 1.11111E-6 3.95062E-6 L 1.11111E-6 3.7037E-7 " pathEditMode="relative" rAng="0" ptsTypes="AA">
                                      <p:cBhvr>
                                        <p:cTn id="144" dur="100" spd="-100000" fill="hold"/>
                                        <p:tgtEl>
                                          <p:spTgt spid="6146"/>
                                        </p:tgtEl>
                                        <p:attrNameLst>
                                          <p:attrName>ppt_x</p:attrName>
                                          <p:attrName>ppt_y</p:attrName>
                                        </p:attrNameLst>
                                      </p:cBhvr>
                                      <p:rCtr x="0" y="-154"/>
                                    </p:animMotion>
                                  </p:childTnLst>
                                </p:cTn>
                              </p:par>
                              <p:par>
                                <p:cTn id="145" presetID="42" presetClass="path" presetSubtype="0" accel="50000" decel="50000" fill="hold" nodeType="withEffect">
                                  <p:stCondLst>
                                    <p:cond delay="0"/>
                                  </p:stCondLst>
                                  <p:childTnLst>
                                    <p:animMotion origin="layout" path="M 3.61111E-6 -3.7037E-6 L 3.61111E-6 3.7037E-7 " pathEditMode="relative" rAng="0" ptsTypes="AA">
                                      <p:cBhvr>
                                        <p:cTn id="146" dur="100" spd="-100000" fill="hold"/>
                                        <p:tgtEl>
                                          <p:spTgt spid="17"/>
                                        </p:tgtEl>
                                        <p:attrNameLst>
                                          <p:attrName>ppt_x</p:attrName>
                                          <p:attrName>ppt_y</p:attrName>
                                        </p:attrNameLst>
                                      </p:cBhvr>
                                      <p:rCtr x="0" y="31"/>
                                    </p:animMotion>
                                  </p:childTnLst>
                                </p:cTn>
                              </p:par>
                              <p:par>
                                <p:cTn id="147" presetID="42" presetClass="path" presetSubtype="0" accel="50000" decel="50000" fill="hold" nodeType="withEffect">
                                  <p:stCondLst>
                                    <p:cond delay="0"/>
                                  </p:stCondLst>
                                  <p:childTnLst>
                                    <p:animMotion origin="layout" path="M -3.33333E-6 4.93827E-6 L -3.33333E-6 3.7037E-7 " pathEditMode="relative" rAng="0" ptsTypes="AA">
                                      <p:cBhvr>
                                        <p:cTn id="148" dur="100" spd="-100000" fill="hold"/>
                                        <p:tgtEl>
                                          <p:spTgt spid="6147"/>
                                        </p:tgtEl>
                                        <p:attrNameLst>
                                          <p:attrName>ppt_x</p:attrName>
                                          <p:attrName>ppt_y</p:attrName>
                                        </p:attrNameLst>
                                      </p:cBhvr>
                                      <p:rCtr x="0" y="62"/>
                                    </p:animMotion>
                                  </p:childTnLst>
                                </p:cTn>
                              </p:par>
                              <p:par>
                                <p:cTn id="149" presetID="42" presetClass="path" presetSubtype="0" accel="50000" decel="50000" fill="hold" nodeType="withEffect">
                                  <p:stCondLst>
                                    <p:cond delay="0"/>
                                  </p:stCondLst>
                                  <p:childTnLst>
                                    <p:animMotion origin="layout" path="M -1.38889E-6 -3.7037E-6 L -1.38889E-6 3.7037E-7 " pathEditMode="relative" rAng="0" ptsTypes="AA">
                                      <p:cBhvr>
                                        <p:cTn id="150" dur="100" spd="-100000" fill="hold"/>
                                        <p:tgtEl>
                                          <p:spTgt spid="6148"/>
                                        </p:tgtEl>
                                        <p:attrNameLst>
                                          <p:attrName>ppt_x</p:attrName>
                                          <p:attrName>ppt_y</p:attrName>
                                        </p:attrNameLst>
                                      </p:cBhvr>
                                      <p:rCtr x="0" y="31"/>
                                    </p:animMotion>
                                  </p:childTnLst>
                                </p:cTn>
                              </p:par>
                            </p:childTnLst>
                          </p:cTn>
                        </p:par>
                        <p:par>
                          <p:cTn id="151" fill="hold">
                            <p:stCondLst>
                              <p:cond delay="100"/>
                            </p:stCondLst>
                            <p:childTnLst>
                              <p:par>
                                <p:cTn id="152" presetID="42" presetClass="path" presetSubtype="0" accel="50000" decel="50000" fill="hold" nodeType="afterEffect">
                                  <p:stCondLst>
                                    <p:cond delay="0"/>
                                  </p:stCondLst>
                                  <p:childTnLst>
                                    <p:animMotion origin="layout" path="M -3.33333E-6 4.93827E-6 L -3.33333E-6 0.16975 " pathEditMode="relative" rAng="0" ptsTypes="AA">
                                      <p:cBhvr>
                                        <p:cTn id="153" dur="2000" fill="hold"/>
                                        <p:tgtEl>
                                          <p:spTgt spid="6147"/>
                                        </p:tgtEl>
                                        <p:attrNameLst>
                                          <p:attrName>ppt_x</p:attrName>
                                          <p:attrName>ppt_y</p:attrName>
                                        </p:attrNameLst>
                                      </p:cBhvr>
                                      <p:rCtr x="0" y="8488"/>
                                    </p:animMotion>
                                  </p:childTnLst>
                                </p:cTn>
                              </p:par>
                            </p:childTnLst>
                          </p:cTn>
                        </p:par>
                      </p:childTnLst>
                    </p:cTn>
                  </p:par>
                </p:childTnLst>
              </p:cTn>
              <p:nextCondLst>
                <p:cond evt="onClick" delay="0">
                  <p:tgtEl>
                    <p:spTgt spid="6147"/>
                  </p:tgtEl>
                </p:cond>
              </p:nextCondLst>
            </p:seq>
            <p:seq concurrent="1" nextAc="seek">
              <p:cTn id="154" restart="whenNotActive" fill="hold" evtFilter="cancelBubble" nodeType="interactiveSeq">
                <p:stCondLst>
                  <p:cond evt="onClick" delay="0">
                    <p:tgtEl>
                      <p:spTgt spid="6148"/>
                    </p:tgtEl>
                  </p:cond>
                </p:stCondLst>
                <p:endSync evt="end" delay="0">
                  <p:rtn val="all"/>
                </p:endSync>
                <p:childTnLst>
                  <p:par>
                    <p:cTn id="155" fill="hold">
                      <p:stCondLst>
                        <p:cond delay="0"/>
                      </p:stCondLst>
                      <p:childTnLst>
                        <p:par>
                          <p:cTn id="156" fill="hold">
                            <p:stCondLst>
                              <p:cond delay="0"/>
                            </p:stCondLst>
                            <p:childTnLst>
                              <p:par>
                                <p:cTn id="157" presetID="42" presetClass="path" presetSubtype="0" accel="50000" decel="50000" fill="hold" nodeType="clickEffect">
                                  <p:stCondLst>
                                    <p:cond delay="0"/>
                                  </p:stCondLst>
                                  <p:childTnLst>
                                    <p:animMotion origin="layout" path="M 4.72222E-6 -4.07407E-6 L 4.72222E-6 -3.08642E-6 " pathEditMode="relative" rAng="0" ptsTypes="AA">
                                      <p:cBhvr>
                                        <p:cTn id="158" dur="100" spd="-100000" fill="hold"/>
                                        <p:tgtEl>
                                          <p:spTgt spid="6150"/>
                                        </p:tgtEl>
                                        <p:attrNameLst>
                                          <p:attrName>ppt_x</p:attrName>
                                          <p:attrName>ppt_y</p:attrName>
                                        </p:attrNameLst>
                                      </p:cBhvr>
                                      <p:rCtr x="0" y="-216"/>
                                    </p:animMotion>
                                  </p:childTnLst>
                                </p:cTn>
                              </p:par>
                              <p:par>
                                <p:cTn id="159" presetID="42" presetClass="path" presetSubtype="0" accel="50000" decel="50000" fill="hold" nodeType="withEffect">
                                  <p:stCondLst>
                                    <p:cond delay="0"/>
                                  </p:stCondLst>
                                  <p:childTnLst>
                                    <p:animMotion origin="layout" path="M 1.94444E-6 3.33333E-6 L 1.94444E-6 2.46914E-6 " pathEditMode="relative" rAng="0" ptsTypes="AA">
                                      <p:cBhvr>
                                        <p:cTn id="160" dur="100" spd="-100000" fill="hold"/>
                                        <p:tgtEl>
                                          <p:spTgt spid="6149"/>
                                        </p:tgtEl>
                                        <p:attrNameLst>
                                          <p:attrName>ppt_x</p:attrName>
                                          <p:attrName>ppt_y</p:attrName>
                                        </p:attrNameLst>
                                      </p:cBhvr>
                                      <p:rCtr x="0" y="-123"/>
                                    </p:animMotion>
                                  </p:childTnLst>
                                </p:cTn>
                              </p:par>
                              <p:par>
                                <p:cTn id="161" presetID="42" presetClass="path" presetSubtype="0" accel="50000" decel="50000" fill="hold" nodeType="withEffect">
                                  <p:stCondLst>
                                    <p:cond delay="0"/>
                                  </p:stCondLst>
                                  <p:childTnLst>
                                    <p:animMotion origin="layout" path="M -1.94444E-6 9.87654E-7 L -1.94444E-6 -4.69136E-6 " pathEditMode="relative" rAng="0" ptsTypes="AA">
                                      <p:cBhvr>
                                        <p:cTn id="162" dur="100" spd="-100000" fill="hold"/>
                                        <p:tgtEl>
                                          <p:spTgt spid="6145"/>
                                        </p:tgtEl>
                                        <p:attrNameLst>
                                          <p:attrName>ppt_x</p:attrName>
                                          <p:attrName>ppt_y</p:attrName>
                                        </p:attrNameLst>
                                      </p:cBhvr>
                                      <p:rCtr x="0" y="617"/>
                                    </p:animMotion>
                                  </p:childTnLst>
                                </p:cTn>
                              </p:par>
                              <p:par>
                                <p:cTn id="163" presetID="42" presetClass="path" presetSubtype="0" accel="50000" decel="50000" fill="hold" nodeType="withEffect">
                                  <p:stCondLst>
                                    <p:cond delay="0"/>
                                  </p:stCondLst>
                                  <p:childTnLst>
                                    <p:animMotion origin="layout" path="M 4.44444E-6 3.33333E-6 L 4.44444E-6 -4.69136E-6 " pathEditMode="relative" rAng="0" ptsTypes="AA">
                                      <p:cBhvr>
                                        <p:cTn id="164" dur="100" spd="-100000" fill="hold"/>
                                        <p:tgtEl>
                                          <p:spTgt spid="6151"/>
                                        </p:tgtEl>
                                        <p:attrNameLst>
                                          <p:attrName>ppt_x</p:attrName>
                                          <p:attrName>ppt_y</p:attrName>
                                        </p:attrNameLst>
                                      </p:cBhvr>
                                      <p:rCtr x="0" y="802"/>
                                    </p:animMotion>
                                  </p:childTnLst>
                                </p:cTn>
                              </p:par>
                              <p:par>
                                <p:cTn id="165" presetID="42" presetClass="path" presetSubtype="0" accel="50000" decel="50000" fill="hold" nodeType="withEffect">
                                  <p:stCondLst>
                                    <p:cond delay="0"/>
                                  </p:stCondLst>
                                  <p:childTnLst>
                                    <p:animMotion origin="layout" path="M 1.11111E-6 3.95062E-6 L 1.11111E-6 3.7037E-7 " pathEditMode="relative" rAng="0" ptsTypes="AA">
                                      <p:cBhvr>
                                        <p:cTn id="166" dur="100" spd="-100000" fill="hold"/>
                                        <p:tgtEl>
                                          <p:spTgt spid="6146"/>
                                        </p:tgtEl>
                                        <p:attrNameLst>
                                          <p:attrName>ppt_x</p:attrName>
                                          <p:attrName>ppt_y</p:attrName>
                                        </p:attrNameLst>
                                      </p:cBhvr>
                                      <p:rCtr x="0" y="-154"/>
                                    </p:animMotion>
                                  </p:childTnLst>
                                </p:cTn>
                              </p:par>
                              <p:par>
                                <p:cTn id="167" presetID="42" presetClass="path" presetSubtype="0" accel="50000" decel="50000" fill="hold" nodeType="withEffect">
                                  <p:stCondLst>
                                    <p:cond delay="0"/>
                                  </p:stCondLst>
                                  <p:childTnLst>
                                    <p:animMotion origin="layout" path="M 3.61111E-6 -3.7037E-6 L 3.61111E-6 3.7037E-7 " pathEditMode="relative" rAng="0" ptsTypes="AA">
                                      <p:cBhvr>
                                        <p:cTn id="168" dur="100" spd="-100000" fill="hold"/>
                                        <p:tgtEl>
                                          <p:spTgt spid="17"/>
                                        </p:tgtEl>
                                        <p:attrNameLst>
                                          <p:attrName>ppt_x</p:attrName>
                                          <p:attrName>ppt_y</p:attrName>
                                        </p:attrNameLst>
                                      </p:cBhvr>
                                      <p:rCtr x="0" y="31"/>
                                    </p:animMotion>
                                  </p:childTnLst>
                                </p:cTn>
                              </p:par>
                              <p:par>
                                <p:cTn id="169" presetID="42" presetClass="path" presetSubtype="0" accel="50000" decel="50000" fill="hold" nodeType="withEffect">
                                  <p:stCondLst>
                                    <p:cond delay="0"/>
                                  </p:stCondLst>
                                  <p:childTnLst>
                                    <p:animMotion origin="layout" path="M -3.33333E-6 4.93827E-6 L -3.33333E-6 3.7037E-7 " pathEditMode="relative" rAng="0" ptsTypes="AA">
                                      <p:cBhvr>
                                        <p:cTn id="170" dur="100" spd="-100000" fill="hold"/>
                                        <p:tgtEl>
                                          <p:spTgt spid="6147"/>
                                        </p:tgtEl>
                                        <p:attrNameLst>
                                          <p:attrName>ppt_x</p:attrName>
                                          <p:attrName>ppt_y</p:attrName>
                                        </p:attrNameLst>
                                      </p:cBhvr>
                                      <p:rCtr x="0" y="62"/>
                                    </p:animMotion>
                                  </p:childTnLst>
                                </p:cTn>
                              </p:par>
                              <p:par>
                                <p:cTn id="171" presetID="42" presetClass="path" presetSubtype="0" accel="50000" decel="50000" fill="hold" nodeType="withEffect">
                                  <p:stCondLst>
                                    <p:cond delay="0"/>
                                  </p:stCondLst>
                                  <p:childTnLst>
                                    <p:animMotion origin="layout" path="M -1.38889E-6 -3.7037E-6 L -1.38889E-6 3.7037E-7 " pathEditMode="relative" rAng="0" ptsTypes="AA">
                                      <p:cBhvr>
                                        <p:cTn id="172" dur="100" spd="-100000" fill="hold"/>
                                        <p:tgtEl>
                                          <p:spTgt spid="6148"/>
                                        </p:tgtEl>
                                        <p:attrNameLst>
                                          <p:attrName>ppt_x</p:attrName>
                                          <p:attrName>ppt_y</p:attrName>
                                        </p:attrNameLst>
                                      </p:cBhvr>
                                      <p:rCtr x="0" y="31"/>
                                    </p:animMotion>
                                  </p:childTnLst>
                                </p:cTn>
                              </p:par>
                            </p:childTnLst>
                          </p:cTn>
                        </p:par>
                        <p:par>
                          <p:cTn id="173" fill="hold">
                            <p:stCondLst>
                              <p:cond delay="100"/>
                            </p:stCondLst>
                            <p:childTnLst>
                              <p:par>
                                <p:cTn id="174" presetID="42" presetClass="path" presetSubtype="0" accel="50000" decel="50000" fill="hold" nodeType="afterEffect">
                                  <p:stCondLst>
                                    <p:cond delay="0"/>
                                  </p:stCondLst>
                                  <p:childTnLst>
                                    <p:animMotion origin="layout" path="M -1.38889E-6 -3.7037E-6 L -1.38889E-6 0.17223 " pathEditMode="relative" rAng="0" ptsTypes="AA">
                                      <p:cBhvr>
                                        <p:cTn id="175" dur="2000" fill="hold"/>
                                        <p:tgtEl>
                                          <p:spTgt spid="6148"/>
                                        </p:tgtEl>
                                        <p:attrNameLst>
                                          <p:attrName>ppt_x</p:attrName>
                                          <p:attrName>ppt_y</p:attrName>
                                        </p:attrNameLst>
                                      </p:cBhvr>
                                      <p:rCtr x="0" y="8611"/>
                                    </p:animMotion>
                                  </p:childTnLst>
                                </p:cTn>
                              </p:par>
                            </p:childTnLst>
                          </p:cTn>
                        </p:par>
                      </p:childTnLst>
                    </p:cTn>
                  </p:par>
                </p:childTnLst>
              </p:cTn>
              <p:nextCondLst>
                <p:cond evt="onClick" delay="0">
                  <p:tgtEl>
                    <p:spTgt spid="6148"/>
                  </p:tgtEl>
                </p:cond>
              </p:nextCondLst>
            </p:seq>
            <p:seq concurrent="1" nextAc="seek">
              <p:cTn id="176" restart="whenNotActive" fill="hold" evtFilter="cancelBubble" nodeType="interactiveSeq">
                <p:stCondLst>
                  <p:cond evt="onClick" delay="0">
                    <p:tgtEl>
                      <p:spTgt spid="29"/>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nodeType="clickEffect">
                                  <p:stCondLst>
                                    <p:cond delay="0"/>
                                  </p:stCondLst>
                                  <p:childTnLst>
                                    <p:set>
                                      <p:cBhvr>
                                        <p:cTn id="180" dur="1" fill="hold">
                                          <p:stCondLst>
                                            <p:cond delay="0"/>
                                          </p:stCondLst>
                                        </p:cTn>
                                        <p:tgtEl>
                                          <p:spTgt spid="6150"/>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6149"/>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6145"/>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6151"/>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6146"/>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17"/>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6147"/>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6148"/>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24"/>
                                        </p:tgtEl>
                                        <p:attrNameLst>
                                          <p:attrName>style.visibility</p:attrName>
                                        </p:attrNameLst>
                                      </p:cBhvr>
                                      <p:to>
                                        <p:strVal val="hidden"/>
                                      </p:to>
                                    </p:set>
                                  </p:childTnLst>
                                </p:cTn>
                              </p:par>
                              <p:par>
                                <p:cTn id="197" presetID="1" presetClass="exit" presetSubtype="0" fill="hold" grpId="0" nodeType="withEffect">
                                  <p:stCondLst>
                                    <p:cond delay="0"/>
                                  </p:stCondLst>
                                  <p:childTnLst>
                                    <p:set>
                                      <p:cBhvr>
                                        <p:cTn id="198" dur="1" fill="hold">
                                          <p:stCondLst>
                                            <p:cond delay="0"/>
                                          </p:stCondLst>
                                        </p:cTn>
                                        <p:tgtEl>
                                          <p:spTgt spid="25"/>
                                        </p:tgtEl>
                                        <p:attrNameLst>
                                          <p:attrName>style.visibility</p:attrName>
                                        </p:attrNameLst>
                                      </p:cBhvr>
                                      <p:to>
                                        <p:strVal val="hidden"/>
                                      </p:to>
                                    </p:set>
                                  </p:childTnLst>
                                </p:cTn>
                              </p:par>
                              <p:par>
                                <p:cTn id="199" presetID="1" presetClass="exit" presetSubtype="0" fill="hold" grpId="0" nodeType="with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 presetClass="exit" presetSubtype="0" fill="hold" grpId="0" nodeType="withEffect">
                                  <p:stCondLst>
                                    <p:cond delay="0"/>
                                  </p:stCondLst>
                                  <p:childTnLst>
                                    <p:set>
                                      <p:cBhvr>
                                        <p:cTn id="202" dur="1" fill="hold">
                                          <p:stCondLst>
                                            <p:cond delay="0"/>
                                          </p:stCondLst>
                                        </p:cTn>
                                        <p:tgtEl>
                                          <p:spTgt spid="27"/>
                                        </p:tgtEl>
                                        <p:attrNameLst>
                                          <p:attrName>style.visibility</p:attrName>
                                        </p:attrNameLst>
                                      </p:cBhvr>
                                      <p:to>
                                        <p:strVal val="hidden"/>
                                      </p:to>
                                    </p:set>
                                  </p:childTnLst>
                                </p:cTn>
                              </p:par>
                              <p:par>
                                <p:cTn id="203" presetID="1" presetClass="exit" presetSubtype="0" fill="hold" grpId="0" nodeType="withEffect">
                                  <p:stCondLst>
                                    <p:cond delay="0"/>
                                  </p:stCondLst>
                                  <p:childTnLst>
                                    <p:set>
                                      <p:cBhvr>
                                        <p:cTn id="204" dur="1" fill="hold">
                                          <p:stCondLst>
                                            <p:cond delay="0"/>
                                          </p:stCondLst>
                                        </p:cTn>
                                        <p:tgtEl>
                                          <p:spTgt spid="19"/>
                                        </p:tgtEl>
                                        <p:attrNameLst>
                                          <p:attrName>style.visibility</p:attrName>
                                        </p:attrNameLst>
                                      </p:cBhvr>
                                      <p:to>
                                        <p:strVal val="hidden"/>
                                      </p:to>
                                    </p:set>
                                  </p:childTnLst>
                                </p:cTn>
                              </p:par>
                              <p:par>
                                <p:cTn id="205" presetID="1" presetClass="exit" presetSubtype="0" fill="hold" grpId="0" nodeType="withEffect">
                                  <p:stCondLst>
                                    <p:cond delay="0"/>
                                  </p:stCondLst>
                                  <p:childTnLst>
                                    <p:set>
                                      <p:cBhvr>
                                        <p:cTn id="206" dur="1" fill="hold">
                                          <p:stCondLst>
                                            <p:cond delay="0"/>
                                          </p:stCondLst>
                                        </p:cTn>
                                        <p:tgtEl>
                                          <p:spTgt spid="26"/>
                                        </p:tgtEl>
                                        <p:attrNameLst>
                                          <p:attrName>style.visibility</p:attrName>
                                        </p:attrNameLst>
                                      </p:cBhvr>
                                      <p:to>
                                        <p:strVal val="hidden"/>
                                      </p:to>
                                    </p:set>
                                  </p:childTnLst>
                                </p:cTn>
                              </p:par>
                              <p:par>
                                <p:cTn id="207" presetID="1" presetClass="exit" presetSubtype="0" fill="hold" grpId="0" nodeType="withEffect">
                                  <p:stCondLst>
                                    <p:cond delay="0"/>
                                  </p:stCondLst>
                                  <p:childTnLst>
                                    <p:set>
                                      <p:cBhvr>
                                        <p:cTn id="208" dur="1" fill="hold">
                                          <p:stCondLst>
                                            <p:cond delay="0"/>
                                          </p:stCondLst>
                                        </p:cTn>
                                        <p:tgtEl>
                                          <p:spTgt spid="23"/>
                                        </p:tgtEl>
                                        <p:attrNameLst>
                                          <p:attrName>style.visibility</p:attrName>
                                        </p:attrNameLst>
                                      </p:cBhvr>
                                      <p:to>
                                        <p:strVal val="hidden"/>
                                      </p:to>
                                    </p:set>
                                  </p:childTnLst>
                                </p:cTn>
                              </p:par>
                              <p:par>
                                <p:cTn id="209" presetID="1" presetClass="exit" presetSubtype="0" fill="hold" grpId="0" nodeType="withEffect">
                                  <p:stCondLst>
                                    <p:cond delay="0"/>
                                  </p:stCondLst>
                                  <p:childTnLst>
                                    <p:set>
                                      <p:cBhvr>
                                        <p:cTn id="210" dur="1" fill="hold">
                                          <p:stCondLst>
                                            <p:cond delay="0"/>
                                          </p:stCondLst>
                                        </p:cTn>
                                        <p:tgtEl>
                                          <p:spTgt spid="21"/>
                                        </p:tgtEl>
                                        <p:attrNameLst>
                                          <p:attrName>style.visibility</p:attrName>
                                        </p:attrNameLst>
                                      </p:cBhvr>
                                      <p:to>
                                        <p:strVal val="hidden"/>
                                      </p:to>
                                    </p:set>
                                  </p:childTnLst>
                                </p:cTn>
                              </p:par>
                            </p:childTnLst>
                          </p:cTn>
                        </p:par>
                        <p:par>
                          <p:cTn id="211" fill="hold">
                            <p:stCondLst>
                              <p:cond delay="0"/>
                            </p:stCondLst>
                            <p:childTnLst>
                              <p:par>
                                <p:cTn id="212" presetID="1" presetClass="entr" presetSubtype="0" fill="hold" grpId="1" nodeType="afterEffect">
                                  <p:stCondLst>
                                    <p:cond delay="0"/>
                                  </p:stCondLst>
                                  <p:childTnLst>
                                    <p:set>
                                      <p:cBhvr>
                                        <p:cTn id="213" dur="1" fill="hold">
                                          <p:stCondLst>
                                            <p:cond delay="0"/>
                                          </p:stCondLst>
                                        </p:cTn>
                                        <p:tgtEl>
                                          <p:spTgt spid="35"/>
                                        </p:tgtEl>
                                        <p:attrNameLst>
                                          <p:attrName>style.visibility</p:attrName>
                                        </p:attrNameLst>
                                      </p:cBhvr>
                                      <p:to>
                                        <p:strVal val="visible"/>
                                      </p:to>
                                    </p:set>
                                  </p:childTnLst>
                                </p:cTn>
                              </p:par>
                            </p:childTnLst>
                          </p:cTn>
                        </p:par>
                        <p:par>
                          <p:cTn id="214" fill="hold">
                            <p:stCondLst>
                              <p:cond delay="0"/>
                            </p:stCondLst>
                            <p:childTnLst>
                              <p:par>
                                <p:cTn id="215" presetID="1" presetClass="entr" presetSubtype="0" fill="hold" grpId="1" nodeType="afterEffect">
                                  <p:stCondLst>
                                    <p:cond delay="0"/>
                                  </p:stCondLst>
                                  <p:childTnLst>
                                    <p:set>
                                      <p:cBhvr>
                                        <p:cTn id="216" dur="1" fill="hold">
                                          <p:stCondLst>
                                            <p:cond delay="0"/>
                                          </p:stCondLst>
                                        </p:cTn>
                                        <p:tgtEl>
                                          <p:spTgt spid="34"/>
                                        </p:tgtEl>
                                        <p:attrNameLst>
                                          <p:attrName>style.visibility</p:attrName>
                                        </p:attrNameLst>
                                      </p:cBhvr>
                                      <p:to>
                                        <p:strVal val="visible"/>
                                      </p:to>
                                    </p:set>
                                  </p:childTnLst>
                                </p:cTn>
                              </p:par>
                            </p:childTnLst>
                          </p:cTn>
                        </p:par>
                        <p:par>
                          <p:cTn id="217" fill="hold">
                            <p:stCondLst>
                              <p:cond delay="0"/>
                            </p:stCondLst>
                            <p:childTnLst>
                              <p:par>
                                <p:cTn id="218" presetID="1" presetClass="entr" presetSubtype="0" fill="hold" grpId="1" nodeType="afterEffect">
                                  <p:stCondLst>
                                    <p:cond delay="0"/>
                                  </p:stCondLst>
                                  <p:childTnLst>
                                    <p:set>
                                      <p:cBhvr>
                                        <p:cTn id="219" dur="1" fill="hold">
                                          <p:stCondLst>
                                            <p:cond delay="0"/>
                                          </p:stCondLst>
                                        </p:cTn>
                                        <p:tgtEl>
                                          <p:spTgt spid="33"/>
                                        </p:tgtEl>
                                        <p:attrNameLst>
                                          <p:attrName>style.visibility</p:attrName>
                                        </p:attrNameLst>
                                      </p:cBhvr>
                                      <p:to>
                                        <p:strVal val="visible"/>
                                      </p:to>
                                    </p:set>
                                  </p:childTnLst>
                                </p:cTn>
                              </p:par>
                            </p:childTnLst>
                          </p:cTn>
                        </p:par>
                        <p:par>
                          <p:cTn id="220" fill="hold">
                            <p:stCondLst>
                              <p:cond delay="0"/>
                            </p:stCondLst>
                            <p:childTnLst>
                              <p:par>
                                <p:cTn id="221" presetID="1" presetClass="entr" presetSubtype="0" fill="hold" grpId="1" nodeType="afterEffect">
                                  <p:stCondLst>
                                    <p:cond delay="0"/>
                                  </p:stCondLst>
                                  <p:childTnLst>
                                    <p:set>
                                      <p:cBhvr>
                                        <p:cTn id="222" dur="1" fill="hold">
                                          <p:stCondLst>
                                            <p:cond delay="0"/>
                                          </p:stCondLst>
                                        </p:cTn>
                                        <p:tgtEl>
                                          <p:spTgt spid="32"/>
                                        </p:tgtEl>
                                        <p:attrNameLst>
                                          <p:attrName>style.visibility</p:attrName>
                                        </p:attrNameLst>
                                      </p:cBhvr>
                                      <p:to>
                                        <p:strVal val="visible"/>
                                      </p:to>
                                    </p:set>
                                  </p:childTnLst>
                                </p:cTn>
                              </p:par>
                            </p:childTnLst>
                          </p:cTn>
                        </p:par>
                        <p:par>
                          <p:cTn id="223" fill="hold">
                            <p:stCondLst>
                              <p:cond delay="0"/>
                            </p:stCondLst>
                            <p:childTnLst>
                              <p:par>
                                <p:cTn id="224" presetID="1" presetClass="entr" presetSubtype="0" fill="hold" grpId="1" nodeType="afterEffect">
                                  <p:stCondLst>
                                    <p:cond delay="0"/>
                                  </p:stCondLst>
                                  <p:childTnLst>
                                    <p:set>
                                      <p:cBhvr>
                                        <p:cTn id="225" dur="1" fill="hold">
                                          <p:stCondLst>
                                            <p:cond delay="0"/>
                                          </p:stCondLst>
                                        </p:cTn>
                                        <p:tgtEl>
                                          <p:spTgt spid="31"/>
                                        </p:tgtEl>
                                        <p:attrNameLst>
                                          <p:attrName>style.visibility</p:attrName>
                                        </p:attrNameLst>
                                      </p:cBhvr>
                                      <p:to>
                                        <p:strVal val="visible"/>
                                      </p:to>
                                    </p:set>
                                  </p:childTnLst>
                                </p:cTn>
                              </p:par>
                            </p:childTnLst>
                          </p:cTn>
                        </p:par>
                        <p:par>
                          <p:cTn id="226" fill="hold">
                            <p:stCondLst>
                              <p:cond delay="0"/>
                            </p:stCondLst>
                            <p:childTnLst>
                              <p:par>
                                <p:cTn id="227" presetID="1" presetClass="entr" presetSubtype="0" fill="hold" grpId="1" nodeType="afterEffect">
                                  <p:stCondLst>
                                    <p:cond delay="0"/>
                                  </p:stCondLst>
                                  <p:childTnLst>
                                    <p:set>
                                      <p:cBhvr>
                                        <p:cTn id="228" dur="1" fill="hold">
                                          <p:stCondLst>
                                            <p:cond delay="0"/>
                                          </p:stCondLst>
                                        </p:cTn>
                                        <p:tgtEl>
                                          <p:spTgt spid="30"/>
                                        </p:tgtEl>
                                        <p:attrNameLst>
                                          <p:attrName>style.visibility</p:attrName>
                                        </p:attrNameLst>
                                      </p:cBhvr>
                                      <p:to>
                                        <p:strVal val="visible"/>
                                      </p:to>
                                    </p:set>
                                  </p:childTnLst>
                                </p:cTn>
                              </p:par>
                            </p:childTnLst>
                          </p:cTn>
                        </p:par>
                        <p:par>
                          <p:cTn id="229" fill="hold">
                            <p:stCondLst>
                              <p:cond delay="0"/>
                            </p:stCondLst>
                            <p:childTnLst>
                              <p:par>
                                <p:cTn id="230" presetID="1" presetClass="entr" presetSubtype="0" fill="hold" grpId="0" nodeType="afterEffect">
                                  <p:stCondLst>
                                    <p:cond delay="0"/>
                                  </p:stCondLst>
                                  <p:childTnLst>
                                    <p:set>
                                      <p:cBhvr>
                                        <p:cTn id="231" dur="1" fill="hold">
                                          <p:stCondLst>
                                            <p:cond delay="0"/>
                                          </p:stCondLst>
                                        </p:cTn>
                                        <p:tgtEl>
                                          <p:spTgt spid="3"/>
                                        </p:tgtEl>
                                        <p:attrNameLst>
                                          <p:attrName>style.visibility</p:attrName>
                                        </p:attrNameLst>
                                      </p:cBhvr>
                                      <p:to>
                                        <p:strVal val="visible"/>
                                      </p:to>
                                    </p:set>
                                  </p:childTnLst>
                                </p:cTn>
                              </p:par>
                            </p:childTnLst>
                          </p:cTn>
                        </p:par>
                        <p:par>
                          <p:cTn id="232" fill="hold">
                            <p:stCondLst>
                              <p:cond delay="0"/>
                            </p:stCondLst>
                            <p:childTnLst>
                              <p:par>
                                <p:cTn id="233" presetID="1" presetClass="entr" presetSubtype="0" fill="hold" grpId="0" nodeType="afterEffect">
                                  <p:stCondLst>
                                    <p:cond delay="0"/>
                                  </p:stCondLst>
                                  <p:childTnLst>
                                    <p:set>
                                      <p:cBhvr>
                                        <p:cTn id="23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35" restart="whenNotActive" fill="hold" evtFilter="cancelBubble" nodeType="interactiveSeq">
                <p:stCondLst>
                  <p:cond evt="onClick" delay="0">
                    <p:tgtEl>
                      <p:spTgt spid="35"/>
                    </p:tgtEl>
                  </p:cond>
                </p:stCondLst>
                <p:endSync evt="end" delay="0">
                  <p:rtn val="all"/>
                </p:endSync>
                <p:childTnLst>
                  <p:par>
                    <p:cTn id="236" fill="hold">
                      <p:stCondLst>
                        <p:cond delay="0"/>
                      </p:stCondLst>
                      <p:childTnLst>
                        <p:par>
                          <p:cTn id="237" fill="hold">
                            <p:stCondLst>
                              <p:cond delay="0"/>
                            </p:stCondLst>
                            <p:childTnLst>
                              <p:par>
                                <p:cTn id="238" presetID="2" presetClass="exit" presetSubtype="3" fill="hold" grpId="0" nodeType="clickEffect">
                                  <p:stCondLst>
                                    <p:cond delay="0"/>
                                  </p:stCondLst>
                                  <p:childTnLst>
                                    <p:anim calcmode="lin" valueType="num">
                                      <p:cBhvr additive="base">
                                        <p:cTn id="239" dur="1000"/>
                                        <p:tgtEl>
                                          <p:spTgt spid="35"/>
                                        </p:tgtEl>
                                        <p:attrNameLst>
                                          <p:attrName>ppt_x</p:attrName>
                                        </p:attrNameLst>
                                      </p:cBhvr>
                                      <p:tavLst>
                                        <p:tav tm="0">
                                          <p:val>
                                            <p:strVal val="ppt_x"/>
                                          </p:val>
                                        </p:tav>
                                        <p:tav tm="100000">
                                          <p:val>
                                            <p:strVal val="1+ppt_w/2"/>
                                          </p:val>
                                        </p:tav>
                                      </p:tavLst>
                                    </p:anim>
                                    <p:anim calcmode="lin" valueType="num">
                                      <p:cBhvr additive="base">
                                        <p:cTn id="240" dur="1000"/>
                                        <p:tgtEl>
                                          <p:spTgt spid="35"/>
                                        </p:tgtEl>
                                        <p:attrNameLst>
                                          <p:attrName>ppt_y</p:attrName>
                                        </p:attrNameLst>
                                      </p:cBhvr>
                                      <p:tavLst>
                                        <p:tav tm="0">
                                          <p:val>
                                            <p:strVal val="ppt_y"/>
                                          </p:val>
                                        </p:tav>
                                        <p:tav tm="100000">
                                          <p:val>
                                            <p:strVal val="0-ppt_h/2"/>
                                          </p:val>
                                        </p:tav>
                                      </p:tavLst>
                                    </p:anim>
                                    <p:set>
                                      <p:cBhvr>
                                        <p:cTn id="24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42" restart="whenNotActive" fill="hold" evtFilter="cancelBubble" nodeType="interactiveSeq">
                <p:stCondLst>
                  <p:cond evt="onClick" delay="0">
                    <p:tgtEl>
                      <p:spTgt spid="34"/>
                    </p:tgtEl>
                  </p:cond>
                </p:stCondLst>
                <p:endSync evt="end" delay="0">
                  <p:rtn val="all"/>
                </p:endSync>
                <p:childTnLst>
                  <p:par>
                    <p:cTn id="243" fill="hold">
                      <p:stCondLst>
                        <p:cond delay="0"/>
                      </p:stCondLst>
                      <p:childTnLst>
                        <p:par>
                          <p:cTn id="244" fill="hold">
                            <p:stCondLst>
                              <p:cond delay="0"/>
                            </p:stCondLst>
                            <p:childTnLst>
                              <p:par>
                                <p:cTn id="245" presetID="2" presetClass="exit" presetSubtype="3" fill="hold" grpId="0" nodeType="clickEffect">
                                  <p:stCondLst>
                                    <p:cond delay="0"/>
                                  </p:stCondLst>
                                  <p:childTnLst>
                                    <p:anim calcmode="lin" valueType="num">
                                      <p:cBhvr additive="base">
                                        <p:cTn id="246" dur="1000"/>
                                        <p:tgtEl>
                                          <p:spTgt spid="34"/>
                                        </p:tgtEl>
                                        <p:attrNameLst>
                                          <p:attrName>ppt_x</p:attrName>
                                        </p:attrNameLst>
                                      </p:cBhvr>
                                      <p:tavLst>
                                        <p:tav tm="0">
                                          <p:val>
                                            <p:strVal val="ppt_x"/>
                                          </p:val>
                                        </p:tav>
                                        <p:tav tm="100000">
                                          <p:val>
                                            <p:strVal val="1+ppt_w/2"/>
                                          </p:val>
                                        </p:tav>
                                      </p:tavLst>
                                    </p:anim>
                                    <p:anim calcmode="lin" valueType="num">
                                      <p:cBhvr additive="base">
                                        <p:cTn id="247" dur="1000"/>
                                        <p:tgtEl>
                                          <p:spTgt spid="34"/>
                                        </p:tgtEl>
                                        <p:attrNameLst>
                                          <p:attrName>ppt_y</p:attrName>
                                        </p:attrNameLst>
                                      </p:cBhvr>
                                      <p:tavLst>
                                        <p:tav tm="0">
                                          <p:val>
                                            <p:strVal val="ppt_y"/>
                                          </p:val>
                                        </p:tav>
                                        <p:tav tm="100000">
                                          <p:val>
                                            <p:strVal val="0-ppt_h/2"/>
                                          </p:val>
                                        </p:tav>
                                      </p:tavLst>
                                    </p:anim>
                                    <p:set>
                                      <p:cBhvr>
                                        <p:cTn id="24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49" restart="whenNotActive" fill="hold" evtFilter="cancelBubble" nodeType="interactiveSeq">
                <p:stCondLst>
                  <p:cond evt="onClick" delay="0">
                    <p:tgtEl>
                      <p:spTgt spid="33"/>
                    </p:tgtEl>
                  </p:cond>
                </p:stCondLst>
                <p:endSync evt="end" delay="0">
                  <p:rtn val="all"/>
                </p:endSync>
                <p:childTnLst>
                  <p:par>
                    <p:cTn id="250" fill="hold">
                      <p:stCondLst>
                        <p:cond delay="0"/>
                      </p:stCondLst>
                      <p:childTnLst>
                        <p:par>
                          <p:cTn id="251" fill="hold">
                            <p:stCondLst>
                              <p:cond delay="0"/>
                            </p:stCondLst>
                            <p:childTnLst>
                              <p:par>
                                <p:cTn id="252" presetID="2" presetClass="exit" presetSubtype="3" fill="hold" grpId="0" nodeType="clickEffect">
                                  <p:stCondLst>
                                    <p:cond delay="0"/>
                                  </p:stCondLst>
                                  <p:childTnLst>
                                    <p:anim calcmode="lin" valueType="num">
                                      <p:cBhvr additive="base">
                                        <p:cTn id="253" dur="1000"/>
                                        <p:tgtEl>
                                          <p:spTgt spid="33"/>
                                        </p:tgtEl>
                                        <p:attrNameLst>
                                          <p:attrName>ppt_x</p:attrName>
                                        </p:attrNameLst>
                                      </p:cBhvr>
                                      <p:tavLst>
                                        <p:tav tm="0">
                                          <p:val>
                                            <p:strVal val="ppt_x"/>
                                          </p:val>
                                        </p:tav>
                                        <p:tav tm="100000">
                                          <p:val>
                                            <p:strVal val="1+ppt_w/2"/>
                                          </p:val>
                                        </p:tav>
                                      </p:tavLst>
                                    </p:anim>
                                    <p:anim calcmode="lin" valueType="num">
                                      <p:cBhvr additive="base">
                                        <p:cTn id="254" dur="1000"/>
                                        <p:tgtEl>
                                          <p:spTgt spid="33"/>
                                        </p:tgtEl>
                                        <p:attrNameLst>
                                          <p:attrName>ppt_y</p:attrName>
                                        </p:attrNameLst>
                                      </p:cBhvr>
                                      <p:tavLst>
                                        <p:tav tm="0">
                                          <p:val>
                                            <p:strVal val="ppt_y"/>
                                          </p:val>
                                        </p:tav>
                                        <p:tav tm="100000">
                                          <p:val>
                                            <p:strVal val="0-ppt_h/2"/>
                                          </p:val>
                                        </p:tav>
                                      </p:tavLst>
                                    </p:anim>
                                    <p:set>
                                      <p:cBhvr>
                                        <p:cTn id="255"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56" restart="whenNotActive" fill="hold" evtFilter="cancelBubble" nodeType="interactiveSeq">
                <p:stCondLst>
                  <p:cond evt="onClick" delay="0">
                    <p:tgtEl>
                      <p:spTgt spid="32"/>
                    </p:tgtEl>
                  </p:cond>
                </p:stCondLst>
                <p:endSync evt="end" delay="0">
                  <p:rtn val="all"/>
                </p:endSync>
                <p:childTnLst>
                  <p:par>
                    <p:cTn id="257" fill="hold">
                      <p:stCondLst>
                        <p:cond delay="0"/>
                      </p:stCondLst>
                      <p:childTnLst>
                        <p:par>
                          <p:cTn id="258" fill="hold">
                            <p:stCondLst>
                              <p:cond delay="0"/>
                            </p:stCondLst>
                            <p:childTnLst>
                              <p:par>
                                <p:cTn id="259" presetID="2" presetClass="exit" presetSubtype="3" fill="hold" grpId="0" nodeType="clickEffect">
                                  <p:stCondLst>
                                    <p:cond delay="0"/>
                                  </p:stCondLst>
                                  <p:childTnLst>
                                    <p:anim calcmode="lin" valueType="num">
                                      <p:cBhvr additive="base">
                                        <p:cTn id="260" dur="1000"/>
                                        <p:tgtEl>
                                          <p:spTgt spid="32"/>
                                        </p:tgtEl>
                                        <p:attrNameLst>
                                          <p:attrName>ppt_x</p:attrName>
                                        </p:attrNameLst>
                                      </p:cBhvr>
                                      <p:tavLst>
                                        <p:tav tm="0">
                                          <p:val>
                                            <p:strVal val="ppt_x"/>
                                          </p:val>
                                        </p:tav>
                                        <p:tav tm="100000">
                                          <p:val>
                                            <p:strVal val="1+ppt_w/2"/>
                                          </p:val>
                                        </p:tav>
                                      </p:tavLst>
                                    </p:anim>
                                    <p:anim calcmode="lin" valueType="num">
                                      <p:cBhvr additive="base">
                                        <p:cTn id="261" dur="1000"/>
                                        <p:tgtEl>
                                          <p:spTgt spid="32"/>
                                        </p:tgtEl>
                                        <p:attrNameLst>
                                          <p:attrName>ppt_y</p:attrName>
                                        </p:attrNameLst>
                                      </p:cBhvr>
                                      <p:tavLst>
                                        <p:tav tm="0">
                                          <p:val>
                                            <p:strVal val="ppt_y"/>
                                          </p:val>
                                        </p:tav>
                                        <p:tav tm="100000">
                                          <p:val>
                                            <p:strVal val="0-ppt_h/2"/>
                                          </p:val>
                                        </p:tav>
                                      </p:tavLst>
                                    </p:anim>
                                    <p:set>
                                      <p:cBhvr>
                                        <p:cTn id="26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63" restart="whenNotActive" fill="hold" evtFilter="cancelBubble" nodeType="interactiveSeq">
                <p:stCondLst>
                  <p:cond evt="onClick" delay="0">
                    <p:tgtEl>
                      <p:spTgt spid="31"/>
                    </p:tgtEl>
                  </p:cond>
                </p:stCondLst>
                <p:endSync evt="end" delay="0">
                  <p:rtn val="all"/>
                </p:endSync>
                <p:childTnLst>
                  <p:par>
                    <p:cTn id="264" fill="hold">
                      <p:stCondLst>
                        <p:cond delay="0"/>
                      </p:stCondLst>
                      <p:childTnLst>
                        <p:par>
                          <p:cTn id="265" fill="hold">
                            <p:stCondLst>
                              <p:cond delay="0"/>
                            </p:stCondLst>
                            <p:childTnLst>
                              <p:par>
                                <p:cTn id="266" presetID="2" presetClass="exit" presetSubtype="3" fill="hold" grpId="0" nodeType="clickEffect">
                                  <p:stCondLst>
                                    <p:cond delay="0"/>
                                  </p:stCondLst>
                                  <p:childTnLst>
                                    <p:anim calcmode="lin" valueType="num">
                                      <p:cBhvr additive="base">
                                        <p:cTn id="267" dur="1000"/>
                                        <p:tgtEl>
                                          <p:spTgt spid="31"/>
                                        </p:tgtEl>
                                        <p:attrNameLst>
                                          <p:attrName>ppt_x</p:attrName>
                                        </p:attrNameLst>
                                      </p:cBhvr>
                                      <p:tavLst>
                                        <p:tav tm="0">
                                          <p:val>
                                            <p:strVal val="ppt_x"/>
                                          </p:val>
                                        </p:tav>
                                        <p:tav tm="100000">
                                          <p:val>
                                            <p:strVal val="1+ppt_w/2"/>
                                          </p:val>
                                        </p:tav>
                                      </p:tavLst>
                                    </p:anim>
                                    <p:anim calcmode="lin" valueType="num">
                                      <p:cBhvr additive="base">
                                        <p:cTn id="268" dur="1000"/>
                                        <p:tgtEl>
                                          <p:spTgt spid="31"/>
                                        </p:tgtEl>
                                        <p:attrNameLst>
                                          <p:attrName>ppt_y</p:attrName>
                                        </p:attrNameLst>
                                      </p:cBhvr>
                                      <p:tavLst>
                                        <p:tav tm="0">
                                          <p:val>
                                            <p:strVal val="ppt_y"/>
                                          </p:val>
                                        </p:tav>
                                        <p:tav tm="100000">
                                          <p:val>
                                            <p:strVal val="0-ppt_h/2"/>
                                          </p:val>
                                        </p:tav>
                                      </p:tavLst>
                                    </p:anim>
                                    <p:set>
                                      <p:cBhvr>
                                        <p:cTn id="269"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70" restart="whenNotActive" fill="hold" evtFilter="cancelBubble" nodeType="interactiveSeq">
                <p:stCondLst>
                  <p:cond evt="onClick" delay="0">
                    <p:tgtEl>
                      <p:spTgt spid="30"/>
                    </p:tgtEl>
                  </p:cond>
                </p:stCondLst>
                <p:endSync evt="end" delay="0">
                  <p:rtn val="all"/>
                </p:endSync>
                <p:childTnLst>
                  <p:par>
                    <p:cTn id="271" fill="hold">
                      <p:stCondLst>
                        <p:cond delay="0"/>
                      </p:stCondLst>
                      <p:childTnLst>
                        <p:par>
                          <p:cTn id="272" fill="hold">
                            <p:stCondLst>
                              <p:cond delay="0"/>
                            </p:stCondLst>
                            <p:childTnLst>
                              <p:par>
                                <p:cTn id="273" presetID="2" presetClass="exit" presetSubtype="3" fill="hold" grpId="0" nodeType="clickEffect">
                                  <p:stCondLst>
                                    <p:cond delay="0"/>
                                  </p:stCondLst>
                                  <p:childTnLst>
                                    <p:anim calcmode="lin" valueType="num">
                                      <p:cBhvr additive="base">
                                        <p:cTn id="274" dur="1000"/>
                                        <p:tgtEl>
                                          <p:spTgt spid="30"/>
                                        </p:tgtEl>
                                        <p:attrNameLst>
                                          <p:attrName>ppt_x</p:attrName>
                                        </p:attrNameLst>
                                      </p:cBhvr>
                                      <p:tavLst>
                                        <p:tav tm="0">
                                          <p:val>
                                            <p:strVal val="ppt_x"/>
                                          </p:val>
                                        </p:tav>
                                        <p:tav tm="100000">
                                          <p:val>
                                            <p:strVal val="1+ppt_w/2"/>
                                          </p:val>
                                        </p:tav>
                                      </p:tavLst>
                                    </p:anim>
                                    <p:anim calcmode="lin" valueType="num">
                                      <p:cBhvr additive="base">
                                        <p:cTn id="275" dur="1000"/>
                                        <p:tgtEl>
                                          <p:spTgt spid="30"/>
                                        </p:tgtEl>
                                        <p:attrNameLst>
                                          <p:attrName>ppt_y</p:attrName>
                                        </p:attrNameLst>
                                      </p:cBhvr>
                                      <p:tavLst>
                                        <p:tav tm="0">
                                          <p:val>
                                            <p:strVal val="ppt_y"/>
                                          </p:val>
                                        </p:tav>
                                        <p:tav tm="100000">
                                          <p:val>
                                            <p:strVal val="0-ppt_h/2"/>
                                          </p:val>
                                        </p:tav>
                                      </p:tavLst>
                                    </p:anim>
                                    <p:set>
                                      <p:cBhvr>
                                        <p:cTn id="2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7" restart="whenNotActive" fill="hold" evtFilter="cancelBubble" nodeType="interactiveSeq">
                <p:stCondLst>
                  <p:cond evt="onClick" delay="0">
                    <p:tgtEl>
                      <p:spTgt spid="3"/>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3" nodeType="withEffect">
                                  <p:stCondLst>
                                    <p:cond delay="0"/>
                                  </p:stCondLst>
                                  <p:childTnLst>
                                    <p:set>
                                      <p:cBhvr>
                                        <p:cTn id="281" dur="1" fill="hold">
                                          <p:stCondLst>
                                            <p:cond delay="0"/>
                                          </p:stCondLst>
                                        </p:cTn>
                                        <p:tgtEl>
                                          <p:spTgt spid="36"/>
                                        </p:tgtEl>
                                        <p:attrNameLst>
                                          <p:attrName>style.visibility</p:attrName>
                                        </p:attrNameLst>
                                      </p:cBhvr>
                                      <p:to>
                                        <p:strVal val="hidden"/>
                                      </p:to>
                                    </p:set>
                                  </p:childTnLst>
                                </p:cTn>
                              </p:par>
                              <p:par>
                                <p:cTn id="282" presetID="1" presetClass="exit" presetSubtype="0" fill="hold" grpId="4" nodeType="withEffect">
                                  <p:stCondLst>
                                    <p:cond delay="0"/>
                                  </p:stCondLst>
                                  <p:childTnLst>
                                    <p:set>
                                      <p:cBhvr>
                                        <p:cTn id="283" dur="1" fill="hold">
                                          <p:stCondLst>
                                            <p:cond delay="0"/>
                                          </p:stCondLst>
                                        </p:cTn>
                                        <p:tgtEl>
                                          <p:spTgt spid="35"/>
                                        </p:tgtEl>
                                        <p:attrNameLst>
                                          <p:attrName>style.visibility</p:attrName>
                                        </p:attrNameLst>
                                      </p:cBhvr>
                                      <p:to>
                                        <p:strVal val="hidden"/>
                                      </p:to>
                                    </p:set>
                                  </p:childTnLst>
                                </p:cTn>
                              </p:par>
                              <p:par>
                                <p:cTn id="284" presetID="1" presetClass="exit" presetSubtype="0" fill="hold" grpId="4" nodeType="withEffect">
                                  <p:stCondLst>
                                    <p:cond delay="0"/>
                                  </p:stCondLst>
                                  <p:childTnLst>
                                    <p:set>
                                      <p:cBhvr>
                                        <p:cTn id="285" dur="1" fill="hold">
                                          <p:stCondLst>
                                            <p:cond delay="0"/>
                                          </p:stCondLst>
                                        </p:cTn>
                                        <p:tgtEl>
                                          <p:spTgt spid="34"/>
                                        </p:tgtEl>
                                        <p:attrNameLst>
                                          <p:attrName>style.visibility</p:attrName>
                                        </p:attrNameLst>
                                      </p:cBhvr>
                                      <p:to>
                                        <p:strVal val="hidden"/>
                                      </p:to>
                                    </p:set>
                                  </p:childTnLst>
                                </p:cTn>
                              </p:par>
                              <p:par>
                                <p:cTn id="286" presetID="1" presetClass="exit" presetSubtype="0" fill="hold" grpId="4" nodeType="withEffect">
                                  <p:stCondLst>
                                    <p:cond delay="0"/>
                                  </p:stCondLst>
                                  <p:childTnLst>
                                    <p:set>
                                      <p:cBhvr>
                                        <p:cTn id="287" dur="1" fill="hold">
                                          <p:stCondLst>
                                            <p:cond delay="0"/>
                                          </p:stCondLst>
                                        </p:cTn>
                                        <p:tgtEl>
                                          <p:spTgt spid="33"/>
                                        </p:tgtEl>
                                        <p:attrNameLst>
                                          <p:attrName>style.visibility</p:attrName>
                                        </p:attrNameLst>
                                      </p:cBhvr>
                                      <p:to>
                                        <p:strVal val="hidden"/>
                                      </p:to>
                                    </p:set>
                                  </p:childTnLst>
                                </p:cTn>
                              </p:par>
                              <p:par>
                                <p:cTn id="288" presetID="1" presetClass="exit" presetSubtype="0" fill="hold" grpId="4" nodeType="withEffect">
                                  <p:stCondLst>
                                    <p:cond delay="0"/>
                                  </p:stCondLst>
                                  <p:childTnLst>
                                    <p:set>
                                      <p:cBhvr>
                                        <p:cTn id="289" dur="1" fill="hold">
                                          <p:stCondLst>
                                            <p:cond delay="0"/>
                                          </p:stCondLst>
                                        </p:cTn>
                                        <p:tgtEl>
                                          <p:spTgt spid="32"/>
                                        </p:tgtEl>
                                        <p:attrNameLst>
                                          <p:attrName>style.visibility</p:attrName>
                                        </p:attrNameLst>
                                      </p:cBhvr>
                                      <p:to>
                                        <p:strVal val="hidden"/>
                                      </p:to>
                                    </p:set>
                                  </p:childTnLst>
                                </p:cTn>
                              </p:par>
                              <p:par>
                                <p:cTn id="290" presetID="1" presetClass="exit" presetSubtype="0" fill="hold" grpId="4" nodeType="withEffect">
                                  <p:stCondLst>
                                    <p:cond delay="0"/>
                                  </p:stCondLst>
                                  <p:childTnLst>
                                    <p:set>
                                      <p:cBhvr>
                                        <p:cTn id="291" dur="1" fill="hold">
                                          <p:stCondLst>
                                            <p:cond delay="0"/>
                                          </p:stCondLst>
                                        </p:cTn>
                                        <p:tgtEl>
                                          <p:spTgt spid="31"/>
                                        </p:tgtEl>
                                        <p:attrNameLst>
                                          <p:attrName>style.visibility</p:attrName>
                                        </p:attrNameLst>
                                      </p:cBhvr>
                                      <p:to>
                                        <p:strVal val="hidden"/>
                                      </p:to>
                                    </p:set>
                                  </p:childTnLst>
                                </p:cTn>
                              </p:par>
                              <p:par>
                                <p:cTn id="292" presetID="1" presetClass="exit" presetSubtype="0" fill="hold" grpId="4" nodeType="withEffect">
                                  <p:stCondLst>
                                    <p:cond delay="0"/>
                                  </p:stCondLst>
                                  <p:childTnLst>
                                    <p:set>
                                      <p:cBhvr>
                                        <p:cTn id="293" dur="1" fill="hold">
                                          <p:stCondLst>
                                            <p:cond delay="0"/>
                                          </p:stCondLst>
                                        </p:cTn>
                                        <p:tgtEl>
                                          <p:spTgt spid="30"/>
                                        </p:tgtEl>
                                        <p:attrNameLst>
                                          <p:attrName>style.visibility</p:attrName>
                                        </p:attrNameLst>
                                      </p:cBhvr>
                                      <p:to>
                                        <p:strVal val="hidden"/>
                                      </p:to>
                                    </p:set>
                                  </p:childTnLst>
                                </p:cTn>
                              </p:par>
                              <p:par>
                                <p:cTn id="294" presetID="1" presetClass="exit" presetSubtype="0" fill="hold" grpId="3" nodeType="withEffect">
                                  <p:stCondLst>
                                    <p:cond delay="0"/>
                                  </p:stCondLst>
                                  <p:childTnLst>
                                    <p:set>
                                      <p:cBhvr>
                                        <p:cTn id="295" dur="1" fill="hold">
                                          <p:stCondLst>
                                            <p:cond delay="0"/>
                                          </p:stCondLst>
                                        </p:cTn>
                                        <p:tgtEl>
                                          <p:spTgt spid="3"/>
                                        </p:tgtEl>
                                        <p:attrNameLst>
                                          <p:attrName>style.visibility</p:attrName>
                                        </p:attrNameLst>
                                      </p:cBhvr>
                                      <p:to>
                                        <p:strVal val="hidden"/>
                                      </p:to>
                                    </p:set>
                                  </p:childTnLst>
                                </p:cTn>
                              </p:par>
                              <p:par>
                                <p:cTn id="296" presetID="1" presetClass="entr" presetSubtype="0" fill="hold" nodeType="withEffect">
                                  <p:stCondLst>
                                    <p:cond delay="0"/>
                                  </p:stCondLst>
                                  <p:childTnLst>
                                    <p:set>
                                      <p:cBhvr>
                                        <p:cTn id="297" dur="1" fill="hold">
                                          <p:stCondLst>
                                            <p:cond delay="0"/>
                                          </p:stCondLst>
                                        </p:cTn>
                                        <p:tgtEl>
                                          <p:spTgt spid="6150"/>
                                        </p:tgtEl>
                                        <p:attrNameLst>
                                          <p:attrName>style.visibility</p:attrName>
                                        </p:attrNameLst>
                                      </p:cBhvr>
                                      <p:to>
                                        <p:strVal val="visible"/>
                                      </p:to>
                                    </p:set>
                                  </p:childTnLst>
                                </p:cTn>
                              </p:par>
                              <p:par>
                                <p:cTn id="298" presetID="1" presetClass="entr" presetSubtype="0" fill="hold" nodeType="withEffect">
                                  <p:stCondLst>
                                    <p:cond delay="0"/>
                                  </p:stCondLst>
                                  <p:childTnLst>
                                    <p:set>
                                      <p:cBhvr>
                                        <p:cTn id="299" dur="1" fill="hold">
                                          <p:stCondLst>
                                            <p:cond delay="0"/>
                                          </p:stCondLst>
                                        </p:cTn>
                                        <p:tgtEl>
                                          <p:spTgt spid="6149"/>
                                        </p:tgtEl>
                                        <p:attrNameLst>
                                          <p:attrName>style.visibility</p:attrName>
                                        </p:attrNameLst>
                                      </p:cBhvr>
                                      <p:to>
                                        <p:strVal val="visible"/>
                                      </p:to>
                                    </p:set>
                                  </p:childTnLst>
                                </p:cTn>
                              </p:par>
                              <p:par>
                                <p:cTn id="300" presetID="1" presetClass="entr" presetSubtype="0" fill="hold" nodeType="withEffect">
                                  <p:stCondLst>
                                    <p:cond delay="0"/>
                                  </p:stCondLst>
                                  <p:childTnLst>
                                    <p:set>
                                      <p:cBhvr>
                                        <p:cTn id="301" dur="1" fill="hold">
                                          <p:stCondLst>
                                            <p:cond delay="0"/>
                                          </p:stCondLst>
                                        </p:cTn>
                                        <p:tgtEl>
                                          <p:spTgt spid="6145"/>
                                        </p:tgtEl>
                                        <p:attrNameLst>
                                          <p:attrName>style.visibility</p:attrName>
                                        </p:attrNameLst>
                                      </p:cBhvr>
                                      <p:to>
                                        <p:strVal val="visible"/>
                                      </p:to>
                                    </p:set>
                                  </p:childTnLst>
                                </p:cTn>
                              </p:par>
                              <p:par>
                                <p:cTn id="302" presetID="1" presetClass="entr" presetSubtype="0" fill="hold" nodeType="withEffect">
                                  <p:stCondLst>
                                    <p:cond delay="0"/>
                                  </p:stCondLst>
                                  <p:childTnLst>
                                    <p:set>
                                      <p:cBhvr>
                                        <p:cTn id="303" dur="1" fill="hold">
                                          <p:stCondLst>
                                            <p:cond delay="0"/>
                                          </p:stCondLst>
                                        </p:cTn>
                                        <p:tgtEl>
                                          <p:spTgt spid="6151"/>
                                        </p:tgtEl>
                                        <p:attrNameLst>
                                          <p:attrName>style.visibility</p:attrName>
                                        </p:attrNameLst>
                                      </p:cBhvr>
                                      <p:to>
                                        <p:strVal val="visible"/>
                                      </p:to>
                                    </p:set>
                                  </p:childTnLst>
                                </p:cTn>
                              </p:par>
                              <p:par>
                                <p:cTn id="304" presetID="1" presetClass="entr" presetSubtype="0" fill="hold" nodeType="withEffect">
                                  <p:stCondLst>
                                    <p:cond delay="0"/>
                                  </p:stCondLst>
                                  <p:childTnLst>
                                    <p:set>
                                      <p:cBhvr>
                                        <p:cTn id="305" dur="1" fill="hold">
                                          <p:stCondLst>
                                            <p:cond delay="0"/>
                                          </p:stCondLst>
                                        </p:cTn>
                                        <p:tgtEl>
                                          <p:spTgt spid="6146"/>
                                        </p:tgtEl>
                                        <p:attrNameLst>
                                          <p:attrName>style.visibility</p:attrName>
                                        </p:attrNameLst>
                                      </p:cBhvr>
                                      <p:to>
                                        <p:strVal val="visible"/>
                                      </p:to>
                                    </p:set>
                                  </p:childTnLst>
                                </p:cTn>
                              </p:par>
                              <p:par>
                                <p:cTn id="306" presetID="1" presetClass="entr" presetSubtype="0" fill="hold" nodeType="withEffect">
                                  <p:stCondLst>
                                    <p:cond delay="0"/>
                                  </p:stCondLst>
                                  <p:childTnLst>
                                    <p:set>
                                      <p:cBhvr>
                                        <p:cTn id="307" dur="1" fill="hold">
                                          <p:stCondLst>
                                            <p:cond delay="0"/>
                                          </p:stCondLst>
                                        </p:cTn>
                                        <p:tgtEl>
                                          <p:spTgt spid="17"/>
                                        </p:tgtEl>
                                        <p:attrNameLst>
                                          <p:attrName>style.visibility</p:attrName>
                                        </p:attrNameLst>
                                      </p:cBhvr>
                                      <p:to>
                                        <p:strVal val="visible"/>
                                      </p:to>
                                    </p:set>
                                  </p:childTnLst>
                                </p:cTn>
                              </p:par>
                              <p:par>
                                <p:cTn id="308" presetID="1" presetClass="entr" presetSubtype="0" fill="hold" nodeType="withEffect">
                                  <p:stCondLst>
                                    <p:cond delay="0"/>
                                  </p:stCondLst>
                                  <p:childTnLst>
                                    <p:set>
                                      <p:cBhvr>
                                        <p:cTn id="309" dur="1" fill="hold">
                                          <p:stCondLst>
                                            <p:cond delay="0"/>
                                          </p:stCondLst>
                                        </p:cTn>
                                        <p:tgtEl>
                                          <p:spTgt spid="6147"/>
                                        </p:tgtEl>
                                        <p:attrNameLst>
                                          <p:attrName>style.visibility</p:attrName>
                                        </p:attrNameLst>
                                      </p:cBhvr>
                                      <p:to>
                                        <p:strVal val="visible"/>
                                      </p:to>
                                    </p:set>
                                  </p:childTnLst>
                                </p:cTn>
                              </p:par>
                              <p:par>
                                <p:cTn id="310" presetID="1" presetClass="entr" presetSubtype="0" fill="hold" nodeType="withEffect">
                                  <p:stCondLst>
                                    <p:cond delay="0"/>
                                  </p:stCondLst>
                                  <p:childTnLst>
                                    <p:set>
                                      <p:cBhvr>
                                        <p:cTn id="311" dur="1" fill="hold">
                                          <p:stCondLst>
                                            <p:cond delay="0"/>
                                          </p:stCondLst>
                                        </p:cTn>
                                        <p:tgtEl>
                                          <p:spTgt spid="6148"/>
                                        </p:tgtEl>
                                        <p:attrNameLst>
                                          <p:attrName>style.visibility</p:attrName>
                                        </p:attrNameLst>
                                      </p:cBhvr>
                                      <p:to>
                                        <p:strVal val="visible"/>
                                      </p:to>
                                    </p:set>
                                  </p:childTnLst>
                                </p:cTn>
                              </p:par>
                              <p:par>
                                <p:cTn id="312" presetID="1" presetClass="entr" presetSubtype="0" fill="hold" grpId="3" nodeType="withEffect">
                                  <p:stCondLst>
                                    <p:cond delay="0"/>
                                  </p:stCondLst>
                                  <p:childTnLst>
                                    <p:set>
                                      <p:cBhvr>
                                        <p:cTn id="313" dur="1" fill="hold">
                                          <p:stCondLst>
                                            <p:cond delay="0"/>
                                          </p:stCondLst>
                                        </p:cTn>
                                        <p:tgtEl>
                                          <p:spTgt spid="24"/>
                                        </p:tgtEl>
                                        <p:attrNameLst>
                                          <p:attrName>style.visibility</p:attrName>
                                        </p:attrNameLst>
                                      </p:cBhvr>
                                      <p:to>
                                        <p:strVal val="visible"/>
                                      </p:to>
                                    </p:set>
                                  </p:childTnLst>
                                </p:cTn>
                              </p:par>
                              <p:par>
                                <p:cTn id="314" presetID="1" presetClass="entr" presetSubtype="0" fill="hold" grpId="3" nodeType="withEffect">
                                  <p:stCondLst>
                                    <p:cond delay="0"/>
                                  </p:stCondLst>
                                  <p:childTnLst>
                                    <p:set>
                                      <p:cBhvr>
                                        <p:cTn id="315" dur="1" fill="hold">
                                          <p:stCondLst>
                                            <p:cond delay="0"/>
                                          </p:stCondLst>
                                        </p:cTn>
                                        <p:tgtEl>
                                          <p:spTgt spid="25"/>
                                        </p:tgtEl>
                                        <p:attrNameLst>
                                          <p:attrName>style.visibility</p:attrName>
                                        </p:attrNameLst>
                                      </p:cBhvr>
                                      <p:to>
                                        <p:strVal val="visible"/>
                                      </p:to>
                                    </p:set>
                                  </p:childTnLst>
                                </p:cTn>
                              </p:par>
                              <p:par>
                                <p:cTn id="316" presetID="1" presetClass="entr" presetSubtype="0" fill="hold" grpId="3" nodeType="withEffect">
                                  <p:stCondLst>
                                    <p:cond delay="0"/>
                                  </p:stCondLst>
                                  <p:childTnLst>
                                    <p:set>
                                      <p:cBhvr>
                                        <p:cTn id="317" dur="1" fill="hold">
                                          <p:stCondLst>
                                            <p:cond delay="0"/>
                                          </p:stCondLst>
                                        </p:cTn>
                                        <p:tgtEl>
                                          <p:spTgt spid="13"/>
                                        </p:tgtEl>
                                        <p:attrNameLst>
                                          <p:attrName>style.visibility</p:attrName>
                                        </p:attrNameLst>
                                      </p:cBhvr>
                                      <p:to>
                                        <p:strVal val="visible"/>
                                      </p:to>
                                    </p:set>
                                  </p:childTnLst>
                                </p:cTn>
                              </p:par>
                              <p:par>
                                <p:cTn id="318" presetID="1" presetClass="entr" presetSubtype="0" fill="hold" grpId="3" nodeType="withEffect">
                                  <p:stCondLst>
                                    <p:cond delay="0"/>
                                  </p:stCondLst>
                                  <p:childTnLst>
                                    <p:set>
                                      <p:cBhvr>
                                        <p:cTn id="319" dur="1" fill="hold">
                                          <p:stCondLst>
                                            <p:cond delay="0"/>
                                          </p:stCondLst>
                                        </p:cTn>
                                        <p:tgtEl>
                                          <p:spTgt spid="27"/>
                                        </p:tgtEl>
                                        <p:attrNameLst>
                                          <p:attrName>style.visibility</p:attrName>
                                        </p:attrNameLst>
                                      </p:cBhvr>
                                      <p:to>
                                        <p:strVal val="visible"/>
                                      </p:to>
                                    </p:set>
                                  </p:childTnLst>
                                </p:cTn>
                              </p:par>
                              <p:par>
                                <p:cTn id="320" presetID="1" presetClass="entr" presetSubtype="0" fill="hold" grpId="3" nodeType="withEffect">
                                  <p:stCondLst>
                                    <p:cond delay="0"/>
                                  </p:stCondLst>
                                  <p:childTnLst>
                                    <p:set>
                                      <p:cBhvr>
                                        <p:cTn id="321" dur="1" fill="hold">
                                          <p:stCondLst>
                                            <p:cond delay="0"/>
                                          </p:stCondLst>
                                        </p:cTn>
                                        <p:tgtEl>
                                          <p:spTgt spid="19"/>
                                        </p:tgtEl>
                                        <p:attrNameLst>
                                          <p:attrName>style.visibility</p:attrName>
                                        </p:attrNameLst>
                                      </p:cBhvr>
                                      <p:to>
                                        <p:strVal val="visible"/>
                                      </p:to>
                                    </p:set>
                                  </p:childTnLst>
                                </p:cTn>
                              </p:par>
                              <p:par>
                                <p:cTn id="322" presetID="1" presetClass="entr" presetSubtype="0" fill="hold" grpId="3" nodeType="withEffect">
                                  <p:stCondLst>
                                    <p:cond delay="0"/>
                                  </p:stCondLst>
                                  <p:childTnLst>
                                    <p:set>
                                      <p:cBhvr>
                                        <p:cTn id="323" dur="1" fill="hold">
                                          <p:stCondLst>
                                            <p:cond delay="0"/>
                                          </p:stCondLst>
                                        </p:cTn>
                                        <p:tgtEl>
                                          <p:spTgt spid="26"/>
                                        </p:tgtEl>
                                        <p:attrNameLst>
                                          <p:attrName>style.visibility</p:attrName>
                                        </p:attrNameLst>
                                      </p:cBhvr>
                                      <p:to>
                                        <p:strVal val="visible"/>
                                      </p:to>
                                    </p:set>
                                  </p:childTnLst>
                                </p:cTn>
                              </p:par>
                              <p:par>
                                <p:cTn id="324" presetID="1" presetClass="entr" presetSubtype="0" fill="hold" grpId="3" nodeType="withEffect">
                                  <p:stCondLst>
                                    <p:cond delay="0"/>
                                  </p:stCondLst>
                                  <p:childTnLst>
                                    <p:set>
                                      <p:cBhvr>
                                        <p:cTn id="325" dur="1" fill="hold">
                                          <p:stCondLst>
                                            <p:cond delay="0"/>
                                          </p:stCondLst>
                                        </p:cTn>
                                        <p:tgtEl>
                                          <p:spTgt spid="23"/>
                                        </p:tgtEl>
                                        <p:attrNameLst>
                                          <p:attrName>style.visibility</p:attrName>
                                        </p:attrNameLst>
                                      </p:cBhvr>
                                      <p:to>
                                        <p:strVal val="visible"/>
                                      </p:to>
                                    </p:set>
                                  </p:childTnLst>
                                </p:cTn>
                              </p:par>
                              <p:par>
                                <p:cTn id="326" presetID="1" presetClass="entr" presetSubtype="0" fill="hold" grpId="3" nodeType="withEffect">
                                  <p:stCondLst>
                                    <p:cond delay="0"/>
                                  </p:stCondLst>
                                  <p:childTnLst>
                                    <p:set>
                                      <p:cBhvr>
                                        <p:cTn id="32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328" restart="whenNotActive" fill="hold" evtFilter="cancelBubble" nodeType="interactiveSeq">
                <p:stCondLst>
                  <p:cond evt="onClick" delay="0">
                    <p:tgtEl>
                      <p:spTgt spid="10"/>
                    </p:tgtEl>
                  </p:cond>
                </p:stCondLst>
                <p:endSync evt="end" delay="0">
                  <p:rtn val="all"/>
                </p:endSync>
                <p:childTnLst>
                  <p:par>
                    <p:cTn id="329" fill="hold">
                      <p:stCondLst>
                        <p:cond delay="0"/>
                      </p:stCondLst>
                      <p:childTnLst>
                        <p:par>
                          <p:cTn id="330" fill="hold">
                            <p:stCondLst>
                              <p:cond delay="0"/>
                            </p:stCondLst>
                            <p:childTnLst>
                              <p:par>
                                <p:cTn id="331" presetID="42" presetClass="path" presetSubtype="0" accel="50000" decel="50000" fill="hold" nodeType="clickEffect">
                                  <p:stCondLst>
                                    <p:cond delay="0"/>
                                  </p:stCondLst>
                                  <p:childTnLst>
                                    <p:animMotion origin="layout" path="M 4.72222E-6 -4.07407E-6 L 4.72222E-6 -3.08642E-6 " pathEditMode="relative" rAng="0" ptsTypes="AA">
                                      <p:cBhvr>
                                        <p:cTn id="332" dur="100" spd="-100000" fill="hold"/>
                                        <p:tgtEl>
                                          <p:spTgt spid="6150"/>
                                        </p:tgtEl>
                                        <p:attrNameLst>
                                          <p:attrName>ppt_x</p:attrName>
                                          <p:attrName>ppt_y</p:attrName>
                                        </p:attrNameLst>
                                      </p:cBhvr>
                                      <p:rCtr x="0" y="-216"/>
                                    </p:animMotion>
                                  </p:childTnLst>
                                </p:cTn>
                              </p:par>
                              <p:par>
                                <p:cTn id="333" presetID="42" presetClass="path" presetSubtype="0" accel="50000" decel="50000" fill="hold" nodeType="withEffect">
                                  <p:stCondLst>
                                    <p:cond delay="0"/>
                                  </p:stCondLst>
                                  <p:childTnLst>
                                    <p:animMotion origin="layout" path="M 1.94444E-6 3.33333E-6 L 1.94444E-6 2.46914E-6 " pathEditMode="relative" rAng="0" ptsTypes="AA">
                                      <p:cBhvr>
                                        <p:cTn id="334" dur="100" spd="-100000" fill="hold"/>
                                        <p:tgtEl>
                                          <p:spTgt spid="6149"/>
                                        </p:tgtEl>
                                        <p:attrNameLst>
                                          <p:attrName>ppt_x</p:attrName>
                                          <p:attrName>ppt_y</p:attrName>
                                        </p:attrNameLst>
                                      </p:cBhvr>
                                      <p:rCtr x="0" y="-123"/>
                                    </p:animMotion>
                                  </p:childTnLst>
                                </p:cTn>
                              </p:par>
                              <p:par>
                                <p:cTn id="335" presetID="42" presetClass="path" presetSubtype="0" accel="50000" decel="50000" fill="hold" nodeType="withEffect">
                                  <p:stCondLst>
                                    <p:cond delay="0"/>
                                  </p:stCondLst>
                                  <p:childTnLst>
                                    <p:animMotion origin="layout" path="M -1.94444E-6 9.87654E-7 L -1.94444E-6 -4.69136E-6 " pathEditMode="relative" rAng="0" ptsTypes="AA">
                                      <p:cBhvr>
                                        <p:cTn id="336" dur="100" spd="-100000" fill="hold"/>
                                        <p:tgtEl>
                                          <p:spTgt spid="6145"/>
                                        </p:tgtEl>
                                        <p:attrNameLst>
                                          <p:attrName>ppt_x</p:attrName>
                                          <p:attrName>ppt_y</p:attrName>
                                        </p:attrNameLst>
                                      </p:cBhvr>
                                      <p:rCtr x="0" y="617"/>
                                    </p:animMotion>
                                  </p:childTnLst>
                                </p:cTn>
                              </p:par>
                              <p:par>
                                <p:cTn id="337" presetID="42" presetClass="path" presetSubtype="0" accel="50000" decel="50000" fill="hold" nodeType="withEffect">
                                  <p:stCondLst>
                                    <p:cond delay="0"/>
                                  </p:stCondLst>
                                  <p:childTnLst>
                                    <p:animMotion origin="layout" path="M 4.44444E-6 3.33333E-6 L 4.44444E-6 -4.69136E-6 " pathEditMode="relative" rAng="0" ptsTypes="AA">
                                      <p:cBhvr>
                                        <p:cTn id="338" dur="100" spd="-100000" fill="hold"/>
                                        <p:tgtEl>
                                          <p:spTgt spid="6151"/>
                                        </p:tgtEl>
                                        <p:attrNameLst>
                                          <p:attrName>ppt_x</p:attrName>
                                          <p:attrName>ppt_y</p:attrName>
                                        </p:attrNameLst>
                                      </p:cBhvr>
                                      <p:rCtr x="0" y="802"/>
                                    </p:animMotion>
                                  </p:childTnLst>
                                </p:cTn>
                              </p:par>
                              <p:par>
                                <p:cTn id="339" presetID="42" presetClass="path" presetSubtype="0" accel="50000" decel="50000" fill="hold" nodeType="withEffect">
                                  <p:stCondLst>
                                    <p:cond delay="0"/>
                                  </p:stCondLst>
                                  <p:childTnLst>
                                    <p:animMotion origin="layout" path="M 1.11111E-6 3.95062E-6 L 1.11111E-6 3.7037E-7 " pathEditMode="relative" rAng="0" ptsTypes="AA">
                                      <p:cBhvr>
                                        <p:cTn id="340" dur="100" spd="-100000" fill="hold"/>
                                        <p:tgtEl>
                                          <p:spTgt spid="6146"/>
                                        </p:tgtEl>
                                        <p:attrNameLst>
                                          <p:attrName>ppt_x</p:attrName>
                                          <p:attrName>ppt_y</p:attrName>
                                        </p:attrNameLst>
                                      </p:cBhvr>
                                      <p:rCtr x="0" y="-154"/>
                                    </p:animMotion>
                                  </p:childTnLst>
                                </p:cTn>
                              </p:par>
                              <p:par>
                                <p:cTn id="341" presetID="42" presetClass="path" presetSubtype="0" accel="50000" decel="50000" fill="hold" nodeType="withEffect">
                                  <p:stCondLst>
                                    <p:cond delay="0"/>
                                  </p:stCondLst>
                                  <p:childTnLst>
                                    <p:animMotion origin="layout" path="M 3.61111E-6 -3.7037E-6 L 3.61111E-6 3.7037E-7 " pathEditMode="relative" rAng="0" ptsTypes="AA">
                                      <p:cBhvr>
                                        <p:cTn id="342" dur="100" spd="-100000" fill="hold"/>
                                        <p:tgtEl>
                                          <p:spTgt spid="17"/>
                                        </p:tgtEl>
                                        <p:attrNameLst>
                                          <p:attrName>ppt_x</p:attrName>
                                          <p:attrName>ppt_y</p:attrName>
                                        </p:attrNameLst>
                                      </p:cBhvr>
                                      <p:rCtr x="0" y="31"/>
                                    </p:animMotion>
                                  </p:childTnLst>
                                </p:cTn>
                              </p:par>
                              <p:par>
                                <p:cTn id="343" presetID="42" presetClass="path" presetSubtype="0" accel="50000" decel="50000" fill="hold" nodeType="withEffect">
                                  <p:stCondLst>
                                    <p:cond delay="0"/>
                                  </p:stCondLst>
                                  <p:childTnLst>
                                    <p:animMotion origin="layout" path="M -3.33333E-6 4.93827E-6 L -3.33333E-6 3.7037E-7 " pathEditMode="relative" rAng="0" ptsTypes="AA">
                                      <p:cBhvr>
                                        <p:cTn id="344" dur="100" spd="-100000" fill="hold"/>
                                        <p:tgtEl>
                                          <p:spTgt spid="6147"/>
                                        </p:tgtEl>
                                        <p:attrNameLst>
                                          <p:attrName>ppt_x</p:attrName>
                                          <p:attrName>ppt_y</p:attrName>
                                        </p:attrNameLst>
                                      </p:cBhvr>
                                      <p:rCtr x="0" y="62"/>
                                    </p:animMotion>
                                  </p:childTnLst>
                                </p:cTn>
                              </p:par>
                              <p:par>
                                <p:cTn id="345" presetID="42" presetClass="path" presetSubtype="0" accel="50000" decel="50000" fill="hold" nodeType="withEffect">
                                  <p:stCondLst>
                                    <p:cond delay="0"/>
                                  </p:stCondLst>
                                  <p:childTnLst>
                                    <p:animMotion origin="layout" path="M -1.38889E-6 -3.7037E-6 L -1.38889E-6 1.48148E-6 " pathEditMode="relative" rAng="0" ptsTypes="AA">
                                      <p:cBhvr>
                                        <p:cTn id="346" dur="100" spd="-100000" fill="hold"/>
                                        <p:tgtEl>
                                          <p:spTgt spid="6148"/>
                                        </p:tgtEl>
                                        <p:attrNameLst>
                                          <p:attrName>ppt_x</p:attrName>
                                          <p:attrName>ppt_y</p:attrName>
                                        </p:attrNameLst>
                                      </p:cBhvr>
                                      <p:rCtr x="0" y="741"/>
                                    </p:animMotion>
                                  </p:childTnLst>
                                </p:cTn>
                              </p:par>
                              <p:par>
                                <p:cTn id="347" presetID="1" presetClass="entr" presetSubtype="0" fill="hold" nodeType="withEffect">
                                  <p:stCondLst>
                                    <p:cond delay="0"/>
                                  </p:stCondLst>
                                  <p:childTnLst>
                                    <p:set>
                                      <p:cBhvr>
                                        <p:cTn id="348" dur="1" fill="hold">
                                          <p:stCondLst>
                                            <p:cond delay="0"/>
                                          </p:stCondLst>
                                        </p:cTn>
                                        <p:tgtEl>
                                          <p:spTgt spid="6150"/>
                                        </p:tgtEl>
                                        <p:attrNameLst>
                                          <p:attrName>style.visibility</p:attrName>
                                        </p:attrNameLst>
                                      </p:cBhvr>
                                      <p:to>
                                        <p:strVal val="visible"/>
                                      </p:to>
                                    </p:set>
                                  </p:childTnLst>
                                </p:cTn>
                              </p:par>
                              <p:par>
                                <p:cTn id="349" presetID="1" presetClass="entr" presetSubtype="0" fill="hold" nodeType="withEffect">
                                  <p:stCondLst>
                                    <p:cond delay="0"/>
                                  </p:stCondLst>
                                  <p:childTnLst>
                                    <p:set>
                                      <p:cBhvr>
                                        <p:cTn id="350" dur="1" fill="hold">
                                          <p:stCondLst>
                                            <p:cond delay="0"/>
                                          </p:stCondLst>
                                        </p:cTn>
                                        <p:tgtEl>
                                          <p:spTgt spid="6149"/>
                                        </p:tgtEl>
                                        <p:attrNameLst>
                                          <p:attrName>style.visibility</p:attrName>
                                        </p:attrNameLst>
                                      </p:cBhvr>
                                      <p:to>
                                        <p:strVal val="visible"/>
                                      </p:to>
                                    </p:set>
                                  </p:childTnLst>
                                </p:cTn>
                              </p:par>
                              <p:par>
                                <p:cTn id="351" presetID="1" presetClass="entr" presetSubtype="0" fill="hold" nodeType="withEffect">
                                  <p:stCondLst>
                                    <p:cond delay="0"/>
                                  </p:stCondLst>
                                  <p:childTnLst>
                                    <p:set>
                                      <p:cBhvr>
                                        <p:cTn id="352" dur="1" fill="hold">
                                          <p:stCondLst>
                                            <p:cond delay="0"/>
                                          </p:stCondLst>
                                        </p:cTn>
                                        <p:tgtEl>
                                          <p:spTgt spid="6145"/>
                                        </p:tgtEl>
                                        <p:attrNameLst>
                                          <p:attrName>style.visibility</p:attrName>
                                        </p:attrNameLst>
                                      </p:cBhvr>
                                      <p:to>
                                        <p:strVal val="visible"/>
                                      </p:to>
                                    </p:set>
                                  </p:childTnLst>
                                </p:cTn>
                              </p:par>
                              <p:par>
                                <p:cTn id="353" presetID="1" presetClass="entr" presetSubtype="0" fill="hold" nodeType="withEffect">
                                  <p:stCondLst>
                                    <p:cond delay="0"/>
                                  </p:stCondLst>
                                  <p:childTnLst>
                                    <p:set>
                                      <p:cBhvr>
                                        <p:cTn id="354" dur="1" fill="hold">
                                          <p:stCondLst>
                                            <p:cond delay="0"/>
                                          </p:stCondLst>
                                        </p:cTn>
                                        <p:tgtEl>
                                          <p:spTgt spid="6151"/>
                                        </p:tgtEl>
                                        <p:attrNameLst>
                                          <p:attrName>style.visibility</p:attrName>
                                        </p:attrNameLst>
                                      </p:cBhvr>
                                      <p:to>
                                        <p:strVal val="visible"/>
                                      </p:to>
                                    </p:set>
                                  </p:childTnLst>
                                </p:cTn>
                              </p:par>
                              <p:par>
                                <p:cTn id="355" presetID="1" presetClass="entr" presetSubtype="0" fill="hold" nodeType="withEffect">
                                  <p:stCondLst>
                                    <p:cond delay="0"/>
                                  </p:stCondLst>
                                  <p:childTnLst>
                                    <p:set>
                                      <p:cBhvr>
                                        <p:cTn id="356" dur="1" fill="hold">
                                          <p:stCondLst>
                                            <p:cond delay="0"/>
                                          </p:stCondLst>
                                        </p:cTn>
                                        <p:tgtEl>
                                          <p:spTgt spid="6146"/>
                                        </p:tgtEl>
                                        <p:attrNameLst>
                                          <p:attrName>style.visibility</p:attrName>
                                        </p:attrNameLst>
                                      </p:cBhvr>
                                      <p:to>
                                        <p:strVal val="visible"/>
                                      </p:to>
                                    </p:set>
                                  </p:childTnLst>
                                </p:cTn>
                              </p:par>
                              <p:par>
                                <p:cTn id="357" presetID="1" presetClass="entr" presetSubtype="0" fill="hold" nodeType="withEffect">
                                  <p:stCondLst>
                                    <p:cond delay="0"/>
                                  </p:stCondLst>
                                  <p:childTnLst>
                                    <p:set>
                                      <p:cBhvr>
                                        <p:cTn id="358" dur="1" fill="hold">
                                          <p:stCondLst>
                                            <p:cond delay="0"/>
                                          </p:stCondLst>
                                        </p:cTn>
                                        <p:tgtEl>
                                          <p:spTgt spid="17"/>
                                        </p:tgtEl>
                                        <p:attrNameLst>
                                          <p:attrName>style.visibility</p:attrName>
                                        </p:attrNameLst>
                                      </p:cBhvr>
                                      <p:to>
                                        <p:strVal val="visible"/>
                                      </p:to>
                                    </p:set>
                                  </p:childTnLst>
                                </p:cTn>
                              </p:par>
                              <p:par>
                                <p:cTn id="359" presetID="1" presetClass="entr" presetSubtype="0" fill="hold" nodeType="withEffect">
                                  <p:stCondLst>
                                    <p:cond delay="0"/>
                                  </p:stCondLst>
                                  <p:childTnLst>
                                    <p:set>
                                      <p:cBhvr>
                                        <p:cTn id="360" dur="1" fill="hold">
                                          <p:stCondLst>
                                            <p:cond delay="0"/>
                                          </p:stCondLst>
                                        </p:cTn>
                                        <p:tgtEl>
                                          <p:spTgt spid="6147"/>
                                        </p:tgtEl>
                                        <p:attrNameLst>
                                          <p:attrName>style.visibility</p:attrName>
                                        </p:attrNameLst>
                                      </p:cBhvr>
                                      <p:to>
                                        <p:strVal val="visible"/>
                                      </p:to>
                                    </p:set>
                                  </p:childTnLst>
                                </p:cTn>
                              </p:par>
                              <p:par>
                                <p:cTn id="361" presetID="1" presetClass="entr" presetSubtype="0" fill="hold" nodeType="withEffect">
                                  <p:stCondLst>
                                    <p:cond delay="0"/>
                                  </p:stCondLst>
                                  <p:childTnLst>
                                    <p:set>
                                      <p:cBhvr>
                                        <p:cTn id="362" dur="1" fill="hold">
                                          <p:stCondLst>
                                            <p:cond delay="0"/>
                                          </p:stCondLst>
                                        </p:cTn>
                                        <p:tgtEl>
                                          <p:spTgt spid="6148"/>
                                        </p:tgtEl>
                                        <p:attrNameLst>
                                          <p:attrName>style.visibility</p:attrName>
                                        </p:attrNameLst>
                                      </p:cBhvr>
                                      <p:to>
                                        <p:strVal val="visible"/>
                                      </p:to>
                                    </p:set>
                                  </p:childTnLst>
                                </p:cTn>
                              </p:par>
                              <p:par>
                                <p:cTn id="363" presetID="1" presetClass="entr" presetSubtype="0" fill="hold" grpId="2" nodeType="withEffect">
                                  <p:stCondLst>
                                    <p:cond delay="0"/>
                                  </p:stCondLst>
                                  <p:childTnLst>
                                    <p:set>
                                      <p:cBhvr>
                                        <p:cTn id="364" dur="1" fill="hold">
                                          <p:stCondLst>
                                            <p:cond delay="0"/>
                                          </p:stCondLst>
                                        </p:cTn>
                                        <p:tgtEl>
                                          <p:spTgt spid="24"/>
                                        </p:tgtEl>
                                        <p:attrNameLst>
                                          <p:attrName>style.visibility</p:attrName>
                                        </p:attrNameLst>
                                      </p:cBhvr>
                                      <p:to>
                                        <p:strVal val="visible"/>
                                      </p:to>
                                    </p:set>
                                  </p:childTnLst>
                                </p:cTn>
                              </p:par>
                              <p:par>
                                <p:cTn id="365" presetID="1" presetClass="entr" presetSubtype="0" fill="hold" grpId="2" nodeType="withEffect">
                                  <p:stCondLst>
                                    <p:cond delay="0"/>
                                  </p:stCondLst>
                                  <p:childTnLst>
                                    <p:set>
                                      <p:cBhvr>
                                        <p:cTn id="366" dur="1" fill="hold">
                                          <p:stCondLst>
                                            <p:cond delay="0"/>
                                          </p:stCondLst>
                                        </p:cTn>
                                        <p:tgtEl>
                                          <p:spTgt spid="25"/>
                                        </p:tgtEl>
                                        <p:attrNameLst>
                                          <p:attrName>style.visibility</p:attrName>
                                        </p:attrNameLst>
                                      </p:cBhvr>
                                      <p:to>
                                        <p:strVal val="visible"/>
                                      </p:to>
                                    </p:set>
                                  </p:childTnLst>
                                </p:cTn>
                              </p:par>
                              <p:par>
                                <p:cTn id="367" presetID="1" presetClass="entr" presetSubtype="0" fill="hold" grpId="2" nodeType="withEffect">
                                  <p:stCondLst>
                                    <p:cond delay="0"/>
                                  </p:stCondLst>
                                  <p:childTnLst>
                                    <p:set>
                                      <p:cBhvr>
                                        <p:cTn id="368" dur="1" fill="hold">
                                          <p:stCondLst>
                                            <p:cond delay="0"/>
                                          </p:stCondLst>
                                        </p:cTn>
                                        <p:tgtEl>
                                          <p:spTgt spid="13"/>
                                        </p:tgtEl>
                                        <p:attrNameLst>
                                          <p:attrName>style.visibility</p:attrName>
                                        </p:attrNameLst>
                                      </p:cBhvr>
                                      <p:to>
                                        <p:strVal val="visible"/>
                                      </p:to>
                                    </p:set>
                                  </p:childTnLst>
                                </p:cTn>
                              </p:par>
                              <p:par>
                                <p:cTn id="369" presetID="1" presetClass="entr" presetSubtype="0" fill="hold" grpId="2" nodeType="withEffect">
                                  <p:stCondLst>
                                    <p:cond delay="0"/>
                                  </p:stCondLst>
                                  <p:childTnLst>
                                    <p:set>
                                      <p:cBhvr>
                                        <p:cTn id="370" dur="1" fill="hold">
                                          <p:stCondLst>
                                            <p:cond delay="0"/>
                                          </p:stCondLst>
                                        </p:cTn>
                                        <p:tgtEl>
                                          <p:spTgt spid="27"/>
                                        </p:tgtEl>
                                        <p:attrNameLst>
                                          <p:attrName>style.visibility</p:attrName>
                                        </p:attrNameLst>
                                      </p:cBhvr>
                                      <p:to>
                                        <p:strVal val="visible"/>
                                      </p:to>
                                    </p:set>
                                  </p:childTnLst>
                                </p:cTn>
                              </p:par>
                              <p:par>
                                <p:cTn id="371" presetID="1" presetClass="entr" presetSubtype="0" fill="hold" grpId="2" nodeType="withEffect">
                                  <p:stCondLst>
                                    <p:cond delay="0"/>
                                  </p:stCondLst>
                                  <p:childTnLst>
                                    <p:set>
                                      <p:cBhvr>
                                        <p:cTn id="372" dur="1" fill="hold">
                                          <p:stCondLst>
                                            <p:cond delay="0"/>
                                          </p:stCondLst>
                                        </p:cTn>
                                        <p:tgtEl>
                                          <p:spTgt spid="19"/>
                                        </p:tgtEl>
                                        <p:attrNameLst>
                                          <p:attrName>style.visibility</p:attrName>
                                        </p:attrNameLst>
                                      </p:cBhvr>
                                      <p:to>
                                        <p:strVal val="visible"/>
                                      </p:to>
                                    </p:set>
                                  </p:childTnLst>
                                </p:cTn>
                              </p:par>
                              <p:par>
                                <p:cTn id="373" presetID="1" presetClass="entr" presetSubtype="0" fill="hold" grpId="2" nodeType="withEffect">
                                  <p:stCondLst>
                                    <p:cond delay="0"/>
                                  </p:stCondLst>
                                  <p:childTnLst>
                                    <p:set>
                                      <p:cBhvr>
                                        <p:cTn id="374" dur="1" fill="hold">
                                          <p:stCondLst>
                                            <p:cond delay="0"/>
                                          </p:stCondLst>
                                        </p:cTn>
                                        <p:tgtEl>
                                          <p:spTgt spid="26"/>
                                        </p:tgtEl>
                                        <p:attrNameLst>
                                          <p:attrName>style.visibility</p:attrName>
                                        </p:attrNameLst>
                                      </p:cBhvr>
                                      <p:to>
                                        <p:strVal val="visible"/>
                                      </p:to>
                                    </p:set>
                                  </p:childTnLst>
                                </p:cTn>
                              </p:par>
                              <p:par>
                                <p:cTn id="375" presetID="1" presetClass="entr" presetSubtype="0" fill="hold" grpId="2" nodeType="withEffect">
                                  <p:stCondLst>
                                    <p:cond delay="0"/>
                                  </p:stCondLst>
                                  <p:childTnLst>
                                    <p:set>
                                      <p:cBhvr>
                                        <p:cTn id="376" dur="1" fill="hold">
                                          <p:stCondLst>
                                            <p:cond delay="0"/>
                                          </p:stCondLst>
                                        </p:cTn>
                                        <p:tgtEl>
                                          <p:spTgt spid="23"/>
                                        </p:tgtEl>
                                        <p:attrNameLst>
                                          <p:attrName>style.visibility</p:attrName>
                                        </p:attrNameLst>
                                      </p:cBhvr>
                                      <p:to>
                                        <p:strVal val="visible"/>
                                      </p:to>
                                    </p:set>
                                  </p:childTnLst>
                                </p:cTn>
                              </p:par>
                              <p:par>
                                <p:cTn id="377" presetID="1" presetClass="entr" presetSubtype="0" fill="hold" grpId="2" nodeType="withEffect">
                                  <p:stCondLst>
                                    <p:cond delay="0"/>
                                  </p:stCondLst>
                                  <p:childTnLst>
                                    <p:set>
                                      <p:cBhvr>
                                        <p:cTn id="378" dur="1" fill="hold">
                                          <p:stCondLst>
                                            <p:cond delay="0"/>
                                          </p:stCondLst>
                                        </p:cTn>
                                        <p:tgtEl>
                                          <p:spTgt spid="21"/>
                                        </p:tgtEl>
                                        <p:attrNameLst>
                                          <p:attrName>style.visibility</p:attrName>
                                        </p:attrNameLst>
                                      </p:cBhvr>
                                      <p:to>
                                        <p:strVal val="visible"/>
                                      </p:to>
                                    </p:set>
                                  </p:childTnLst>
                                </p:cTn>
                              </p:par>
                              <p:par>
                                <p:cTn id="379" presetID="1" presetClass="exit" presetSubtype="0" fill="hold" grpId="3" nodeType="withEffect">
                                  <p:stCondLst>
                                    <p:cond delay="0"/>
                                  </p:stCondLst>
                                  <p:childTnLst>
                                    <p:set>
                                      <p:cBhvr>
                                        <p:cTn id="380" dur="1" fill="hold">
                                          <p:stCondLst>
                                            <p:cond delay="0"/>
                                          </p:stCondLst>
                                        </p:cTn>
                                        <p:tgtEl>
                                          <p:spTgt spid="35"/>
                                        </p:tgtEl>
                                        <p:attrNameLst>
                                          <p:attrName>style.visibility</p:attrName>
                                        </p:attrNameLst>
                                      </p:cBhvr>
                                      <p:to>
                                        <p:strVal val="hidden"/>
                                      </p:to>
                                    </p:set>
                                  </p:childTnLst>
                                </p:cTn>
                              </p:par>
                              <p:par>
                                <p:cTn id="381" presetID="1" presetClass="exit" presetSubtype="0" fill="hold" grpId="3" nodeType="withEffect">
                                  <p:stCondLst>
                                    <p:cond delay="0"/>
                                  </p:stCondLst>
                                  <p:childTnLst>
                                    <p:set>
                                      <p:cBhvr>
                                        <p:cTn id="382" dur="1" fill="hold">
                                          <p:stCondLst>
                                            <p:cond delay="0"/>
                                          </p:stCondLst>
                                        </p:cTn>
                                        <p:tgtEl>
                                          <p:spTgt spid="34"/>
                                        </p:tgtEl>
                                        <p:attrNameLst>
                                          <p:attrName>style.visibility</p:attrName>
                                        </p:attrNameLst>
                                      </p:cBhvr>
                                      <p:to>
                                        <p:strVal val="hidden"/>
                                      </p:to>
                                    </p:set>
                                  </p:childTnLst>
                                </p:cTn>
                              </p:par>
                              <p:par>
                                <p:cTn id="383" presetID="1" presetClass="exit" presetSubtype="0" fill="hold" grpId="3" nodeType="withEffect">
                                  <p:stCondLst>
                                    <p:cond delay="0"/>
                                  </p:stCondLst>
                                  <p:childTnLst>
                                    <p:set>
                                      <p:cBhvr>
                                        <p:cTn id="384" dur="1" fill="hold">
                                          <p:stCondLst>
                                            <p:cond delay="0"/>
                                          </p:stCondLst>
                                        </p:cTn>
                                        <p:tgtEl>
                                          <p:spTgt spid="33"/>
                                        </p:tgtEl>
                                        <p:attrNameLst>
                                          <p:attrName>style.visibility</p:attrName>
                                        </p:attrNameLst>
                                      </p:cBhvr>
                                      <p:to>
                                        <p:strVal val="hidden"/>
                                      </p:to>
                                    </p:set>
                                  </p:childTnLst>
                                </p:cTn>
                              </p:par>
                              <p:par>
                                <p:cTn id="385" presetID="1" presetClass="exit" presetSubtype="0" fill="hold" grpId="3" nodeType="withEffect">
                                  <p:stCondLst>
                                    <p:cond delay="0"/>
                                  </p:stCondLst>
                                  <p:childTnLst>
                                    <p:set>
                                      <p:cBhvr>
                                        <p:cTn id="386" dur="1" fill="hold">
                                          <p:stCondLst>
                                            <p:cond delay="0"/>
                                          </p:stCondLst>
                                        </p:cTn>
                                        <p:tgtEl>
                                          <p:spTgt spid="32"/>
                                        </p:tgtEl>
                                        <p:attrNameLst>
                                          <p:attrName>style.visibility</p:attrName>
                                        </p:attrNameLst>
                                      </p:cBhvr>
                                      <p:to>
                                        <p:strVal val="hidden"/>
                                      </p:to>
                                    </p:set>
                                  </p:childTnLst>
                                </p:cTn>
                              </p:par>
                              <p:par>
                                <p:cTn id="387" presetID="1" presetClass="exit" presetSubtype="0" fill="hold" grpId="3" nodeType="withEffect">
                                  <p:stCondLst>
                                    <p:cond delay="0"/>
                                  </p:stCondLst>
                                  <p:childTnLst>
                                    <p:set>
                                      <p:cBhvr>
                                        <p:cTn id="388" dur="1" fill="hold">
                                          <p:stCondLst>
                                            <p:cond delay="0"/>
                                          </p:stCondLst>
                                        </p:cTn>
                                        <p:tgtEl>
                                          <p:spTgt spid="31"/>
                                        </p:tgtEl>
                                        <p:attrNameLst>
                                          <p:attrName>style.visibility</p:attrName>
                                        </p:attrNameLst>
                                      </p:cBhvr>
                                      <p:to>
                                        <p:strVal val="hidden"/>
                                      </p:to>
                                    </p:set>
                                  </p:childTnLst>
                                </p:cTn>
                              </p:par>
                              <p:par>
                                <p:cTn id="389" presetID="1" presetClass="exit" presetSubtype="0" fill="hold" grpId="3" nodeType="withEffect">
                                  <p:stCondLst>
                                    <p:cond delay="0"/>
                                  </p:stCondLst>
                                  <p:childTnLst>
                                    <p:set>
                                      <p:cBhvr>
                                        <p:cTn id="390" dur="1" fill="hold">
                                          <p:stCondLst>
                                            <p:cond delay="0"/>
                                          </p:stCondLst>
                                        </p:cTn>
                                        <p:tgtEl>
                                          <p:spTgt spid="30"/>
                                        </p:tgtEl>
                                        <p:attrNameLst>
                                          <p:attrName>style.visibility</p:attrName>
                                        </p:attrNameLst>
                                      </p:cBhvr>
                                      <p:to>
                                        <p:strVal val="hidden"/>
                                      </p:to>
                                    </p:set>
                                  </p:childTnLst>
                                </p:cTn>
                              </p:par>
                              <p:par>
                                <p:cTn id="391" presetID="1" presetClass="exit" presetSubtype="0" fill="hold" grpId="2" nodeType="withEffect">
                                  <p:stCondLst>
                                    <p:cond delay="0"/>
                                  </p:stCondLst>
                                  <p:childTnLst>
                                    <p:set>
                                      <p:cBhvr>
                                        <p:cTn id="392" dur="1" fill="hold">
                                          <p:stCondLst>
                                            <p:cond delay="0"/>
                                          </p:stCondLst>
                                        </p:cTn>
                                        <p:tgtEl>
                                          <p:spTgt spid="3"/>
                                        </p:tgtEl>
                                        <p:attrNameLst>
                                          <p:attrName>style.visibility</p:attrName>
                                        </p:attrNameLst>
                                      </p:cBhvr>
                                      <p:to>
                                        <p:strVal val="hidden"/>
                                      </p:to>
                                    </p:set>
                                  </p:childTnLst>
                                </p:cTn>
                              </p:par>
                              <p:par>
                                <p:cTn id="393" presetID="1" presetClass="exit" presetSubtype="0" fill="hold" grpId="2" nodeType="withEffect">
                                  <p:stCondLst>
                                    <p:cond delay="0"/>
                                  </p:stCondLst>
                                  <p:childTnLst>
                                    <p:set>
                                      <p:cBhvr>
                                        <p:cTn id="39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5" restart="whenNotActive" fill="hold" evtFilter="cancelBubble" nodeType="interactiveSeq">
                <p:stCondLst>
                  <p:cond evt="onClick" delay="0">
                    <p:tgtEl>
                      <p:spTgt spid="9"/>
                    </p:tgtEl>
                  </p:cond>
                </p:stCondLst>
                <p:endSync evt="end" delay="0">
                  <p:rtn val="all"/>
                </p:endSync>
                <p:childTnLst>
                  <p:par>
                    <p:cTn id="396" fill="hold">
                      <p:stCondLst>
                        <p:cond delay="0"/>
                      </p:stCondLst>
                      <p:childTnLst>
                        <p:par>
                          <p:cTn id="397" fill="hold">
                            <p:stCondLst>
                              <p:cond delay="0"/>
                            </p:stCondLst>
                            <p:childTnLst>
                              <p:par>
                                <p:cTn id="398" presetID="42" presetClass="path" presetSubtype="0" accel="50000" decel="50000" fill="hold" nodeType="clickEffect">
                                  <p:stCondLst>
                                    <p:cond delay="0"/>
                                  </p:stCondLst>
                                  <p:childTnLst>
                                    <p:animMotion origin="layout" path="M 4.72222E-6 -4.07407E-6 L 4.72222E-6 2.46914E-6 " pathEditMode="relative" rAng="0" ptsTypes="AA">
                                      <p:cBhvr>
                                        <p:cTn id="399" dur="100" spd="-100000" fill="hold"/>
                                        <p:tgtEl>
                                          <p:spTgt spid="6150"/>
                                        </p:tgtEl>
                                        <p:attrNameLst>
                                          <p:attrName>ppt_x</p:attrName>
                                          <p:attrName>ppt_y</p:attrName>
                                        </p:attrNameLst>
                                      </p:cBhvr>
                                      <p:rCtr x="0" y="741"/>
                                    </p:animMotion>
                                  </p:childTnLst>
                                </p:cTn>
                              </p:par>
                              <p:par>
                                <p:cTn id="400" presetID="42" presetClass="path" presetSubtype="0" accel="50000" decel="50000" fill="hold" nodeType="withEffect">
                                  <p:stCondLst>
                                    <p:cond delay="0"/>
                                  </p:stCondLst>
                                  <p:childTnLst>
                                    <p:animMotion origin="layout" path="M 1.94444E-6 3.33333E-6 L 1.94444E-6 2.46914E-6 " pathEditMode="relative" rAng="0" ptsTypes="AA">
                                      <p:cBhvr>
                                        <p:cTn id="401" dur="100" spd="-100000" fill="hold"/>
                                        <p:tgtEl>
                                          <p:spTgt spid="6149"/>
                                        </p:tgtEl>
                                        <p:attrNameLst>
                                          <p:attrName>ppt_x</p:attrName>
                                          <p:attrName>ppt_y</p:attrName>
                                        </p:attrNameLst>
                                      </p:cBhvr>
                                      <p:rCtr x="0" y="-123"/>
                                    </p:animMotion>
                                  </p:childTnLst>
                                </p:cTn>
                              </p:par>
                              <p:par>
                                <p:cTn id="402" presetID="42" presetClass="path" presetSubtype="0" accel="50000" decel="50000" fill="hold" nodeType="withEffect">
                                  <p:stCondLst>
                                    <p:cond delay="0"/>
                                  </p:stCondLst>
                                  <p:childTnLst>
                                    <p:animMotion origin="layout" path="M -1.94444E-6 9.87654E-7 L -1.94444E-6 -4.69136E-6 " pathEditMode="relative" rAng="0" ptsTypes="AA">
                                      <p:cBhvr>
                                        <p:cTn id="403" dur="100" spd="-100000" fill="hold"/>
                                        <p:tgtEl>
                                          <p:spTgt spid="6145"/>
                                        </p:tgtEl>
                                        <p:attrNameLst>
                                          <p:attrName>ppt_x</p:attrName>
                                          <p:attrName>ppt_y</p:attrName>
                                        </p:attrNameLst>
                                      </p:cBhvr>
                                      <p:rCtr x="0" y="617"/>
                                    </p:animMotion>
                                  </p:childTnLst>
                                </p:cTn>
                              </p:par>
                              <p:par>
                                <p:cTn id="404" presetID="42" presetClass="path" presetSubtype="0" accel="50000" decel="50000" fill="hold" nodeType="withEffect">
                                  <p:stCondLst>
                                    <p:cond delay="0"/>
                                  </p:stCondLst>
                                  <p:childTnLst>
                                    <p:animMotion origin="layout" path="M 4.44444E-6 3.33333E-6 L 4.44444E-6 2.46914E-6 " pathEditMode="relative" rAng="0" ptsTypes="AA">
                                      <p:cBhvr>
                                        <p:cTn id="405" dur="100" spd="-100000" fill="hold"/>
                                        <p:tgtEl>
                                          <p:spTgt spid="6151"/>
                                        </p:tgtEl>
                                        <p:attrNameLst>
                                          <p:attrName>ppt_x</p:attrName>
                                          <p:attrName>ppt_y</p:attrName>
                                        </p:attrNameLst>
                                      </p:cBhvr>
                                      <p:rCtr x="0" y="-123"/>
                                    </p:animMotion>
                                  </p:childTnLst>
                                </p:cTn>
                              </p:par>
                              <p:par>
                                <p:cTn id="406" presetID="42" presetClass="path" presetSubtype="0" accel="50000" decel="50000" fill="hold" nodeType="withEffect">
                                  <p:stCondLst>
                                    <p:cond delay="0"/>
                                  </p:stCondLst>
                                  <p:childTnLst>
                                    <p:animMotion origin="layout" path="M 1.11111E-6 3.95062E-6 L 1.11111E-6 3.7037E-7 " pathEditMode="relative" rAng="0" ptsTypes="AA">
                                      <p:cBhvr>
                                        <p:cTn id="407" dur="100" spd="-100000" fill="hold"/>
                                        <p:tgtEl>
                                          <p:spTgt spid="6146"/>
                                        </p:tgtEl>
                                        <p:attrNameLst>
                                          <p:attrName>ppt_x</p:attrName>
                                          <p:attrName>ppt_y</p:attrName>
                                        </p:attrNameLst>
                                      </p:cBhvr>
                                      <p:rCtr x="0" y="-154"/>
                                    </p:animMotion>
                                  </p:childTnLst>
                                </p:cTn>
                              </p:par>
                              <p:par>
                                <p:cTn id="408" presetID="42" presetClass="path" presetSubtype="0" accel="50000" decel="50000" fill="hold" nodeType="withEffect">
                                  <p:stCondLst>
                                    <p:cond delay="0"/>
                                  </p:stCondLst>
                                  <p:childTnLst>
                                    <p:animMotion origin="layout" path="M 3.61111E-6 -3.7037E-6 L 3.61111E-6 3.7037E-7 " pathEditMode="relative" rAng="0" ptsTypes="AA">
                                      <p:cBhvr>
                                        <p:cTn id="409" dur="100" spd="-100000" fill="hold"/>
                                        <p:tgtEl>
                                          <p:spTgt spid="17"/>
                                        </p:tgtEl>
                                        <p:attrNameLst>
                                          <p:attrName>ppt_x</p:attrName>
                                          <p:attrName>ppt_y</p:attrName>
                                        </p:attrNameLst>
                                      </p:cBhvr>
                                      <p:rCtr x="0" y="31"/>
                                    </p:animMotion>
                                  </p:childTnLst>
                                </p:cTn>
                              </p:par>
                              <p:par>
                                <p:cTn id="410" presetID="42" presetClass="path" presetSubtype="0" accel="50000" decel="50000" fill="hold" nodeType="withEffect">
                                  <p:stCondLst>
                                    <p:cond delay="0"/>
                                  </p:stCondLst>
                                  <p:childTnLst>
                                    <p:animMotion origin="layout" path="M -3.33333E-6 4.93827E-6 L -3.33333E-6 3.7037E-7 " pathEditMode="relative" rAng="0" ptsTypes="AA">
                                      <p:cBhvr>
                                        <p:cTn id="411" dur="100" spd="-100000" fill="hold"/>
                                        <p:tgtEl>
                                          <p:spTgt spid="6147"/>
                                        </p:tgtEl>
                                        <p:attrNameLst>
                                          <p:attrName>ppt_x</p:attrName>
                                          <p:attrName>ppt_y</p:attrName>
                                        </p:attrNameLst>
                                      </p:cBhvr>
                                      <p:rCtr x="0" y="62"/>
                                    </p:animMotion>
                                  </p:childTnLst>
                                </p:cTn>
                              </p:par>
                              <p:par>
                                <p:cTn id="412" presetID="42" presetClass="path" presetSubtype="0" accel="50000" decel="50000" fill="hold" nodeType="withEffect">
                                  <p:stCondLst>
                                    <p:cond delay="0"/>
                                  </p:stCondLst>
                                  <p:childTnLst>
                                    <p:animMotion origin="layout" path="M -1.38889E-6 -3.7037E-6 L -1.38889E-6 3.7037E-7 " pathEditMode="relative" rAng="0" ptsTypes="AA">
                                      <p:cBhvr>
                                        <p:cTn id="413" dur="100" spd="-100000" fill="hold"/>
                                        <p:tgtEl>
                                          <p:spTgt spid="6148"/>
                                        </p:tgtEl>
                                        <p:attrNameLst>
                                          <p:attrName>ppt_x</p:attrName>
                                          <p:attrName>ppt_y</p:attrName>
                                        </p:attrNameLst>
                                      </p:cBhvr>
                                      <p:rCtr x="0" y="31"/>
                                    </p:animMotion>
                                  </p:childTnLst>
                                </p:cTn>
                              </p:par>
                              <p:par>
                                <p:cTn id="414" presetID="1" presetClass="entr" presetSubtype="0" fill="hold" nodeType="withEffect">
                                  <p:stCondLst>
                                    <p:cond delay="0"/>
                                  </p:stCondLst>
                                  <p:childTnLst>
                                    <p:set>
                                      <p:cBhvr>
                                        <p:cTn id="415" dur="1" fill="hold">
                                          <p:stCondLst>
                                            <p:cond delay="0"/>
                                          </p:stCondLst>
                                        </p:cTn>
                                        <p:tgtEl>
                                          <p:spTgt spid="6150"/>
                                        </p:tgtEl>
                                        <p:attrNameLst>
                                          <p:attrName>style.visibility</p:attrName>
                                        </p:attrNameLst>
                                      </p:cBhvr>
                                      <p:to>
                                        <p:strVal val="visible"/>
                                      </p:to>
                                    </p:set>
                                  </p:childTnLst>
                                </p:cTn>
                              </p:par>
                              <p:par>
                                <p:cTn id="416" presetID="1" presetClass="entr" presetSubtype="0" fill="hold" nodeType="withEffect">
                                  <p:stCondLst>
                                    <p:cond delay="0"/>
                                  </p:stCondLst>
                                  <p:childTnLst>
                                    <p:set>
                                      <p:cBhvr>
                                        <p:cTn id="417" dur="1" fill="hold">
                                          <p:stCondLst>
                                            <p:cond delay="0"/>
                                          </p:stCondLst>
                                        </p:cTn>
                                        <p:tgtEl>
                                          <p:spTgt spid="6149"/>
                                        </p:tgtEl>
                                        <p:attrNameLst>
                                          <p:attrName>style.visibility</p:attrName>
                                        </p:attrNameLst>
                                      </p:cBhvr>
                                      <p:to>
                                        <p:strVal val="visible"/>
                                      </p:to>
                                    </p:set>
                                  </p:childTnLst>
                                </p:cTn>
                              </p:par>
                              <p:par>
                                <p:cTn id="418" presetID="1" presetClass="entr" presetSubtype="0" fill="hold" nodeType="withEffect">
                                  <p:stCondLst>
                                    <p:cond delay="0"/>
                                  </p:stCondLst>
                                  <p:childTnLst>
                                    <p:set>
                                      <p:cBhvr>
                                        <p:cTn id="419" dur="1" fill="hold">
                                          <p:stCondLst>
                                            <p:cond delay="0"/>
                                          </p:stCondLst>
                                        </p:cTn>
                                        <p:tgtEl>
                                          <p:spTgt spid="6145"/>
                                        </p:tgtEl>
                                        <p:attrNameLst>
                                          <p:attrName>style.visibility</p:attrName>
                                        </p:attrNameLst>
                                      </p:cBhvr>
                                      <p:to>
                                        <p:strVal val="visible"/>
                                      </p:to>
                                    </p:set>
                                  </p:childTnLst>
                                </p:cTn>
                              </p:par>
                              <p:par>
                                <p:cTn id="420" presetID="1" presetClass="entr" presetSubtype="0" fill="hold" nodeType="withEffect">
                                  <p:stCondLst>
                                    <p:cond delay="0"/>
                                  </p:stCondLst>
                                  <p:childTnLst>
                                    <p:set>
                                      <p:cBhvr>
                                        <p:cTn id="421" dur="1" fill="hold">
                                          <p:stCondLst>
                                            <p:cond delay="0"/>
                                          </p:stCondLst>
                                        </p:cTn>
                                        <p:tgtEl>
                                          <p:spTgt spid="6151"/>
                                        </p:tgtEl>
                                        <p:attrNameLst>
                                          <p:attrName>style.visibility</p:attrName>
                                        </p:attrNameLst>
                                      </p:cBhvr>
                                      <p:to>
                                        <p:strVal val="visible"/>
                                      </p:to>
                                    </p:set>
                                  </p:childTnLst>
                                </p:cTn>
                              </p:par>
                              <p:par>
                                <p:cTn id="422" presetID="1" presetClass="entr" presetSubtype="0" fill="hold" nodeType="withEffect">
                                  <p:stCondLst>
                                    <p:cond delay="0"/>
                                  </p:stCondLst>
                                  <p:childTnLst>
                                    <p:set>
                                      <p:cBhvr>
                                        <p:cTn id="423" dur="1" fill="hold">
                                          <p:stCondLst>
                                            <p:cond delay="0"/>
                                          </p:stCondLst>
                                        </p:cTn>
                                        <p:tgtEl>
                                          <p:spTgt spid="6146"/>
                                        </p:tgtEl>
                                        <p:attrNameLst>
                                          <p:attrName>style.visibility</p:attrName>
                                        </p:attrNameLst>
                                      </p:cBhvr>
                                      <p:to>
                                        <p:strVal val="visible"/>
                                      </p:to>
                                    </p:set>
                                  </p:childTnLst>
                                </p:cTn>
                              </p:par>
                              <p:par>
                                <p:cTn id="424" presetID="1" presetClass="entr" presetSubtype="0" fill="hold" nodeType="withEffect">
                                  <p:stCondLst>
                                    <p:cond delay="0"/>
                                  </p:stCondLst>
                                  <p:childTnLst>
                                    <p:set>
                                      <p:cBhvr>
                                        <p:cTn id="425" dur="1" fill="hold">
                                          <p:stCondLst>
                                            <p:cond delay="0"/>
                                          </p:stCondLst>
                                        </p:cTn>
                                        <p:tgtEl>
                                          <p:spTgt spid="17"/>
                                        </p:tgtEl>
                                        <p:attrNameLst>
                                          <p:attrName>style.visibility</p:attrName>
                                        </p:attrNameLst>
                                      </p:cBhvr>
                                      <p:to>
                                        <p:strVal val="visible"/>
                                      </p:to>
                                    </p:set>
                                  </p:childTnLst>
                                </p:cTn>
                              </p:par>
                              <p:par>
                                <p:cTn id="426" presetID="1" presetClass="entr" presetSubtype="0" fill="hold" nodeType="withEffect">
                                  <p:stCondLst>
                                    <p:cond delay="0"/>
                                  </p:stCondLst>
                                  <p:childTnLst>
                                    <p:set>
                                      <p:cBhvr>
                                        <p:cTn id="427" dur="1" fill="hold">
                                          <p:stCondLst>
                                            <p:cond delay="0"/>
                                          </p:stCondLst>
                                        </p:cTn>
                                        <p:tgtEl>
                                          <p:spTgt spid="6147"/>
                                        </p:tgtEl>
                                        <p:attrNameLst>
                                          <p:attrName>style.visibility</p:attrName>
                                        </p:attrNameLst>
                                      </p:cBhvr>
                                      <p:to>
                                        <p:strVal val="visible"/>
                                      </p:to>
                                    </p:set>
                                  </p:childTnLst>
                                </p:cTn>
                              </p:par>
                              <p:par>
                                <p:cTn id="428" presetID="1" presetClass="entr" presetSubtype="0" fill="hold" nodeType="withEffect">
                                  <p:stCondLst>
                                    <p:cond delay="0"/>
                                  </p:stCondLst>
                                  <p:childTnLst>
                                    <p:set>
                                      <p:cBhvr>
                                        <p:cTn id="429" dur="1" fill="hold">
                                          <p:stCondLst>
                                            <p:cond delay="0"/>
                                          </p:stCondLst>
                                        </p:cTn>
                                        <p:tgtEl>
                                          <p:spTgt spid="6148"/>
                                        </p:tgtEl>
                                        <p:attrNameLst>
                                          <p:attrName>style.visibility</p:attrName>
                                        </p:attrNameLst>
                                      </p:cBhvr>
                                      <p:to>
                                        <p:strVal val="visible"/>
                                      </p:to>
                                    </p:set>
                                  </p:childTnLst>
                                </p:cTn>
                              </p:par>
                              <p:par>
                                <p:cTn id="430" presetID="1" presetClass="entr" presetSubtype="0" fill="hold" grpId="1" nodeType="withEffect">
                                  <p:stCondLst>
                                    <p:cond delay="0"/>
                                  </p:stCondLst>
                                  <p:childTnLst>
                                    <p:set>
                                      <p:cBhvr>
                                        <p:cTn id="431" dur="1" fill="hold">
                                          <p:stCondLst>
                                            <p:cond delay="0"/>
                                          </p:stCondLst>
                                        </p:cTn>
                                        <p:tgtEl>
                                          <p:spTgt spid="24"/>
                                        </p:tgtEl>
                                        <p:attrNameLst>
                                          <p:attrName>style.visibility</p:attrName>
                                        </p:attrNameLst>
                                      </p:cBhvr>
                                      <p:to>
                                        <p:strVal val="visible"/>
                                      </p:to>
                                    </p:set>
                                  </p:childTnLst>
                                </p:cTn>
                              </p:par>
                              <p:par>
                                <p:cTn id="432" presetID="1" presetClass="entr" presetSubtype="0" fill="hold" grpId="1" nodeType="withEffect">
                                  <p:stCondLst>
                                    <p:cond delay="0"/>
                                  </p:stCondLst>
                                  <p:childTnLst>
                                    <p:set>
                                      <p:cBhvr>
                                        <p:cTn id="433" dur="1" fill="hold">
                                          <p:stCondLst>
                                            <p:cond delay="0"/>
                                          </p:stCondLst>
                                        </p:cTn>
                                        <p:tgtEl>
                                          <p:spTgt spid="25"/>
                                        </p:tgtEl>
                                        <p:attrNameLst>
                                          <p:attrName>style.visibility</p:attrName>
                                        </p:attrNameLst>
                                      </p:cBhvr>
                                      <p:to>
                                        <p:strVal val="visible"/>
                                      </p:to>
                                    </p:set>
                                  </p:childTnLst>
                                </p:cTn>
                              </p:par>
                              <p:par>
                                <p:cTn id="434" presetID="1" presetClass="entr" presetSubtype="0" fill="hold" grpId="1" nodeType="withEffect">
                                  <p:stCondLst>
                                    <p:cond delay="0"/>
                                  </p:stCondLst>
                                  <p:childTnLst>
                                    <p:set>
                                      <p:cBhvr>
                                        <p:cTn id="435" dur="1" fill="hold">
                                          <p:stCondLst>
                                            <p:cond delay="0"/>
                                          </p:stCondLst>
                                        </p:cTn>
                                        <p:tgtEl>
                                          <p:spTgt spid="13"/>
                                        </p:tgtEl>
                                        <p:attrNameLst>
                                          <p:attrName>style.visibility</p:attrName>
                                        </p:attrNameLst>
                                      </p:cBhvr>
                                      <p:to>
                                        <p:strVal val="visible"/>
                                      </p:to>
                                    </p:set>
                                  </p:childTnLst>
                                </p:cTn>
                              </p:par>
                              <p:par>
                                <p:cTn id="436" presetID="1" presetClass="entr" presetSubtype="0" fill="hold" grpId="1" nodeType="withEffect">
                                  <p:stCondLst>
                                    <p:cond delay="0"/>
                                  </p:stCondLst>
                                  <p:childTnLst>
                                    <p:set>
                                      <p:cBhvr>
                                        <p:cTn id="437" dur="1" fill="hold">
                                          <p:stCondLst>
                                            <p:cond delay="0"/>
                                          </p:stCondLst>
                                        </p:cTn>
                                        <p:tgtEl>
                                          <p:spTgt spid="27"/>
                                        </p:tgtEl>
                                        <p:attrNameLst>
                                          <p:attrName>style.visibility</p:attrName>
                                        </p:attrNameLst>
                                      </p:cBhvr>
                                      <p:to>
                                        <p:strVal val="visible"/>
                                      </p:to>
                                    </p:set>
                                  </p:childTnLst>
                                </p:cTn>
                              </p:par>
                              <p:par>
                                <p:cTn id="438" presetID="1" presetClass="entr" presetSubtype="0" fill="hold" grpId="1" nodeType="withEffect">
                                  <p:stCondLst>
                                    <p:cond delay="0"/>
                                  </p:stCondLst>
                                  <p:childTnLst>
                                    <p:set>
                                      <p:cBhvr>
                                        <p:cTn id="439" dur="1" fill="hold">
                                          <p:stCondLst>
                                            <p:cond delay="0"/>
                                          </p:stCondLst>
                                        </p:cTn>
                                        <p:tgtEl>
                                          <p:spTgt spid="19"/>
                                        </p:tgtEl>
                                        <p:attrNameLst>
                                          <p:attrName>style.visibility</p:attrName>
                                        </p:attrNameLst>
                                      </p:cBhvr>
                                      <p:to>
                                        <p:strVal val="visible"/>
                                      </p:to>
                                    </p:set>
                                  </p:childTnLst>
                                </p:cTn>
                              </p:par>
                              <p:par>
                                <p:cTn id="440" presetID="1" presetClass="entr" presetSubtype="0" fill="hold" grpId="1" nodeType="withEffect">
                                  <p:stCondLst>
                                    <p:cond delay="0"/>
                                  </p:stCondLst>
                                  <p:childTnLst>
                                    <p:set>
                                      <p:cBhvr>
                                        <p:cTn id="441" dur="1" fill="hold">
                                          <p:stCondLst>
                                            <p:cond delay="0"/>
                                          </p:stCondLst>
                                        </p:cTn>
                                        <p:tgtEl>
                                          <p:spTgt spid="26"/>
                                        </p:tgtEl>
                                        <p:attrNameLst>
                                          <p:attrName>style.visibility</p:attrName>
                                        </p:attrNameLst>
                                      </p:cBhvr>
                                      <p:to>
                                        <p:strVal val="visible"/>
                                      </p:to>
                                    </p:set>
                                  </p:childTnLst>
                                </p:cTn>
                              </p:par>
                              <p:par>
                                <p:cTn id="442" presetID="1" presetClass="entr" presetSubtype="0" fill="hold" grpId="1" nodeType="withEffect">
                                  <p:stCondLst>
                                    <p:cond delay="0"/>
                                  </p:stCondLst>
                                  <p:childTnLst>
                                    <p:set>
                                      <p:cBhvr>
                                        <p:cTn id="443" dur="1" fill="hold">
                                          <p:stCondLst>
                                            <p:cond delay="0"/>
                                          </p:stCondLst>
                                        </p:cTn>
                                        <p:tgtEl>
                                          <p:spTgt spid="23"/>
                                        </p:tgtEl>
                                        <p:attrNameLst>
                                          <p:attrName>style.visibility</p:attrName>
                                        </p:attrNameLst>
                                      </p:cBhvr>
                                      <p:to>
                                        <p:strVal val="visible"/>
                                      </p:to>
                                    </p:set>
                                  </p:childTnLst>
                                </p:cTn>
                              </p:par>
                              <p:par>
                                <p:cTn id="444" presetID="1" presetClass="entr" presetSubtype="0" fill="hold" grpId="1" nodeType="withEffect">
                                  <p:stCondLst>
                                    <p:cond delay="0"/>
                                  </p:stCondLst>
                                  <p:childTnLst>
                                    <p:set>
                                      <p:cBhvr>
                                        <p:cTn id="445" dur="1" fill="hold">
                                          <p:stCondLst>
                                            <p:cond delay="0"/>
                                          </p:stCondLst>
                                        </p:cTn>
                                        <p:tgtEl>
                                          <p:spTgt spid="21"/>
                                        </p:tgtEl>
                                        <p:attrNameLst>
                                          <p:attrName>style.visibility</p:attrName>
                                        </p:attrNameLst>
                                      </p:cBhvr>
                                      <p:to>
                                        <p:strVal val="visible"/>
                                      </p:to>
                                    </p:set>
                                  </p:childTnLst>
                                </p:cTn>
                              </p:par>
                              <p:par>
                                <p:cTn id="446" presetID="1" presetClass="exit" presetSubtype="0" fill="hold" grpId="2" nodeType="withEffect">
                                  <p:stCondLst>
                                    <p:cond delay="0"/>
                                  </p:stCondLst>
                                  <p:childTnLst>
                                    <p:set>
                                      <p:cBhvr>
                                        <p:cTn id="447" dur="1" fill="hold">
                                          <p:stCondLst>
                                            <p:cond delay="0"/>
                                          </p:stCondLst>
                                        </p:cTn>
                                        <p:tgtEl>
                                          <p:spTgt spid="35"/>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34"/>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3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32"/>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31"/>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30"/>
                                        </p:tgtEl>
                                        <p:attrNameLst>
                                          <p:attrName>style.visibility</p:attrName>
                                        </p:attrNameLst>
                                      </p:cBhvr>
                                      <p:to>
                                        <p:strVal val="hidden"/>
                                      </p:to>
                                    </p:set>
                                  </p:childTnLst>
                                </p:cTn>
                              </p:par>
                              <p:par>
                                <p:cTn id="458" presetID="1" presetClass="exit" presetSubtype="0" fill="hold" grpId="1" nodeType="withEffect">
                                  <p:stCondLst>
                                    <p:cond delay="0"/>
                                  </p:stCondLst>
                                  <p:childTnLst>
                                    <p:set>
                                      <p:cBhvr>
                                        <p:cTn id="459" dur="1" fill="hold">
                                          <p:stCondLst>
                                            <p:cond delay="0"/>
                                          </p:stCondLst>
                                        </p:cTn>
                                        <p:tgtEl>
                                          <p:spTgt spid="3"/>
                                        </p:tgtEl>
                                        <p:attrNameLst>
                                          <p:attrName>style.visibility</p:attrName>
                                        </p:attrNameLst>
                                      </p:cBhvr>
                                      <p:to>
                                        <p:strVal val="hidden"/>
                                      </p:to>
                                    </p:set>
                                  </p:childTnLst>
                                </p:cTn>
                              </p:par>
                              <p:par>
                                <p:cTn id="460" presetID="1" presetClass="exit" presetSubtype="0" fill="hold" grpId="1" nodeType="withEffect">
                                  <p:stCondLst>
                                    <p:cond delay="0"/>
                                  </p:stCondLst>
                                  <p:childTnLst>
                                    <p:set>
                                      <p:cBhvr>
                                        <p:cTn id="46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animBg="1"/>
      <p:bldP spid="3" grpId="1" animBg="1"/>
      <p:bldP spid="3" grpId="2" animBg="1"/>
      <p:bldP spid="3" grpId="3" animBg="1"/>
      <p:bldP spid="30" grpId="0" animBg="1"/>
      <p:bldP spid="30" grpId="1" animBg="1"/>
      <p:bldP spid="30" grpId="2" animBg="1"/>
      <p:bldP spid="30" grpId="3" animBg="1"/>
      <p:bldP spid="30" grpId="4" animBg="1"/>
      <p:bldP spid="31" grpId="0" animBg="1"/>
      <p:bldP spid="31" grpId="1" animBg="1"/>
      <p:bldP spid="31" grpId="2" animBg="1"/>
      <p:bldP spid="31" grpId="3" animBg="1"/>
      <p:bldP spid="31" grpId="4" animBg="1"/>
      <p:bldP spid="32" grpId="0" animBg="1"/>
      <p:bldP spid="32" grpId="1" animBg="1"/>
      <p:bldP spid="32" grpId="2" animBg="1"/>
      <p:bldP spid="32" grpId="3" animBg="1"/>
      <p:bldP spid="32" grpId="4" animBg="1"/>
      <p:bldP spid="33" grpId="0" animBg="1"/>
      <p:bldP spid="33" grpId="1" animBg="1"/>
      <p:bldP spid="33" grpId="2" animBg="1"/>
      <p:bldP spid="33" grpId="3" animBg="1"/>
      <p:bldP spid="33" grpId="4" animBg="1"/>
      <p:bldP spid="34" grpId="0" animBg="1"/>
      <p:bldP spid="34" grpId="1" animBg="1"/>
      <p:bldP spid="34" grpId="2" animBg="1"/>
      <p:bldP spid="34" grpId="3" animBg="1"/>
      <p:bldP spid="34" grpId="4" animBg="1"/>
      <p:bldP spid="35" grpId="0" animBg="1"/>
      <p:bldP spid="35" grpId="1" animBg="1"/>
      <p:bldP spid="35" grpId="2" animBg="1"/>
      <p:bldP spid="35" grpId="3" animBg="1"/>
      <p:bldP spid="35" grpId="4" animBg="1"/>
      <p:bldP spid="24" grpId="0"/>
      <p:bldP spid="24" grpId="1"/>
      <p:bldP spid="24" grpId="2"/>
      <p:bldP spid="24" grpId="3"/>
      <p:bldP spid="25" grpId="0"/>
      <p:bldP spid="25" grpId="1"/>
      <p:bldP spid="25" grpId="2"/>
      <p:bldP spid="25" grpId="3"/>
      <p:bldP spid="13" grpId="0"/>
      <p:bldP spid="13" grpId="1"/>
      <p:bldP spid="13" grpId="2"/>
      <p:bldP spid="13" grpId="3"/>
      <p:bldP spid="27" grpId="0"/>
      <p:bldP spid="27" grpId="1"/>
      <p:bldP spid="27" grpId="2"/>
      <p:bldP spid="27" grpId="3"/>
      <p:bldP spid="19" grpId="0"/>
      <p:bldP spid="19" grpId="1"/>
      <p:bldP spid="19" grpId="2"/>
      <p:bldP spid="19" grpId="3"/>
      <p:bldP spid="26" grpId="0"/>
      <p:bldP spid="26" grpId="1"/>
      <p:bldP spid="26" grpId="2"/>
      <p:bldP spid="26" grpId="3"/>
      <p:bldP spid="23" grpId="0"/>
      <p:bldP spid="23" grpId="1"/>
      <p:bldP spid="23" grpId="2"/>
      <p:bldP spid="23" grpId="3"/>
      <p:bldP spid="21" grpId="0"/>
      <p:bldP spid="21" grpId="1"/>
      <p:bldP spid="21" grpId="2"/>
      <p:bldP spid="21" grpId="3"/>
      <p:bldP spid="36" grpId="0"/>
      <p:bldP spid="36" grpId="1"/>
      <p:bldP spid="36" grpId="2"/>
      <p:bldP spid="36"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Check 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S-11</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Check 6"/>
          <p:cNvSpPr/>
          <p:nvPr/>
        </p:nvSpPr>
        <p:spPr>
          <a:xfrm>
            <a:off x="395537" y="4233701"/>
            <a:ext cx="8425318"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Questions I would like to ask about the topics in this resource are …</a:t>
            </a:r>
          </a:p>
        </p:txBody>
      </p:sp>
      <p:sp>
        <p:nvSpPr>
          <p:cNvPr id="9" name="Check 5"/>
          <p:cNvSpPr/>
          <p:nvPr/>
        </p:nvSpPr>
        <p:spPr>
          <a:xfrm>
            <a:off x="395537" y="3702943"/>
            <a:ext cx="8425318"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Which activity do you think helped you to learn best in this resource?</a:t>
            </a:r>
          </a:p>
        </p:txBody>
      </p:sp>
      <p:sp>
        <p:nvSpPr>
          <p:cNvPr id="22" name="Check 4"/>
          <p:cNvSpPr/>
          <p:nvPr/>
        </p:nvSpPr>
        <p:spPr>
          <a:xfrm>
            <a:off x="395537" y="2513223"/>
            <a:ext cx="8424462"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Choose 5 words to describe the mood of Christians on Holy Saturday. (Slide 7)</a:t>
            </a:r>
          </a:p>
        </p:txBody>
      </p:sp>
      <p:sp>
        <p:nvSpPr>
          <p:cNvPr id="12" name="Check 3"/>
          <p:cNvSpPr/>
          <p:nvPr/>
        </p:nvSpPr>
        <p:spPr>
          <a:xfrm>
            <a:off x="395536" y="2138232"/>
            <a:ext cx="8424463"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Name and explain the 3 parts of the Good Friday Liturgy. (Slide 6)</a:t>
            </a:r>
          </a:p>
        </p:txBody>
      </p:sp>
      <p:sp>
        <p:nvSpPr>
          <p:cNvPr id="13" name="Check 2"/>
          <p:cNvSpPr/>
          <p:nvPr/>
        </p:nvSpPr>
        <p:spPr>
          <a:xfrm>
            <a:off x="395537" y="1750530"/>
            <a:ext cx="8424463"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What Gospel is read on Holy Thursday and explain why this was chosen? (Slide 5)</a:t>
            </a:r>
          </a:p>
        </p:txBody>
      </p:sp>
      <p:sp>
        <p:nvSpPr>
          <p:cNvPr id="3" name="Check 1"/>
          <p:cNvSpPr txBox="1"/>
          <p:nvPr/>
        </p:nvSpPr>
        <p:spPr>
          <a:xfrm>
            <a:off x="395537" y="625805"/>
            <a:ext cx="6331080" cy="1077218"/>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sz="1600" dirty="0"/>
              <a:t>Write what you know about -</a:t>
            </a:r>
          </a:p>
          <a:p>
            <a:pPr marL="285750" lvl="0" indent="-285750">
              <a:buFont typeface="Arial" panose="020B0604020202020204" pitchFamily="34" charset="0"/>
              <a:buChar char="•"/>
            </a:pPr>
            <a:r>
              <a:rPr lang="en-NZ" sz="1600" dirty="0"/>
              <a:t>the Mass of the Chrism</a:t>
            </a:r>
          </a:p>
          <a:p>
            <a:pPr marL="285750" lvl="0" indent="-285750">
              <a:buFont typeface="Arial" panose="020B0604020202020204" pitchFamily="34" charset="0"/>
              <a:buChar char="•"/>
            </a:pPr>
            <a:r>
              <a:rPr lang="en-NZ" sz="1600" dirty="0"/>
              <a:t>when holy oil is used in the Church </a:t>
            </a:r>
          </a:p>
          <a:p>
            <a:pPr marL="285750" lvl="0" indent="-285750">
              <a:buFont typeface="Arial" panose="020B0604020202020204" pitchFamily="34" charset="0"/>
              <a:buChar char="•"/>
            </a:pPr>
            <a:r>
              <a:rPr lang="en-NZ" sz="1600" dirty="0"/>
              <a:t>what ‘anointing’ means (Slide 4)</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688975"/>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06789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63764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7)</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416731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8)</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4" cstate="print">
            <a:extLst>
              <a:ext uri="{28A0092B-C50C-407E-A947-70E740481C1C}">
                <a14:useLocalDpi xmlns:a14="http://schemas.microsoft.com/office/drawing/2010/main" val="0"/>
              </a:ext>
            </a:extLst>
          </a:blip>
          <a:stretch>
            <a:fillRect/>
          </a:stretch>
        </p:blipFill>
        <p:spPr bwMode="auto">
          <a:xfrm>
            <a:off x="6808484" y="399137"/>
            <a:ext cx="2058501" cy="1289838"/>
          </a:xfrm>
          <a:prstGeom prst="rect">
            <a:avLst/>
          </a:prstGeom>
          <a:noFill/>
          <a:ln>
            <a:noFill/>
          </a:ln>
        </p:spPr>
      </p:pic>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23" name="Shape: Number 3"/>
          <p:cNvSpPr txBox="1"/>
          <p:nvPr/>
        </p:nvSpPr>
        <p:spPr>
          <a:xfrm>
            <a:off x="-36512" y="245166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
        <p:nvSpPr>
          <p:cNvPr id="24" name="Shape: Number 4">
            <a:extLst>
              <a:ext uri="{FF2B5EF4-FFF2-40B4-BE49-F238E27FC236}">
                <a16:creationId xmlns:a16="http://schemas.microsoft.com/office/drawing/2014/main" id="{FC5BD92F-53FD-4247-AF34-CA95030918D5}"/>
              </a:ext>
            </a:extLst>
          </p:cNvPr>
          <p:cNvSpPr txBox="1"/>
          <p:nvPr/>
        </p:nvSpPr>
        <p:spPr>
          <a:xfrm>
            <a:off x="-42663" y="279827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sp>
        <p:nvSpPr>
          <p:cNvPr id="25" name="Shape: Number 5">
            <a:extLst>
              <a:ext uri="{FF2B5EF4-FFF2-40B4-BE49-F238E27FC236}">
                <a16:creationId xmlns:a16="http://schemas.microsoft.com/office/drawing/2014/main" id="{CA353963-2E1A-4339-9769-4AC3D02E9C93}"/>
              </a:ext>
            </a:extLst>
          </p:cNvPr>
          <p:cNvSpPr txBox="1"/>
          <p:nvPr/>
        </p:nvSpPr>
        <p:spPr>
          <a:xfrm>
            <a:off x="-42663" y="320298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sp>
        <p:nvSpPr>
          <p:cNvPr id="26" name="Check 4">
            <a:extLst>
              <a:ext uri="{FF2B5EF4-FFF2-40B4-BE49-F238E27FC236}">
                <a16:creationId xmlns:a16="http://schemas.microsoft.com/office/drawing/2014/main" id="{6D89C93B-BDAC-4F4D-B7DF-5057610DD252}"/>
              </a:ext>
            </a:extLst>
          </p:cNvPr>
          <p:cNvSpPr/>
          <p:nvPr/>
        </p:nvSpPr>
        <p:spPr>
          <a:xfrm>
            <a:off x="395537" y="2904585"/>
            <a:ext cx="8424462"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Why is Easter Sunday the most important day in the year for all Christians? (Slide 8, 9)</a:t>
            </a:r>
          </a:p>
        </p:txBody>
      </p:sp>
      <p:sp>
        <p:nvSpPr>
          <p:cNvPr id="27" name="Check 4">
            <a:extLst>
              <a:ext uri="{FF2B5EF4-FFF2-40B4-BE49-F238E27FC236}">
                <a16:creationId xmlns:a16="http://schemas.microsoft.com/office/drawing/2014/main" id="{78E0187E-C706-4524-BBAD-6867D3A1E4F6}"/>
              </a:ext>
            </a:extLst>
          </p:cNvPr>
          <p:cNvSpPr/>
          <p:nvPr/>
        </p:nvSpPr>
        <p:spPr>
          <a:xfrm>
            <a:off x="395536" y="3280256"/>
            <a:ext cx="8424461" cy="33855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600" dirty="0"/>
              <a:t>Describe 3 important parts of the Easter Vigil. </a:t>
            </a:r>
            <a:r>
              <a:rPr lang="en-NZ" sz="1600"/>
              <a:t>(Slide 10)</a:t>
            </a:r>
            <a:endParaRPr lang="en-NZ" sz="1600" dirty="0"/>
          </a:p>
        </p:txBody>
      </p:sp>
    </p:spTree>
    <p:extLst>
      <p:ext uri="{BB962C8B-B14F-4D97-AF65-F5344CB8AC3E}">
        <p14:creationId xmlns:p14="http://schemas.microsoft.com/office/powerpoint/2010/main" val="420649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fade">
                                      <p:cBhvr>
                                        <p:cTn id="47"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fade">
                                      <p:cBhvr>
                                        <p:cTn id="53"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animEffect transition="in" filter="fade">
                                      <p:cBhvr>
                                        <p:cTn id="59"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0"/>
                                          </p:stCondLst>
                                        </p:cTn>
                                        <p:tgtEl>
                                          <p:spTgt spid="3">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
                                            <p:txEl>
                                              <p:pRg st="1" end="1"/>
                                            </p:txEl>
                                          </p:spTgt>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3">
                                            <p:txEl>
                                              <p:pRg st="2" end="2"/>
                                            </p:txEl>
                                          </p:spTgt>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
                                            <p:txEl>
                                              <p:pRg st="3" end="3"/>
                                            </p:txEl>
                                          </p:spTgt>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3">
                                            <p:txEl>
                                              <p:pRg st="0" end="0"/>
                                            </p:txEl>
                                          </p:spTgt>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2">
                                            <p:txEl>
                                              <p:pRg st="0" end="0"/>
                                            </p:txEl>
                                          </p:spTgt>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2">
                                            <p:txEl>
                                              <p:pRg st="0" end="0"/>
                                            </p:txEl>
                                          </p:spTgt>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9">
                                            <p:txEl>
                                              <p:pRg st="0" end="0"/>
                                            </p:txEl>
                                          </p:spTgt>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1" restart="whenNotActive" fill="hold" evtFilter="cancelBubble" nodeType="interactiveSeq">
                <p:stCondLst>
                  <p:cond evt="onClick" delay="0">
                    <p:tgtEl>
                      <p:spTgt spid="6"/>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nodeType="withEffect">
                                  <p:stCondLst>
                                    <p:cond delay="0"/>
                                  </p:stCondLst>
                                  <p:childTnLst>
                                    <p:set>
                                      <p:cBhvr>
                                        <p:cTn id="85" dur="1" fill="hold">
                                          <p:stCondLst>
                                            <p:cond delay="0"/>
                                          </p:stCondLst>
                                        </p:cTn>
                                        <p:tgtEl>
                                          <p:spTgt spid="3">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3">
                                            <p:txEl>
                                              <p:pRg st="1" end="1"/>
                                            </p:txEl>
                                          </p:spTgt>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
                                            <p:txEl>
                                              <p:pRg st="2" end="2"/>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
                                            <p:txEl>
                                              <p:pRg st="3" end="3"/>
                                            </p:txEl>
                                          </p:spTgt>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3">
                                            <p:txEl>
                                              <p:pRg st="0" end="0"/>
                                            </p:txEl>
                                          </p:spTgt>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2">
                                            <p:txEl>
                                              <p:pRg st="0" end="0"/>
                                            </p:txEl>
                                          </p:spTgt>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22">
                                            <p:txEl>
                                              <p:pRg st="0" end="0"/>
                                            </p:txEl>
                                          </p:spTgt>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9">
                                            <p:txEl>
                                              <p:pRg st="0" end="0"/>
                                            </p:txEl>
                                          </p:spTgt>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02" restart="whenNotActive" fill="hold" evtFilter="cancelBubble" nodeType="interactiveSeq">
                <p:stCondLst>
                  <p:cond evt="onClick" delay="0">
                    <p:tgtEl>
                      <p:spTgt spid="26"/>
                    </p:tgtEl>
                  </p:cond>
                </p:stCondLst>
                <p:endSync evt="end" delay="0">
                  <p:rtn val="all"/>
                </p:endSync>
                <p:childTnLst>
                  <p:par>
                    <p:cTn id="103" fill="hold">
                      <p:stCondLst>
                        <p:cond delay="0"/>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6">
                                            <p:txEl>
                                              <p:pRg st="0" end="0"/>
                                            </p:txEl>
                                          </p:spTgt>
                                        </p:tgtEl>
                                        <p:attrNameLst>
                                          <p:attrName>style.visibility</p:attrName>
                                        </p:attrNameLst>
                                      </p:cBhvr>
                                      <p:to>
                                        <p:strVal val="visible"/>
                                      </p:to>
                                    </p:set>
                                    <p:animEffect transition="in" filter="fade">
                                      <p:cBhvr>
                                        <p:cTn id="107" dur="500"/>
                                        <p:tgtEl>
                                          <p:spTgt spid="26">
                                            <p:txEl>
                                              <p:pRg st="0" end="0"/>
                                            </p:txEl>
                                          </p:spTgt>
                                        </p:tgtEl>
                                      </p:cBhvr>
                                    </p:animEffect>
                                  </p:childTnLst>
                                </p:cTn>
                              </p:par>
                            </p:childTnLst>
                          </p:cTn>
                        </p:par>
                      </p:childTnLst>
                    </p:cTn>
                  </p:par>
                </p:childTnLst>
              </p:cTn>
              <p:nextCondLst>
                <p:cond evt="onClick" delay="0">
                  <p:tgtEl>
                    <p:spTgt spid="26"/>
                  </p:tgtEl>
                </p:cond>
              </p:nextCondLst>
            </p:seq>
            <p:seq concurrent="1" nextAc="seek">
              <p:cTn id="108" restart="whenNotActive" fill="hold" evtFilter="cancelBubble" nodeType="interactiveSeq">
                <p:stCondLst>
                  <p:cond evt="onClick" delay="0">
                    <p:tgtEl>
                      <p:spTgt spid="27"/>
                    </p:tgtEl>
                  </p:cond>
                </p:stCondLst>
                <p:endSync evt="end" delay="0">
                  <p:rtn val="all"/>
                </p:endSync>
                <p:childTnLst>
                  <p:par>
                    <p:cTn id="109" fill="hold">
                      <p:stCondLst>
                        <p:cond delay="0"/>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7">
                                            <p:txEl>
                                              <p:pRg st="0" end="0"/>
                                            </p:txEl>
                                          </p:spTgt>
                                        </p:tgtEl>
                                        <p:attrNameLst>
                                          <p:attrName>style.visibility</p:attrName>
                                        </p:attrNameLst>
                                      </p:cBhvr>
                                      <p:to>
                                        <p:strVal val="visible"/>
                                      </p:to>
                                    </p:set>
                                    <p:animEffect transition="in" filter="fade">
                                      <p:cBhvr>
                                        <p:cTn id="113" dur="500"/>
                                        <p:tgtEl>
                                          <p:spTgt spid="27">
                                            <p:txEl>
                                              <p:pRg st="0" end="0"/>
                                            </p:txEl>
                                          </p:spTgt>
                                        </p:tgtEl>
                                      </p:cBhvr>
                                    </p:animEffect>
                                  </p:childTnLst>
                                </p:cTn>
                              </p:par>
                            </p:childTnLst>
                          </p:cTn>
                        </p:par>
                      </p:childTnLst>
                    </p:cTn>
                  </p:par>
                </p:childTnLst>
              </p:cTn>
              <p:nextCondLst>
                <p:cond evt="onClick" delay="0">
                  <p:tgtEl>
                    <p:spTgt spid="2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Sharing our learning</a:t>
            </a:r>
          </a:p>
        </p:txBody>
      </p:sp>
      <p:pic>
        <p:nvPicPr>
          <p:cNvPr id="10" name="Picture 9" descr="Image result for bLACK AND WHITE CLIP rELIGIOUS ART FOR eASTER">
            <a:extLst>
              <a:ext uri="{FF2B5EF4-FFF2-40B4-BE49-F238E27FC236}">
                <a16:creationId xmlns:a16="http://schemas.microsoft.com/office/drawing/2014/main" id="{4FC9CBC0-CC62-46F4-A37F-427AF4926EB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27" y="776605"/>
            <a:ext cx="885825" cy="871855"/>
          </a:xfrm>
          <a:prstGeom prst="rect">
            <a:avLst/>
          </a:prstGeom>
          <a:noFill/>
          <a:ln>
            <a:noFill/>
          </a:ln>
        </p:spPr>
      </p:pic>
      <p:pic>
        <p:nvPicPr>
          <p:cNvPr id="11" name="Picture 10" descr="Maundy T">
            <a:extLst>
              <a:ext uri="{FF2B5EF4-FFF2-40B4-BE49-F238E27FC236}">
                <a16:creationId xmlns:a16="http://schemas.microsoft.com/office/drawing/2014/main" id="{B84F6E31-2478-447A-9583-0F30336793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0127" y="1937385"/>
            <a:ext cx="781050" cy="1268730"/>
          </a:xfrm>
          <a:prstGeom prst="rect">
            <a:avLst/>
          </a:prstGeom>
          <a:noFill/>
          <a:ln>
            <a:noFill/>
          </a:ln>
        </p:spPr>
      </p:pic>
      <p:pic>
        <p:nvPicPr>
          <p:cNvPr id="12" name="Picture 11" descr="Image result for BLACK AND WHITE CLIP ART SACRED OILS">
            <a:extLst>
              <a:ext uri="{FF2B5EF4-FFF2-40B4-BE49-F238E27FC236}">
                <a16:creationId xmlns:a16="http://schemas.microsoft.com/office/drawing/2014/main" id="{B9F036C8-487E-4F82-AE7A-85BCF4C44A7F}"/>
              </a:ext>
            </a:extLst>
          </p:cNvPr>
          <p:cNvPicPr/>
          <p:nvPr/>
        </p:nvPicPr>
        <p:blipFill rotWithShape="1">
          <a:blip r:embed="rId5" cstate="print">
            <a:extLst>
              <a:ext uri="{28A0092B-C50C-407E-A947-70E740481C1C}">
                <a14:useLocalDpi xmlns:a14="http://schemas.microsoft.com/office/drawing/2010/main" val="0"/>
              </a:ext>
            </a:extLst>
          </a:blip>
          <a:srcRect l="22687" r="22089" b="8732"/>
          <a:stretch/>
        </p:blipFill>
        <p:spPr bwMode="auto">
          <a:xfrm>
            <a:off x="382526" y="3858260"/>
            <a:ext cx="581025" cy="1017270"/>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08EC62AC-0D20-4E0A-9BA2-266238EF6A6D}"/>
              </a:ext>
            </a:extLst>
          </p:cNvPr>
          <p:cNvSpPr/>
          <p:nvPr/>
        </p:nvSpPr>
        <p:spPr>
          <a:xfrm>
            <a:off x="1280021" y="776605"/>
            <a:ext cx="7348310" cy="3669210"/>
          </a:xfrm>
          <a:prstGeom prst="rect">
            <a:avLst/>
          </a:prstGeom>
          <a:solidFill>
            <a:schemeClr val="bg2"/>
          </a:solidFill>
        </p:spPr>
        <p:txBody>
          <a:bodyPr wrap="square">
            <a:spAutoFit/>
          </a:bodyPr>
          <a:lstStyle/>
          <a:p>
            <a:pPr marL="342900" lvl="0" indent="-342900">
              <a:lnSpc>
                <a:spcPct val="115000"/>
              </a:lnSpc>
              <a:spcAft>
                <a:spcPts val="100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Calibri" panose="020F0502020204030204" pitchFamily="34" charset="0"/>
              </a:rPr>
              <a:t>Find out the time </a:t>
            </a:r>
            <a:r>
              <a:rPr lang="en-NZ" dirty="0">
                <a:latin typeface="Calibri" panose="020F0502020204030204" pitchFamily="34" charset="0"/>
                <a:ea typeface="Calibri" panose="020F0502020204030204" pitchFamily="34" charset="0"/>
                <a:cs typeface="Calibri" panose="020F0502020204030204" pitchFamily="34" charset="0"/>
              </a:rPr>
              <a:t>of the HOLY WEEK ceremonies in your parish and pastoral area and talk to your family about which ones you could attend. Make a memo for your family and put it on the fridge.</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Calibri" panose="020F0502020204030204" pitchFamily="34" charset="0"/>
              </a:rPr>
              <a:t>Use the Liturgical Year Calendar</a:t>
            </a:r>
            <a:r>
              <a:rPr lang="en-NZ" dirty="0">
                <a:latin typeface="Calibri" panose="020F0502020204030204" pitchFamily="34" charset="0"/>
                <a:ea typeface="Calibri" panose="020F0502020204030204" pitchFamily="34" charset="0"/>
                <a:cs typeface="Calibri" panose="020F0502020204030204" pitchFamily="34" charset="0"/>
              </a:rPr>
              <a:t> to illustrate what you have learned about the Liturgical Year and what you know about Holy Thursday, </a:t>
            </a:r>
          </a:p>
          <a:p>
            <a:pPr marL="360363" lvl="0">
              <a:spcAft>
                <a:spcPts val="0"/>
              </a:spcAft>
            </a:pPr>
            <a:r>
              <a:rPr lang="en-NZ" dirty="0">
                <a:latin typeface="Calibri" panose="020F0502020204030204" pitchFamily="34" charset="0"/>
                <a:ea typeface="Calibri" panose="020F0502020204030204" pitchFamily="34" charset="0"/>
                <a:cs typeface="Calibri" panose="020F0502020204030204" pitchFamily="34" charset="0"/>
              </a:rPr>
              <a:t>Good Friday, Holy Saturday and Easter Sunday and share it with a family member.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NZ" dirty="0">
                <a:latin typeface="Calibri" panose="020F0502020204030204" pitchFamily="34" charset="0"/>
                <a:ea typeface="Calibri" panose="020F0502020204030204" pitchFamily="34" charset="0"/>
                <a:cs typeface="Calibri" panose="020F0502020204030204" pitchFamily="34" charset="0"/>
              </a:rPr>
              <a:t>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b="1" dirty="0">
                <a:latin typeface="Calibri" panose="020F0502020204030204" pitchFamily="34" charset="0"/>
                <a:ea typeface="Calibri" panose="020F0502020204030204" pitchFamily="34" charset="0"/>
                <a:cs typeface="Calibri" panose="020F0502020204030204" pitchFamily="34" charset="0"/>
              </a:rPr>
              <a:t>Have a conversation with a family member </a:t>
            </a:r>
            <a:r>
              <a:rPr lang="en-NZ" dirty="0">
                <a:latin typeface="Calibri" panose="020F0502020204030204" pitchFamily="34" charset="0"/>
                <a:ea typeface="Calibri" panose="020F0502020204030204" pitchFamily="34" charset="0"/>
                <a:cs typeface="Calibri" panose="020F0502020204030204" pitchFamily="34" charset="0"/>
              </a:rPr>
              <a:t>about the Mass of the Chrism and talk about the use of the holy oils in the Sacraments and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indent="228600">
              <a:spcAft>
                <a:spcPts val="0"/>
              </a:spcAft>
            </a:pPr>
            <a:r>
              <a:rPr lang="en-NZ" dirty="0">
                <a:latin typeface="Calibri" panose="020F0502020204030204" pitchFamily="34" charset="0"/>
                <a:ea typeface="Calibri" panose="020F0502020204030204" pitchFamily="34" charset="0"/>
                <a:cs typeface="Calibri" panose="020F0502020204030204" pitchFamily="34" charset="0"/>
              </a:rPr>
              <a:t>   what anointing means. Share an experience you have had or seen of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indent="228600">
              <a:spcAft>
                <a:spcPts val="0"/>
              </a:spcAft>
            </a:pPr>
            <a:r>
              <a:rPr lang="en-NZ" dirty="0">
                <a:latin typeface="Calibri" panose="020F0502020204030204" pitchFamily="34" charset="0"/>
                <a:ea typeface="Calibri" panose="020F0502020204030204" pitchFamily="34" charset="0"/>
                <a:cs typeface="Calibri" panose="020F0502020204030204" pitchFamily="34" charset="0"/>
              </a:rPr>
              <a:t>   anointing.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058F8D9E-D629-468E-9C58-C096EAFD66AC}"/>
              </a:ext>
            </a:extLst>
          </p:cNvPr>
          <p:cNvGrpSpPr/>
          <p:nvPr/>
        </p:nvGrpSpPr>
        <p:grpSpPr>
          <a:xfrm>
            <a:off x="1280021" y="776605"/>
            <a:ext cx="7348310" cy="3664593"/>
            <a:chOff x="1280021" y="776605"/>
            <a:chExt cx="7348310" cy="3664593"/>
          </a:xfrm>
        </p:grpSpPr>
        <p:sp>
          <p:nvSpPr>
            <p:cNvPr id="18" name="Rectangle 17">
              <a:extLst>
                <a:ext uri="{FF2B5EF4-FFF2-40B4-BE49-F238E27FC236}">
                  <a16:creationId xmlns:a16="http://schemas.microsoft.com/office/drawing/2014/main" id="{E7D4BFF2-F855-4FF6-B8F5-ADD7065C55E0}"/>
                </a:ext>
              </a:extLst>
            </p:cNvPr>
            <p:cNvSpPr/>
            <p:nvPr/>
          </p:nvSpPr>
          <p:spPr>
            <a:xfrm>
              <a:off x="1280021" y="776605"/>
              <a:ext cx="7348310" cy="3664593"/>
            </a:xfrm>
            <a:prstGeom prst="rect">
              <a:avLst/>
            </a:prstGeom>
            <a:solidFill>
              <a:schemeClr val="bg2"/>
            </a:solidFill>
          </p:spPr>
          <p:txBody>
            <a:bodyPr wrap="square">
              <a:spAutoFit/>
            </a:bodyPr>
            <a:lstStyle/>
            <a:p>
              <a:pPr marL="342900" lvl="0" indent="-342900">
                <a:spcAft>
                  <a:spcPts val="0"/>
                </a:spcAft>
                <a:buFont typeface="Wingdings" panose="05000000000000000000" pitchFamily="2" charset="2"/>
                <a:buChar char=""/>
              </a:pPr>
              <a:r>
                <a:rPr lang="en-NZ" sz="2000" b="1" dirty="0">
                  <a:latin typeface="Calibri" panose="020F0502020204030204" pitchFamily="34" charset="0"/>
                  <a:ea typeface="Calibri" panose="020F0502020204030204" pitchFamily="34" charset="0"/>
                  <a:cs typeface="Calibri" panose="020F0502020204030204" pitchFamily="34" charset="0"/>
                </a:rPr>
                <a:t>Make an Easter Garden to share at home</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15000"/>
                </a:lnSpc>
                <a:spcAft>
                  <a:spcPts val="1000"/>
                </a:spcAft>
              </a:pPr>
              <a:r>
                <a:rPr lang="en-NZ" b="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For your own garden you will need:</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tray.</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Soil.</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Grass seeds or moss.</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Small stones.</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large stone.</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piece of small white cloth.</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small flower pot.</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6 sticks to make into 3 crosses.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descr="Image result for Resurrection gardens">
              <a:extLst>
                <a:ext uri="{FF2B5EF4-FFF2-40B4-BE49-F238E27FC236}">
                  <a16:creationId xmlns:a16="http://schemas.microsoft.com/office/drawing/2014/main" id="{CBD54246-473B-498C-94F5-164446B5AB8A}"/>
                </a:ext>
              </a:extLst>
            </p:cNvPr>
            <p:cNvPicPr/>
            <p:nvPr/>
          </p:nvPicPr>
          <p:blipFill rotWithShape="1">
            <a:blip r:embed="rId6">
              <a:extLst>
                <a:ext uri="{28A0092B-C50C-407E-A947-70E740481C1C}">
                  <a14:useLocalDpi xmlns:a14="http://schemas.microsoft.com/office/drawing/2010/main" val="0"/>
                </a:ext>
              </a:extLst>
            </a:blip>
            <a:srcRect l="8834" t="12250" r="17167" b="3500"/>
            <a:stretch/>
          </p:blipFill>
          <p:spPr bwMode="auto">
            <a:xfrm>
              <a:off x="5193075" y="1648460"/>
              <a:ext cx="3123341" cy="2369358"/>
            </a:xfrm>
            <a:prstGeom prst="rect">
              <a:avLst/>
            </a:prstGeom>
            <a:noFill/>
            <a:ln>
              <a:noFill/>
            </a:ln>
            <a:extLst>
              <a:ext uri="{53640926-AAD7-44D8-BBD7-CCE9431645EC}">
                <a14:shadowObscured xmlns:a14="http://schemas.microsoft.com/office/drawing/2010/main"/>
              </a:ext>
            </a:extLst>
          </p:spPr>
        </p:pic>
      </p:grpSp>
      <p:sp>
        <p:nvSpPr>
          <p:cNvPr id="20" name="Rectangle 19">
            <a:extLst>
              <a:ext uri="{FF2B5EF4-FFF2-40B4-BE49-F238E27FC236}">
                <a16:creationId xmlns:a16="http://schemas.microsoft.com/office/drawing/2014/main" id="{108CF413-DAB6-43E4-8FBA-B2C78812228B}"/>
              </a:ext>
            </a:extLst>
          </p:cNvPr>
          <p:cNvSpPr/>
          <p:nvPr/>
        </p:nvSpPr>
        <p:spPr>
          <a:xfrm>
            <a:off x="1280022" y="776605"/>
            <a:ext cx="7398492" cy="3991862"/>
          </a:xfrm>
          <a:prstGeom prst="rect">
            <a:avLst/>
          </a:prstGeom>
          <a:solidFill>
            <a:schemeClr val="bg2"/>
          </a:solidFill>
        </p:spPr>
        <p:txBody>
          <a:bodyPr wrap="square">
            <a:spAutoFit/>
          </a:bodyPr>
          <a:lstStyle/>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Calibri" panose="020F0502020204030204" pitchFamily="34" charset="0"/>
              </a:rPr>
              <a:t>Make up a small focus at home to draw your family’s attention to Holy Week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NZ" sz="1600" dirty="0">
                <a:latin typeface="Calibri" panose="020F0502020204030204" pitchFamily="34" charset="0"/>
                <a:ea typeface="Calibri" panose="020F0502020204030204" pitchFamily="34" charset="0"/>
                <a:cs typeface="Calibri" panose="020F0502020204030204" pitchFamily="34" charset="0"/>
              </a:rPr>
              <a:t>You could use something purple and red and some symbols e.g. a wine glass, a bread roll, a red rose/flower, a bible open at the Triduum stories, a small bowl and cloth. On Easter Sunday use a yellow cloth and add a round stone and some Easter eggs.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NZ" sz="1600" dirty="0">
                <a:latin typeface="Calibri" panose="020F0502020204030204" pitchFamily="34" charset="0"/>
                <a:ea typeface="Calibri" panose="020F0502020204030204" pitchFamily="34" charset="0"/>
                <a:cs typeface="Calibri" panose="020F0502020204030204" pitchFamily="34" charset="0"/>
              </a:rPr>
              <a:t>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Calibri" panose="020F0502020204030204" pitchFamily="34" charset="0"/>
              </a:rPr>
              <a:t>Share your Resurrection Art work and symbol </a:t>
            </a:r>
            <a:r>
              <a:rPr lang="en-NZ" sz="1600" dirty="0">
                <a:latin typeface="Calibri" panose="020F0502020204030204" pitchFamily="34" charset="0"/>
                <a:ea typeface="Calibri" panose="020F0502020204030204" pitchFamily="34" charset="0"/>
                <a:cs typeface="Calibri" panose="020F0502020204030204" pitchFamily="34" charset="0"/>
              </a:rPr>
              <a:t>with your family and share what you have learned about the meaning of Easter this year.</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NZ" sz="1600" dirty="0">
                <a:latin typeface="Calibri" panose="020F0502020204030204" pitchFamily="34" charset="0"/>
                <a:ea typeface="Calibri" panose="020F0502020204030204" pitchFamily="34" charset="0"/>
                <a:cs typeface="Calibri" panose="020F0502020204030204" pitchFamily="34" charset="0"/>
              </a:rPr>
              <a:t>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Calibri" panose="020F0502020204030204" pitchFamily="34" charset="0"/>
              </a:rPr>
              <a:t>Make an Easter power point </a:t>
            </a:r>
            <a:r>
              <a:rPr lang="en-NZ" sz="1600" dirty="0">
                <a:latin typeface="Calibri" panose="020F0502020204030204" pitchFamily="34" charset="0"/>
                <a:ea typeface="Calibri" panose="020F0502020204030204" pitchFamily="34" charset="0"/>
                <a:cs typeface="Calibri" panose="020F0502020204030204" pitchFamily="34" charset="0"/>
              </a:rPr>
              <a:t>to show some younger family members over the Easter break. Include pictures and captions about the story of Jesus’ Resurrection.</a:t>
            </a:r>
            <a:r>
              <a:rPr lang="en-NZ" sz="1200" dirty="0">
                <a:latin typeface="Calibri" panose="020F0502020204030204" pitchFamily="34" charset="0"/>
                <a:ea typeface="Calibri" panose="020F0502020204030204" pitchFamily="34" charset="0"/>
                <a:cs typeface="Times New Roman" panose="02020603050405020304" pitchFamily="18" charset="0"/>
              </a:rPr>
              <a:t> </a:t>
            </a:r>
            <a:r>
              <a:rPr lang="en-NZ" sz="1600" dirty="0">
                <a:latin typeface="Calibri" panose="020F0502020204030204" pitchFamily="34" charset="0"/>
                <a:ea typeface="Calibri" panose="020F0502020204030204" pitchFamily="34" charset="0"/>
                <a:cs typeface="Calibri" panose="020F0502020204030204" pitchFamily="34" charset="0"/>
              </a:rPr>
              <a:t>Explain why eggs are an Easter symbol – share some.</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NZ" sz="1600" dirty="0">
                <a:latin typeface="Calibri" panose="020F0502020204030204" pitchFamily="34" charset="0"/>
                <a:ea typeface="Calibri" panose="020F0502020204030204" pitchFamily="34" charset="0"/>
                <a:cs typeface="Calibri" panose="020F0502020204030204" pitchFamily="34" charset="0"/>
              </a:rPr>
              <a:t> </a:t>
            </a:r>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Calibri" panose="020F0502020204030204" pitchFamily="34" charset="0"/>
              </a:rPr>
              <a:t>Make up your own way </a:t>
            </a:r>
            <a:r>
              <a:rPr lang="en-NZ" sz="1600" dirty="0">
                <a:latin typeface="Calibri" panose="020F0502020204030204" pitchFamily="34" charset="0"/>
                <a:ea typeface="Calibri" panose="020F0502020204030204" pitchFamily="34" charset="0"/>
                <a:cs typeface="Calibri" panose="020F0502020204030204" pitchFamily="34" charset="0"/>
              </a:rPr>
              <a:t>of showing and sharing what you have learned and decide whom you would like to share it with.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S-12</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Action Button: Forward">
            <a:hlinkClick r:id="" action="ppaction://hlinkshowjump?jump=nextslide" highlightClick="1"/>
            <a:extLst>
              <a:ext uri="{FF2B5EF4-FFF2-40B4-BE49-F238E27FC236}">
                <a16:creationId xmlns:a16="http://schemas.microsoft.com/office/drawing/2014/main" id="{D67827B3-500C-41BD-82EF-173EE4E6E005}"/>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Action Button: Worksheet">
            <a:hlinkClick r:id="rId7" action="ppaction://hlinksldjump" highlightClick="1"/>
            <a:extLst>
              <a:ext uri="{FF2B5EF4-FFF2-40B4-BE49-F238E27FC236}">
                <a16:creationId xmlns:a16="http://schemas.microsoft.com/office/drawing/2014/main" id="{2F58131C-789A-458C-97AC-25590BDD4F18}"/>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38005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xit" presetSubtype="0" fill="hold" nodeType="withEffect">
                                  <p:stCondLst>
                                    <p:cond delay="0"/>
                                  </p:stCondLst>
                                  <p:childTnLst>
                                    <p:set>
                                      <p:cBhvr>
                                        <p:cTn id="9" dur="1" fill="hold">
                                          <p:stCondLst>
                                            <p:cond delay="0"/>
                                          </p:stCondLst>
                                        </p:cTn>
                                        <p:tgtEl>
                                          <p:spTgt spid="19"/>
                                        </p:tgtEl>
                                        <p:attrNameLst>
                                          <p:attrName>style.visibility</p:attrName>
                                        </p:attrNameLst>
                                      </p:cBhvr>
                                      <p:to>
                                        <p:strVal val="hidden"/>
                                      </p:to>
                                    </p:set>
                                  </p:childTnLst>
                                </p:cTn>
                              </p:par>
                              <p:par>
                                <p:cTn id="10" presetID="1" presetClass="exit"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par>
                                <p:cTn id="20" presetID="1" presetClass="exit" presetSubtype="0" fill="hold" grpId="2"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 presetClass="exit" presetSubtype="0" fill="hold" grpId="2" nodeType="with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 grpId="0" animBg="1"/>
      <p:bldP spid="2" grpId="1" animBg="1"/>
      <p:bldP spid="2" grpId="2" animBg="1"/>
      <p:bldP spid="20" grpId="0" animBg="1"/>
      <p:bldP spid="20" grpId="1" animBg="1"/>
      <p:bldP spid="20"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Holy Week (3.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2004" y="7880"/>
            <a:ext cx="609600" cy="609600"/>
          </a:xfrm>
          <a:prstGeom prst="rect">
            <a:avLst/>
          </a:prstGeom>
        </p:spPr>
      </p:pic>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S-13</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Time for Reflection</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9518"/>
          <a:stretch/>
        </p:blipFill>
        <p:spPr>
          <a:xfrm>
            <a:off x="2283286" y="1190253"/>
            <a:ext cx="4577428" cy="2762994"/>
          </a:xfrm>
          <a:prstGeom prst="rect">
            <a:avLst/>
          </a:prstGeom>
          <a:ln>
            <a:noFill/>
          </a:ln>
          <a:effectLst>
            <a:softEdge rad="112500"/>
          </a:effectLst>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2969063" y="4846496"/>
            <a:ext cx="3358292" cy="297004"/>
          </a:xfrm>
          <a:prstGeom prst="rect">
            <a:avLst/>
          </a:prstGeom>
          <a:noFill/>
        </p:spPr>
        <p:txBody>
          <a:bodyPr wrap="none" rtlCol="0">
            <a:spAutoFit/>
          </a:bodyPr>
          <a:lstStyle/>
          <a:p>
            <a:pPr algn="ctr"/>
            <a:r>
              <a:rPr lang="en-GB" sz="1330" dirty="0" smtClean="0">
                <a:ea typeface="Adobe Gothic Std B" panose="020B0800000000000000" pitchFamily="34" charset="-128"/>
                <a:cs typeface="Arial" panose="020B0604020202020204" pitchFamily="34" charset="0"/>
              </a:rPr>
              <a:t>Click the audio button to stop reflective music</a:t>
            </a:r>
            <a:endParaRPr lang="en-GB" sz="1330" dirty="0">
              <a:ea typeface="Adobe Gothic Std B" panose="020B0800000000000000" pitchFamily="34" charset="-128"/>
              <a:cs typeface="Arial" panose="020B0604020202020204" pitchFamily="34" charset="0"/>
            </a:endParaRPr>
          </a:p>
        </p:txBody>
      </p:sp>
      <p:sp>
        <p:nvSpPr>
          <p:cNvPr id="12" name="TextBox: Tool instructions start"/>
          <p:cNvSpPr txBox="1"/>
          <p:nvPr/>
        </p:nvSpPr>
        <p:spPr>
          <a:xfrm>
            <a:off x="2974450" y="4846496"/>
            <a:ext cx="3341107" cy="297004"/>
          </a:xfrm>
          <a:prstGeom prst="rect">
            <a:avLst/>
          </a:prstGeom>
          <a:noFill/>
        </p:spPr>
        <p:txBody>
          <a:bodyPr wrap="none" rtlCol="0">
            <a:spAutoFit/>
          </a:bodyPr>
          <a:lstStyle/>
          <a:p>
            <a:pPr algn="ctr"/>
            <a:r>
              <a:rPr lang="en-GB" sz="1330" dirty="0">
                <a:ea typeface="Adobe Gothic Std B" panose="020B0800000000000000" pitchFamily="34" charset="-128"/>
                <a:cs typeface="Arial" panose="020B0604020202020204" pitchFamily="34" charset="0"/>
              </a:rPr>
              <a:t>Click the audio button to play reflective music</a:t>
            </a:r>
          </a:p>
        </p:txBody>
      </p:sp>
      <p:pic>
        <p:nvPicPr>
          <p:cNvPr id="14"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36996"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2" grpId="0"/>
      <p:bldP spid="12" grpId="1"/>
      <p:bldP spid="12"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R-2</a:t>
            </a:r>
          </a:p>
          <a:p>
            <a:pPr algn="ctr"/>
            <a:r>
              <a:rPr lang="en-GB" sz="900" b="1" dirty="0">
                <a:latin typeface="Arial" pitchFamily="34" charset="0"/>
                <a:cs typeface="Arial" pitchFamily="34" charset="0"/>
              </a:rPr>
              <a:t>S-08</a:t>
            </a:r>
          </a:p>
        </p:txBody>
      </p:sp>
      <p:sp>
        <p:nvSpPr>
          <p:cNvPr id="13" name="Rectangle 12">
            <a:extLst>
              <a:ext uri="{FF2B5EF4-FFF2-40B4-BE49-F238E27FC236}">
                <a16:creationId xmlns:a16="http://schemas.microsoft.com/office/drawing/2014/main" id="{0EFE77DD-9330-4EC0-AA0A-C7752A72981E}"/>
              </a:ext>
            </a:extLst>
          </p:cNvPr>
          <p:cNvSpPr/>
          <p:nvPr/>
        </p:nvSpPr>
        <p:spPr>
          <a:xfrm>
            <a:off x="684000" y="434519"/>
            <a:ext cx="8316000" cy="4324261"/>
          </a:xfrm>
          <a:prstGeom prst="rect">
            <a:avLst/>
          </a:prstGeom>
        </p:spPr>
        <p:txBody>
          <a:bodyPr wrap="square">
            <a:spAutoFit/>
          </a:bodyPr>
          <a:lstStyle/>
          <a:p>
            <a:r>
              <a:rPr lang="en-NZ" sz="1100" dirty="0"/>
              <a:t>There are 3 Gospel versions of the Resurrection story. One for each of the 3 years of the Liturgical Cycle.  </a:t>
            </a:r>
          </a:p>
          <a:p>
            <a:r>
              <a:rPr lang="en-NZ" sz="1100" dirty="0"/>
              <a:t>Year A is Matthew 28:1-10, Year B Mark 16:1-7, Year C Luke 24:1-12.   One version is read at the Easter Vigil each year.                                    Read one version and record the 5 important moments in the story.</a:t>
            </a:r>
          </a:p>
          <a:p>
            <a:r>
              <a:rPr lang="en-NZ" sz="1100" dirty="0"/>
              <a:t>1)</a:t>
            </a:r>
          </a:p>
          <a:p>
            <a:r>
              <a:rPr lang="en-NZ" sz="1100" dirty="0"/>
              <a:t>2)</a:t>
            </a:r>
          </a:p>
          <a:p>
            <a:r>
              <a:rPr lang="en-NZ" sz="1100" dirty="0"/>
              <a:t>3)</a:t>
            </a:r>
          </a:p>
          <a:p>
            <a:r>
              <a:rPr lang="en-NZ" sz="1100" dirty="0"/>
              <a:t>4) </a:t>
            </a:r>
          </a:p>
          <a:p>
            <a:r>
              <a:rPr lang="en-NZ" sz="1100" dirty="0"/>
              <a:t>5)</a:t>
            </a:r>
          </a:p>
          <a:p>
            <a:endParaRPr lang="en-NZ" sz="1100" dirty="0"/>
          </a:p>
          <a:p>
            <a:r>
              <a:rPr lang="en-NZ" sz="1100" dirty="0"/>
              <a:t>Make a human statue tableau of the 5 moments and photograph it, and display </a:t>
            </a:r>
          </a:p>
          <a:p>
            <a:r>
              <a:rPr lang="en-NZ" sz="1100" dirty="0"/>
              <a:t>it in the school or parish foyer over the Easter season.</a:t>
            </a:r>
          </a:p>
          <a:p>
            <a:endParaRPr lang="en-NZ" sz="1100" dirty="0"/>
          </a:p>
          <a:p>
            <a:r>
              <a:rPr lang="en-NZ" sz="1100" dirty="0"/>
              <a:t>Look at the Resurrection images on the slide. Select one that captures the mystery </a:t>
            </a:r>
          </a:p>
          <a:p>
            <a:r>
              <a:rPr lang="en-NZ" sz="1100" dirty="0"/>
              <a:t>and wonder of the event. Reflect on the image and record some words that drew </a:t>
            </a:r>
          </a:p>
          <a:p>
            <a:r>
              <a:rPr lang="en-NZ" sz="1100" dirty="0"/>
              <a:t>you to this image.  </a:t>
            </a:r>
          </a:p>
          <a:p>
            <a:endParaRPr lang="en-NZ" sz="1100" dirty="0"/>
          </a:p>
          <a:p>
            <a:r>
              <a:rPr lang="en-NZ" sz="1100" dirty="0"/>
              <a:t>Create your own art work of the Resurrection to be part of an Easter Art Exhibition.  </a:t>
            </a:r>
          </a:p>
          <a:p>
            <a:r>
              <a:rPr lang="en-NZ" sz="1100" dirty="0"/>
              <a:t>Try to express what the Resurrection means for you and all Christian people. Get </a:t>
            </a:r>
          </a:p>
          <a:p>
            <a:r>
              <a:rPr lang="en-NZ" sz="1100" dirty="0"/>
              <a:t>some ideas from the Resurrection story on the slide.</a:t>
            </a:r>
          </a:p>
          <a:p>
            <a:endParaRPr lang="en-NZ" sz="1100" dirty="0"/>
          </a:p>
          <a:p>
            <a:endParaRPr lang="en-NZ" sz="1100" dirty="0"/>
          </a:p>
          <a:p>
            <a:r>
              <a:rPr lang="en-NZ" sz="1100" dirty="0"/>
              <a:t>Create a symbol of Easter in the frame </a:t>
            </a:r>
          </a:p>
          <a:p>
            <a:r>
              <a:rPr lang="en-NZ" sz="1100" dirty="0"/>
              <a:t>and write one new understanding </a:t>
            </a:r>
          </a:p>
          <a:p>
            <a:r>
              <a:rPr lang="en-NZ" sz="1100" dirty="0"/>
              <a:t>you have of it this year. </a:t>
            </a:r>
          </a:p>
          <a:p>
            <a:r>
              <a:rPr lang="en-NZ" sz="1100" dirty="0"/>
              <a:t>Celebrate it well!</a:t>
            </a:r>
          </a:p>
        </p:txBody>
      </p:sp>
      <p:sp>
        <p:nvSpPr>
          <p:cNvPr id="58" name="Rectangle 57">
            <a:extLst>
              <a:ext uri="{FF2B5EF4-FFF2-40B4-BE49-F238E27FC236}">
                <a16:creationId xmlns:a16="http://schemas.microsoft.com/office/drawing/2014/main" id="{B1055CA0-74A5-49CF-8E8B-8F7116F1F479}"/>
              </a:ext>
            </a:extLst>
          </p:cNvPr>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atin typeface="Tempus Sans ITC" panose="04020404030D07020202" pitchFamily="82" charset="0"/>
              </a:rPr>
              <a:t>Thinking about the Easter Story</a:t>
            </a:r>
            <a:endParaRPr lang="en-NZ" sz="40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latin typeface="Tempus Sans ITC" panose="04020404030D07020202" pitchFamily="82" charset="0"/>
            </a:endParaRPr>
          </a:p>
        </p:txBody>
      </p:sp>
      <p:sp>
        <p:nvSpPr>
          <p:cNvPr id="38" name="Action Button: Up">
            <a:hlinkClick r:id="rId3" action="ppaction://hlinksldjump" highlightClick="1"/>
            <a:extLst>
              <a:ext uri="{FF2B5EF4-FFF2-40B4-BE49-F238E27FC236}">
                <a16:creationId xmlns:a16="http://schemas.microsoft.com/office/drawing/2014/main" id="{9E74A7F2-0999-408C-9E90-F269FA5B842E}"/>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a:extLst>
              <a:ext uri="{FF2B5EF4-FFF2-40B4-BE49-F238E27FC236}">
                <a16:creationId xmlns:a16="http://schemas.microsoft.com/office/drawing/2014/main" id="{FD47F530-0017-428D-8A2A-42722FADF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29" y="504423"/>
            <a:ext cx="530579" cy="517315"/>
          </a:xfrm>
          <a:prstGeom prst="rect">
            <a:avLst/>
          </a:prstGeom>
        </p:spPr>
      </p:pic>
      <p:pic>
        <p:nvPicPr>
          <p:cNvPr id="8" name="Picture 7">
            <a:extLst>
              <a:ext uri="{FF2B5EF4-FFF2-40B4-BE49-F238E27FC236}">
                <a16:creationId xmlns:a16="http://schemas.microsoft.com/office/drawing/2014/main" id="{B0D36B91-CD21-4060-973A-004968A22E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27" y="1888080"/>
            <a:ext cx="530579" cy="517315"/>
          </a:xfrm>
          <a:prstGeom prst="rect">
            <a:avLst/>
          </a:prstGeom>
        </p:spPr>
      </p:pic>
      <p:pic>
        <p:nvPicPr>
          <p:cNvPr id="9" name="Picture 8">
            <a:extLst>
              <a:ext uri="{FF2B5EF4-FFF2-40B4-BE49-F238E27FC236}">
                <a16:creationId xmlns:a16="http://schemas.microsoft.com/office/drawing/2014/main" id="{DB10C366-FFF7-414D-B218-44C4227A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27" y="2479448"/>
            <a:ext cx="530579" cy="517315"/>
          </a:xfrm>
          <a:prstGeom prst="rect">
            <a:avLst/>
          </a:prstGeom>
        </p:spPr>
      </p:pic>
      <p:sp>
        <p:nvSpPr>
          <p:cNvPr id="4" name="Rectangle 3">
            <a:extLst>
              <a:ext uri="{FF2B5EF4-FFF2-40B4-BE49-F238E27FC236}">
                <a16:creationId xmlns:a16="http://schemas.microsoft.com/office/drawing/2014/main" id="{6A2020B8-36D5-4474-8192-9C2EAEAB2138}"/>
              </a:ext>
            </a:extLst>
          </p:cNvPr>
          <p:cNvSpPr/>
          <p:nvPr/>
        </p:nvSpPr>
        <p:spPr>
          <a:xfrm>
            <a:off x="2280548" y="4835723"/>
            <a:ext cx="4572000" cy="307777"/>
          </a:xfrm>
          <a:prstGeom prst="rect">
            <a:avLst/>
          </a:prstGeom>
        </p:spPr>
        <p:txBody>
          <a:bodyPr>
            <a:spAutoFit/>
          </a:bodyPr>
          <a:lstStyle/>
          <a:p>
            <a:r>
              <a:rPr lang="en-NZ" sz="1400" dirty="0"/>
              <a:t>Name ____________________ Date _____________</a:t>
            </a:r>
          </a:p>
        </p:txBody>
      </p:sp>
      <p:pic>
        <p:nvPicPr>
          <p:cNvPr id="11" name="Picture 10">
            <a:extLst>
              <a:ext uri="{FF2B5EF4-FFF2-40B4-BE49-F238E27FC236}">
                <a16:creationId xmlns:a16="http://schemas.microsoft.com/office/drawing/2014/main" id="{26B6E4DA-4EE3-4DC7-8BD3-9B33EB907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27" y="3096016"/>
            <a:ext cx="530579" cy="517315"/>
          </a:xfrm>
          <a:prstGeom prst="rect">
            <a:avLst/>
          </a:prstGeom>
        </p:spPr>
      </p:pic>
      <p:sp>
        <p:nvSpPr>
          <p:cNvPr id="12" name="Flowchart: Predefined Process 11">
            <a:extLst>
              <a:ext uri="{FF2B5EF4-FFF2-40B4-BE49-F238E27FC236}">
                <a16:creationId xmlns:a16="http://schemas.microsoft.com/office/drawing/2014/main" id="{0F68DC9F-115B-4A3C-9A7E-3A899B848817}"/>
              </a:ext>
            </a:extLst>
          </p:cNvPr>
          <p:cNvSpPr/>
          <p:nvPr/>
        </p:nvSpPr>
        <p:spPr>
          <a:xfrm>
            <a:off x="5647797" y="1383607"/>
            <a:ext cx="3267075" cy="3219450"/>
          </a:xfrm>
          <a:prstGeom prst="flowChartPredefinedProcess">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Tree>
    <p:extLst>
      <p:ext uri="{BB962C8B-B14F-4D97-AF65-F5344CB8AC3E}">
        <p14:creationId xmlns:p14="http://schemas.microsoft.com/office/powerpoint/2010/main" val="3799249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R-2</a:t>
            </a:r>
          </a:p>
          <a:p>
            <a:pPr algn="ctr"/>
            <a:r>
              <a:rPr lang="en-GB" sz="900" b="1" dirty="0">
                <a:latin typeface="Arial" pitchFamily="34" charset="0"/>
                <a:cs typeface="Arial" pitchFamily="34" charset="0"/>
              </a:rPr>
              <a:t>S-10</a:t>
            </a:r>
          </a:p>
        </p:txBody>
      </p:sp>
      <p:sp>
        <p:nvSpPr>
          <p:cNvPr id="58" name="Rectangle 57">
            <a:extLst>
              <a:ext uri="{FF2B5EF4-FFF2-40B4-BE49-F238E27FC236}">
                <a16:creationId xmlns:a16="http://schemas.microsoft.com/office/drawing/2014/main" id="{B1055CA0-74A5-49CF-8E8B-8F7116F1F479}"/>
              </a:ext>
            </a:extLst>
          </p:cNvPr>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atin typeface="Tempus Sans ITC" panose="04020404030D07020202" pitchFamily="82" charset="0"/>
              </a:rPr>
              <a:t>The Easter Vigil Liturgy </a:t>
            </a:r>
          </a:p>
        </p:txBody>
      </p:sp>
      <p:sp>
        <p:nvSpPr>
          <p:cNvPr id="4" name="Rectangle 3">
            <a:extLst>
              <a:ext uri="{FF2B5EF4-FFF2-40B4-BE49-F238E27FC236}">
                <a16:creationId xmlns:a16="http://schemas.microsoft.com/office/drawing/2014/main" id="{6A2020B8-36D5-4474-8192-9C2EAEAB2138}"/>
              </a:ext>
            </a:extLst>
          </p:cNvPr>
          <p:cNvSpPr/>
          <p:nvPr/>
        </p:nvSpPr>
        <p:spPr>
          <a:xfrm>
            <a:off x="118408" y="63505"/>
            <a:ext cx="8669317" cy="307777"/>
          </a:xfrm>
          <a:prstGeom prst="rect">
            <a:avLst/>
          </a:prstGeom>
        </p:spPr>
        <p:txBody>
          <a:bodyPr wrap="square">
            <a:spAutoFit/>
          </a:bodyPr>
          <a:lstStyle/>
          <a:p>
            <a:pPr marL="6280150" indent="-6280150"/>
            <a:r>
              <a:rPr lang="en-NZ" sz="1400" dirty="0"/>
              <a:t>Name ____________________ 	Date _____________</a:t>
            </a:r>
          </a:p>
        </p:txBody>
      </p:sp>
      <p:sp>
        <p:nvSpPr>
          <p:cNvPr id="2" name="Rectangle 1">
            <a:extLst>
              <a:ext uri="{FF2B5EF4-FFF2-40B4-BE49-F238E27FC236}">
                <a16:creationId xmlns:a16="http://schemas.microsoft.com/office/drawing/2014/main" id="{715BF835-19C8-47D5-9AB5-6EE4739D1A09}"/>
              </a:ext>
            </a:extLst>
          </p:cNvPr>
          <p:cNvSpPr/>
          <p:nvPr/>
        </p:nvSpPr>
        <p:spPr>
          <a:xfrm>
            <a:off x="95873" y="340886"/>
            <a:ext cx="8918088" cy="4983928"/>
          </a:xfrm>
          <a:prstGeom prst="rect">
            <a:avLst/>
          </a:prstGeom>
        </p:spPr>
        <p:txBody>
          <a:bodyPr wrap="square">
            <a:spAutoFit/>
          </a:bodyPr>
          <a:lstStyle/>
          <a:p>
            <a:r>
              <a:rPr lang="en-NZ" sz="1200" b="1" dirty="0">
                <a:solidFill>
                  <a:srgbClr val="000000"/>
                </a:solidFill>
                <a:latin typeface="Calibri" panose="020F0502020204030204" pitchFamily="34" charset="0"/>
                <a:ea typeface="Times New Roman" panose="02020603050405020304" pitchFamily="18" charset="0"/>
              </a:rPr>
              <a:t>A _____</a:t>
            </a:r>
            <a:r>
              <a:rPr lang="en-NZ" sz="1200" dirty="0">
                <a:solidFill>
                  <a:srgbClr val="000000"/>
                </a:solidFill>
                <a:latin typeface="Calibri" panose="020F0502020204030204" pitchFamily="34" charset="0"/>
                <a:ea typeface="Times New Roman" panose="02020603050405020304" pitchFamily="18" charset="0"/>
              </a:rPr>
              <a:t> is the liturgical commemoration of a notable feast, held on the evening preceding the feast.</a:t>
            </a:r>
            <a:endParaRPr lang="en-NZ" sz="1100" dirty="0">
              <a:latin typeface="Times New Roman" panose="02020603050405020304" pitchFamily="18" charset="0"/>
              <a:ea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Calibri" panose="020F0502020204030204" pitchFamily="34" charset="0"/>
              </a:rPr>
              <a:t>The E_____ V____ takes place after s_____</a:t>
            </a:r>
            <a:r>
              <a:rPr lang="en-NZ" sz="1200" dirty="0">
                <a:latin typeface="Calibri" panose="020F0502020204030204" pitchFamily="34" charset="0"/>
                <a:ea typeface="Calibri" panose="020F0502020204030204" pitchFamily="34" charset="0"/>
                <a:cs typeface="Calibri" panose="020F0502020204030204" pitchFamily="34" charset="0"/>
              </a:rPr>
              <a:t> on Holy Saturday, to highlight the Church’s vigil, or waiting, for the Resurrection of Jesus. The Liturgical colours of gold, yellow or white are used to express the great celebration of the Resurrection.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Times New Roman" panose="02020603050405020304" pitchFamily="18" charset="0"/>
              </a:rPr>
              <a:t>The E_____ F___</a:t>
            </a:r>
            <a:r>
              <a:rPr lang="en-NZ" sz="1200" dirty="0">
                <a:latin typeface="Calibri" panose="020F0502020204030204" pitchFamily="34" charset="0"/>
                <a:ea typeface="Calibri" panose="020F0502020204030204" pitchFamily="34" charset="0"/>
                <a:cs typeface="Calibri" panose="020F0502020204030204" pitchFamily="34" charset="0"/>
              </a:rPr>
              <a:t> is lit outside the doors of the church. The Liturgy begins with the blessing of this paschal fire and the lighting of the paschal candle from the fire. (</a:t>
            </a:r>
            <a:r>
              <a:rPr lang="en-NZ" sz="1200" i="1" dirty="0">
                <a:latin typeface="Calibri" panose="020F0502020204030204" pitchFamily="34" charset="0"/>
                <a:ea typeface="Calibri" panose="020F0502020204030204" pitchFamily="34" charset="0"/>
                <a:cs typeface="Calibri" panose="020F0502020204030204" pitchFamily="34" charset="0"/>
              </a:rPr>
              <a:t>Paschal</a:t>
            </a:r>
            <a:r>
              <a:rPr lang="en-NZ" sz="1200" dirty="0">
                <a:latin typeface="Calibri" panose="020F0502020204030204" pitchFamily="34" charset="0"/>
                <a:ea typeface="Calibri" panose="020F0502020204030204" pitchFamily="34" charset="0"/>
                <a:cs typeface="Calibri" panose="020F0502020204030204" pitchFamily="34" charset="0"/>
              </a:rPr>
              <a:t> is a Latin word meaning “Easter”).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Times New Roman" panose="02020603050405020304" pitchFamily="18" charset="0"/>
              </a:rPr>
              <a:t>The P____________ of the Paschal Candle</a:t>
            </a:r>
            <a:r>
              <a:rPr lang="en-NZ" sz="1200" dirty="0">
                <a:latin typeface="Calibri" panose="020F0502020204030204" pitchFamily="34" charset="0"/>
                <a:ea typeface="Calibri" panose="020F0502020204030204" pitchFamily="34" charset="0"/>
                <a:cs typeface="Calibri" panose="020F0502020204030204" pitchFamily="34" charset="0"/>
              </a:rPr>
              <a:t>. The paschal candle, representing the light of Christ rising from the tomb, is brought into the darkened church. The smaller candles held by the community are lit from the paschal candle as they make their way into the Church, symbolising the new life each of us receives from Christ. Point out to children that just as the church brightens as the light of Christ spreads from person to person, so too is the world transformed when we spread the light of Christ in it.</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Times New Roman" panose="02020603050405020304" pitchFamily="18" charset="0"/>
              </a:rPr>
              <a:t>The E_______ is</a:t>
            </a:r>
            <a:r>
              <a:rPr lang="en-NZ" sz="1200" dirty="0">
                <a:latin typeface="Calibri" panose="020F0502020204030204" pitchFamily="34" charset="0"/>
                <a:ea typeface="Calibri" panose="020F0502020204030204" pitchFamily="34" charset="0"/>
                <a:cs typeface="Calibri" panose="020F0502020204030204" pitchFamily="34" charset="0"/>
              </a:rPr>
              <a:t> an ancient hymn of praise for God’s saving work in human history especially in the Resurrection of Christ.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Times New Roman" panose="02020603050405020304" pitchFamily="18" charset="0"/>
              </a:rPr>
              <a:t>The L______ of the Word can</a:t>
            </a:r>
            <a:r>
              <a:rPr lang="en-NZ" sz="1200" dirty="0">
                <a:latin typeface="Calibri" panose="020F0502020204030204" pitchFamily="34" charset="0"/>
                <a:ea typeface="Calibri" panose="020F0502020204030204" pitchFamily="34" charset="0"/>
                <a:cs typeface="Calibri" panose="020F0502020204030204" pitchFamily="34" charset="0"/>
              </a:rPr>
              <a:t> include up to seven readings, five from the Old Testament and two from the New Testament, and each is followed with a sung psalm. Each of the readings relates to another stage of salvation history, that is, the history of God’s saving work among his people.</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Times New Roman" panose="02020603050405020304" pitchFamily="18" charset="0"/>
              </a:rPr>
              <a:t>The B_______ of the B________ Water</a:t>
            </a:r>
            <a:r>
              <a:rPr lang="en-NZ" sz="1200" dirty="0">
                <a:latin typeface="Calibri" panose="020F0502020204030204" pitchFamily="34" charset="0"/>
                <a:ea typeface="Calibri" panose="020F0502020204030204" pitchFamily="34" charset="0"/>
                <a:cs typeface="Calibri" panose="020F0502020204030204" pitchFamily="34" charset="0"/>
              </a:rPr>
              <a:t> the water is blessed and sprinkled on the community.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Times New Roman" panose="02020603050405020304" pitchFamily="18" charset="0"/>
              </a:rPr>
              <a:t>Rites of I_________</a:t>
            </a:r>
            <a:r>
              <a:rPr lang="en-NZ" sz="1200" dirty="0">
                <a:latin typeface="Calibri" panose="020F0502020204030204" pitchFamily="34" charset="0"/>
                <a:ea typeface="Calibri" panose="020F0502020204030204" pitchFamily="34" charset="0"/>
                <a:cs typeface="Calibri" panose="020F0502020204030204" pitchFamily="34" charset="0"/>
              </a:rPr>
              <a:t> People who have been preparing to become part of the Church (catechumens) are usually received at the Easter Vigil. This includes being baptised, confirmed and receiving communion.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Calibri" panose="020F0502020204030204" pitchFamily="34" charset="0"/>
              </a:rPr>
              <a:t>Liturgy of the E__________</a:t>
            </a:r>
            <a:r>
              <a:rPr lang="en-NZ" sz="1200" dirty="0">
                <a:latin typeface="Calibri" panose="020F0502020204030204" pitchFamily="34" charset="0"/>
                <a:ea typeface="Calibri" panose="020F0502020204030204" pitchFamily="34" charset="0"/>
                <a:cs typeface="Calibri" panose="020F0502020204030204" pitchFamily="34" charset="0"/>
              </a:rPr>
              <a:t> follows the usual pattern.</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b="1" dirty="0">
                <a:latin typeface="Calibri" panose="020F0502020204030204" pitchFamily="34" charset="0"/>
                <a:ea typeface="Calibri" panose="020F0502020204030204" pitchFamily="34" charset="0"/>
                <a:cs typeface="Calibri" panose="020F0502020204030204" pitchFamily="34" charset="0"/>
              </a:rPr>
              <a:t>Concluding Rites </a:t>
            </a:r>
            <a:r>
              <a:rPr lang="en-NZ" sz="1200" dirty="0">
                <a:latin typeface="Calibri" panose="020F0502020204030204" pitchFamily="34" charset="0"/>
                <a:ea typeface="Calibri" panose="020F0502020204030204" pitchFamily="34" charset="0"/>
                <a:cs typeface="Calibri" panose="020F0502020204030204" pitchFamily="34" charset="0"/>
              </a:rPr>
              <a:t>include a solemn blessing and Alleluia.</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Action Button: Up">
            <a:hlinkClick r:id="rId3" action="ppaction://hlinksldjump" highlightClick="1"/>
            <a:extLst>
              <a:ext uri="{FF2B5EF4-FFF2-40B4-BE49-F238E27FC236}">
                <a16:creationId xmlns:a16="http://schemas.microsoft.com/office/drawing/2014/main" id="{9E74A7F2-0999-408C-9E90-F269FA5B842E}"/>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17041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738344"/>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a:solidFill>
                  <a:sysClr val="windowText" lastClr="000000"/>
                </a:solidFill>
                <a:latin typeface="Arial" pitchFamily="34" charset="0"/>
                <a:cs typeface="Arial" pitchFamily="34" charset="0"/>
              </a:rPr>
              <a:t>S-11</a:t>
            </a:r>
            <a:endParaRPr lang="en-GB" sz="900" b="1" dirty="0">
              <a:solidFill>
                <a:sysClr val="windowText" lastClr="000000"/>
              </a:solidFill>
              <a:latin typeface="Arial" pitchFamily="34" charset="0"/>
              <a:cs typeface="Arial" pitchFamily="34" charset="0"/>
            </a:endParaRPr>
          </a:p>
        </p:txBody>
      </p:sp>
      <p:sp>
        <p:nvSpPr>
          <p:cNvPr id="8" name="Action Button: Up">
            <a:hlinkClick r:id="rId2" action="ppaction://hlinksldjump" highlightClick="1"/>
          </p:cNvPr>
          <p:cNvSpPr/>
          <p:nvPr/>
        </p:nvSpPr>
        <p:spPr>
          <a:xfrm rot="16200000">
            <a:off x="8100000" y="4738344"/>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2" name="Rectangle: 3Answer"/>
          <p:cNvSpPr/>
          <p:nvPr/>
        </p:nvSpPr>
        <p:spPr>
          <a:xfrm>
            <a:off x="204713" y="2065184"/>
            <a:ext cx="4288349" cy="80174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Name and explain the 3 parts of the Good Friday Liturgy.</a:t>
            </a:r>
          </a:p>
          <a:p>
            <a:endParaRPr lang="en-GB" sz="1200" dirty="0">
              <a:solidFill>
                <a:schemeClr val="tx1"/>
              </a:solidFill>
              <a:cs typeface="Segoe UI" panose="020B0502040204020203" pitchFamily="34" charset="0"/>
            </a:endParaRPr>
          </a:p>
        </p:txBody>
      </p:sp>
      <p:sp>
        <p:nvSpPr>
          <p:cNvPr id="13" name="Rectangle: 2Answer"/>
          <p:cNvSpPr/>
          <p:nvPr/>
        </p:nvSpPr>
        <p:spPr>
          <a:xfrm>
            <a:off x="4670679" y="1141891"/>
            <a:ext cx="4329323"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What Gospel is read on Holy Thursday and explain why this was chosen?</a:t>
            </a:r>
          </a:p>
          <a:p>
            <a:pPr lvl="0"/>
            <a:endParaRPr lang="en-NZ" sz="1200" dirty="0">
              <a:solidFill>
                <a:schemeClr val="tx1"/>
              </a:solidFill>
            </a:endParaRPr>
          </a:p>
        </p:txBody>
      </p:sp>
      <p:sp>
        <p:nvSpPr>
          <p:cNvPr id="14" name="Rectangle: 1Answer"/>
          <p:cNvSpPr/>
          <p:nvPr/>
        </p:nvSpPr>
        <p:spPr>
          <a:xfrm>
            <a:off x="204712" y="1141891"/>
            <a:ext cx="4288349"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Write what you know about -</a:t>
            </a:r>
          </a:p>
          <a:p>
            <a:pPr marL="171450" lvl="0" indent="-171450">
              <a:buFont typeface="Arial" panose="020B0604020202020204" pitchFamily="34" charset="0"/>
              <a:buChar char="•"/>
            </a:pPr>
            <a:r>
              <a:rPr lang="en-NZ" sz="1200" dirty="0">
                <a:solidFill>
                  <a:schemeClr val="tx1"/>
                </a:solidFill>
              </a:rPr>
              <a:t>the Mass of the Chrism</a:t>
            </a:r>
          </a:p>
          <a:p>
            <a:pPr marL="171450" lvl="0" indent="-171450">
              <a:buFont typeface="Arial" panose="020B0604020202020204" pitchFamily="34" charset="0"/>
              <a:buChar char="•"/>
            </a:pPr>
            <a:r>
              <a:rPr lang="en-NZ" sz="1200" dirty="0">
                <a:solidFill>
                  <a:schemeClr val="tx1"/>
                </a:solidFill>
              </a:rPr>
              <a:t>when holy oil is used in the Church </a:t>
            </a:r>
          </a:p>
          <a:p>
            <a:pPr marL="171450" lvl="0" indent="-171450">
              <a:buFont typeface="Arial" panose="020B0604020202020204" pitchFamily="34" charset="0"/>
              <a:buChar char="•"/>
            </a:pPr>
            <a:r>
              <a:rPr lang="en-NZ" sz="1200" dirty="0">
                <a:solidFill>
                  <a:schemeClr val="tx1"/>
                </a:solidFill>
              </a:rPr>
              <a:t>what ‘anointing’ means</a:t>
            </a:r>
          </a:p>
          <a:p>
            <a:pPr lvl="0"/>
            <a:endParaRPr lang="en-NZ" sz="1200" dirty="0">
              <a:solidFill>
                <a:schemeClr val="tx1"/>
              </a:solidFill>
            </a:endParaRP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7Answer"/>
          <p:cNvSpPr/>
          <p:nvPr/>
        </p:nvSpPr>
        <p:spPr>
          <a:xfrm>
            <a:off x="204712" y="3903527"/>
            <a:ext cx="4285966" cy="80174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7) Which activity do you think helped you to learn best in this resource?</a:t>
            </a:r>
          </a:p>
          <a:p>
            <a:endParaRPr lang="en-NZ" sz="1200" dirty="0">
              <a:solidFill>
                <a:schemeClr val="tx1"/>
              </a:solidFill>
            </a:endParaRPr>
          </a:p>
          <a:p>
            <a:pPr lvl="0"/>
            <a:endParaRPr lang="en-GB" sz="1200" dirty="0">
              <a:solidFill>
                <a:schemeClr val="tx1"/>
              </a:solidFill>
              <a:cs typeface="Segoe UI" panose="020B0502040204020203" pitchFamily="34" charset="0"/>
            </a:endParaRPr>
          </a:p>
        </p:txBody>
      </p:sp>
      <p:sp>
        <p:nvSpPr>
          <p:cNvPr id="17" name="Rectangle: 8 Answer"/>
          <p:cNvSpPr/>
          <p:nvPr/>
        </p:nvSpPr>
        <p:spPr>
          <a:xfrm>
            <a:off x="4670678" y="3898243"/>
            <a:ext cx="4329322"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8) Questions I would like to ask about the topics in this resource are …</a:t>
            </a:r>
          </a:p>
          <a:p>
            <a:pPr lvl="0"/>
            <a:endParaRPr lang="en-GB" sz="1200" dirty="0">
              <a:solidFill>
                <a:schemeClr val="tx1"/>
              </a:solidFill>
              <a:cs typeface="Segoe UI" panose="020B0502040204020203" pitchFamily="34" charset="0"/>
            </a:endParaRPr>
          </a:p>
        </p:txBody>
      </p:sp>
      <p:sp>
        <p:nvSpPr>
          <p:cNvPr id="18" name="Rectangle: 4 Answer"/>
          <p:cNvSpPr/>
          <p:nvPr/>
        </p:nvSpPr>
        <p:spPr>
          <a:xfrm>
            <a:off x="4670678" y="2052926"/>
            <a:ext cx="4329323"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4) Choose 5 words to describe the mood of Christians on Holy Saturday.</a:t>
            </a:r>
          </a:p>
          <a:p>
            <a:pPr lvl="0"/>
            <a:endParaRPr lang="en-NZ" sz="1200" dirty="0">
              <a:solidFill>
                <a:schemeClr val="tx1"/>
              </a:solidFill>
            </a:endParaRPr>
          </a:p>
        </p:txBody>
      </p:sp>
      <p:sp>
        <p:nvSpPr>
          <p:cNvPr id="19" name="Rectangle: 5 Answer">
            <a:extLst>
              <a:ext uri="{FF2B5EF4-FFF2-40B4-BE49-F238E27FC236}">
                <a16:creationId xmlns:a16="http://schemas.microsoft.com/office/drawing/2014/main" id="{7BC21C40-F7CE-4D33-99F1-EEAABE911428}"/>
              </a:ext>
            </a:extLst>
          </p:cNvPr>
          <p:cNvSpPr/>
          <p:nvPr/>
        </p:nvSpPr>
        <p:spPr>
          <a:xfrm>
            <a:off x="204712" y="2976838"/>
            <a:ext cx="4288349" cy="80174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5) Why is Easter Sunday the most important day in the year for all Christians?</a:t>
            </a:r>
            <a:endParaRPr lang="en-GB" sz="1200" dirty="0">
              <a:solidFill>
                <a:schemeClr val="tx1"/>
              </a:solidFill>
              <a:cs typeface="Segoe UI" panose="020B0502040204020203" pitchFamily="34" charset="0"/>
            </a:endParaRPr>
          </a:p>
        </p:txBody>
      </p:sp>
      <p:sp>
        <p:nvSpPr>
          <p:cNvPr id="21" name="Rectangle: 6Answer">
            <a:extLst>
              <a:ext uri="{FF2B5EF4-FFF2-40B4-BE49-F238E27FC236}">
                <a16:creationId xmlns:a16="http://schemas.microsoft.com/office/drawing/2014/main" id="{4F67D2A2-C2BD-4D37-A873-A10437E7B8BD}"/>
              </a:ext>
            </a:extLst>
          </p:cNvPr>
          <p:cNvSpPr/>
          <p:nvPr/>
        </p:nvSpPr>
        <p:spPr>
          <a:xfrm>
            <a:off x="4670678" y="2970317"/>
            <a:ext cx="4329323" cy="8133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6) Describe 3 important parts of the Easter Vigil.</a:t>
            </a: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400110"/>
          </a:xfrm>
          <a:prstGeom prst="rect">
            <a:avLst/>
          </a:prstGeom>
          <a:noFill/>
        </p:spPr>
        <p:txBody>
          <a:bodyPr wrap="square" lIns="91440" tIns="45720" rIns="91440" bIns="45720">
            <a:spAutoFit/>
          </a:bodyPr>
          <a:lstStyle/>
          <a:p>
            <a:pPr algn="ctr"/>
            <a:r>
              <a:rPr lang="en-NZ" sz="2000" b="1" dirty="0">
                <a:latin typeface="Tempus Sans ITC" panose="04020404030D07020202" pitchFamily="82" charset="0"/>
              </a:rPr>
              <a:t>Sharing our Learning about HOLY WEEK </a:t>
            </a:r>
            <a:endParaRPr lang="en-US" sz="40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latin typeface="Tempus Sans ITC" panose="04020404030D07020202" pitchFamily="82" charset="0"/>
            </a:endParaRPr>
          </a:p>
        </p:txBody>
      </p:sp>
      <p:sp>
        <p:nvSpPr>
          <p:cNvPr id="4" name="TextBox: PageNumber"/>
          <p:cNvSpPr txBox="1">
            <a:spLocks/>
          </p:cNvSpPr>
          <p:nvPr/>
        </p:nvSpPr>
        <p:spPr>
          <a:xfrm>
            <a:off x="8640000" y="4738344"/>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S-12</a:t>
            </a:r>
          </a:p>
        </p:txBody>
      </p:sp>
      <p:sp>
        <p:nvSpPr>
          <p:cNvPr id="8" name="Action Button: Up">
            <a:hlinkClick r:id="rId3" action="ppaction://hlinksldjump" highlightClick="1"/>
          </p:cNvPr>
          <p:cNvSpPr/>
          <p:nvPr/>
        </p:nvSpPr>
        <p:spPr>
          <a:xfrm rot="16200000">
            <a:off x="8100000" y="4738344"/>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5" name="TextBox: Date"/>
          <p:cNvSpPr txBox="1"/>
          <p:nvPr/>
        </p:nvSpPr>
        <p:spPr>
          <a:xfrm>
            <a:off x="7235401" y="1693"/>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204712" y="242353"/>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pic>
        <p:nvPicPr>
          <p:cNvPr id="5" name="Picture 4">
            <a:extLst>
              <a:ext uri="{FF2B5EF4-FFF2-40B4-BE49-F238E27FC236}">
                <a16:creationId xmlns:a16="http://schemas.microsoft.com/office/drawing/2014/main" id="{F7EF1C4F-57EE-4016-B70F-B24283AE6B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08" y="670095"/>
            <a:ext cx="826290" cy="1115306"/>
          </a:xfrm>
          <a:prstGeom prst="rect">
            <a:avLst/>
          </a:prstGeom>
        </p:spPr>
      </p:pic>
      <p:pic>
        <p:nvPicPr>
          <p:cNvPr id="7" name="Picture 6">
            <a:extLst>
              <a:ext uri="{FF2B5EF4-FFF2-40B4-BE49-F238E27FC236}">
                <a16:creationId xmlns:a16="http://schemas.microsoft.com/office/drawing/2014/main" id="{5ACB5F8F-F92E-4C96-8B37-5F3B5D2D2000}"/>
              </a:ext>
            </a:extLst>
          </p:cNvPr>
          <p:cNvPicPr>
            <a:picLocks noChangeAspect="1"/>
          </p:cNvPicPr>
          <p:nvPr/>
        </p:nvPicPr>
        <p:blipFill rotWithShape="1">
          <a:blip r:embed="rId5">
            <a:extLst>
              <a:ext uri="{28A0092B-C50C-407E-A947-70E740481C1C}">
                <a14:useLocalDpi xmlns:a14="http://schemas.microsoft.com/office/drawing/2010/main" val="0"/>
              </a:ext>
            </a:extLst>
          </a:blip>
          <a:srcRect b="7963"/>
          <a:stretch/>
        </p:blipFill>
        <p:spPr>
          <a:xfrm>
            <a:off x="8100000" y="367799"/>
            <a:ext cx="1051560" cy="1025204"/>
          </a:xfrm>
          <a:prstGeom prst="rect">
            <a:avLst/>
          </a:prstGeom>
        </p:spPr>
      </p:pic>
      <p:pic>
        <p:nvPicPr>
          <p:cNvPr id="22" name="Picture 21">
            <a:extLst>
              <a:ext uri="{FF2B5EF4-FFF2-40B4-BE49-F238E27FC236}">
                <a16:creationId xmlns:a16="http://schemas.microsoft.com/office/drawing/2014/main" id="{16DB94EB-4DEF-423C-AB96-870A125C8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08" y="3910622"/>
            <a:ext cx="885348" cy="872878"/>
          </a:xfrm>
          <a:prstGeom prst="rect">
            <a:avLst/>
          </a:prstGeom>
        </p:spPr>
      </p:pic>
      <p:sp>
        <p:nvSpPr>
          <p:cNvPr id="23" name="Rectangle 22">
            <a:extLst>
              <a:ext uri="{FF2B5EF4-FFF2-40B4-BE49-F238E27FC236}">
                <a16:creationId xmlns:a16="http://schemas.microsoft.com/office/drawing/2014/main" id="{8F91E5EB-5EE6-4FD7-94A2-58855167F98B}"/>
              </a:ext>
            </a:extLst>
          </p:cNvPr>
          <p:cNvSpPr/>
          <p:nvPr/>
        </p:nvSpPr>
        <p:spPr>
          <a:xfrm>
            <a:off x="944698" y="785709"/>
            <a:ext cx="3424951" cy="871008"/>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100" b="1" dirty="0">
                <a:latin typeface="Calibri Light" panose="020F0302020204030204" pitchFamily="34" charset="0"/>
                <a:ea typeface="Calibri" panose="020F0502020204030204" pitchFamily="34" charset="0"/>
                <a:cs typeface="Calibri Light" panose="020F0302020204030204" pitchFamily="34" charset="0"/>
              </a:rPr>
              <a:t>Find out the time </a:t>
            </a:r>
            <a:r>
              <a:rPr lang="en-NZ" sz="1100" dirty="0">
                <a:latin typeface="Calibri Light" panose="020F0302020204030204" pitchFamily="34" charset="0"/>
                <a:ea typeface="Calibri" panose="020F0502020204030204" pitchFamily="34" charset="0"/>
                <a:cs typeface="Calibri Light" panose="020F0302020204030204" pitchFamily="34" charset="0"/>
              </a:rPr>
              <a:t>of the HOLY WEEK ceremonies in your parish and pastoral area and talk to your family about which ones you could attend. Make a memo for your family and put it on the fridge.</a:t>
            </a:r>
            <a:endParaRPr lang="en-NZ"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6" name="Rectangle 25">
            <a:extLst>
              <a:ext uri="{FF2B5EF4-FFF2-40B4-BE49-F238E27FC236}">
                <a16:creationId xmlns:a16="http://schemas.microsoft.com/office/drawing/2014/main" id="{E789E141-431C-44F8-8150-3D3D967ABC39}"/>
              </a:ext>
            </a:extLst>
          </p:cNvPr>
          <p:cNvSpPr/>
          <p:nvPr/>
        </p:nvSpPr>
        <p:spPr>
          <a:xfrm>
            <a:off x="4390989" y="791595"/>
            <a:ext cx="3798711" cy="769441"/>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sz="1100" b="1" dirty="0">
                <a:latin typeface="Calibri Light" panose="020F0302020204030204" pitchFamily="34" charset="0"/>
                <a:ea typeface="Calibri" panose="020F0502020204030204" pitchFamily="34" charset="0"/>
                <a:cs typeface="Calibri Light" panose="020F0302020204030204" pitchFamily="34" charset="0"/>
              </a:rPr>
              <a:t>Use the Liturgical Year Calendar</a:t>
            </a:r>
            <a:r>
              <a:rPr lang="en-NZ" sz="1100" dirty="0">
                <a:latin typeface="Calibri Light" panose="020F0302020204030204" pitchFamily="34" charset="0"/>
                <a:ea typeface="Calibri" panose="020F0502020204030204" pitchFamily="34" charset="0"/>
                <a:cs typeface="Calibri Light" panose="020F0302020204030204" pitchFamily="34" charset="0"/>
              </a:rPr>
              <a:t> to illustrate what you have learned about the Liturgical Year and what you know about Holy Thursday, Good Friday, Holy Saturday and Easter Sunday and share it with a family member. </a:t>
            </a:r>
            <a:endParaRPr lang="en-NZ"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A4D56703-D174-43DE-B6C7-1A1B7AC1267C}"/>
              </a:ext>
            </a:extLst>
          </p:cNvPr>
          <p:cNvSpPr/>
          <p:nvPr/>
        </p:nvSpPr>
        <p:spPr>
          <a:xfrm>
            <a:off x="944698" y="1673025"/>
            <a:ext cx="3446291" cy="938719"/>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sz="1100" b="1" dirty="0">
                <a:latin typeface="Calibri Light" panose="020F0302020204030204" pitchFamily="34" charset="0"/>
                <a:ea typeface="Calibri" panose="020F0502020204030204" pitchFamily="34" charset="0"/>
                <a:cs typeface="Calibri Light" panose="020F0302020204030204" pitchFamily="34" charset="0"/>
              </a:rPr>
              <a:t>Have a conversation with a family member </a:t>
            </a:r>
            <a:r>
              <a:rPr lang="en-NZ" sz="1100" dirty="0">
                <a:latin typeface="Calibri Light" panose="020F0302020204030204" pitchFamily="34" charset="0"/>
                <a:ea typeface="Calibri" panose="020F0502020204030204" pitchFamily="34" charset="0"/>
                <a:cs typeface="Calibri Light" panose="020F0302020204030204" pitchFamily="34" charset="0"/>
              </a:rPr>
              <a:t>about the Mass of the Chrism and talk about the use of the holy oils in the Sacraments and what anointing means. Share an experience you have had or seen of anointing. </a:t>
            </a:r>
            <a:endParaRPr lang="en-NZ" sz="11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28" name="Rectangle 27">
            <a:extLst>
              <a:ext uri="{FF2B5EF4-FFF2-40B4-BE49-F238E27FC236}">
                <a16:creationId xmlns:a16="http://schemas.microsoft.com/office/drawing/2014/main" id="{2AD4D714-89A8-4940-82AB-F496C7125ABB}"/>
              </a:ext>
            </a:extLst>
          </p:cNvPr>
          <p:cNvSpPr/>
          <p:nvPr/>
        </p:nvSpPr>
        <p:spPr>
          <a:xfrm>
            <a:off x="4390989" y="1527819"/>
            <a:ext cx="4315410" cy="1107996"/>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sz="1100" b="1" dirty="0">
                <a:latin typeface="+mj-lt"/>
                <a:ea typeface="Calibri" panose="020F0502020204030204" pitchFamily="34" charset="0"/>
                <a:cs typeface="Calibri" panose="020F0502020204030204" pitchFamily="34" charset="0"/>
              </a:rPr>
              <a:t>Make up a small focus at home to draw your family’s attention to Holy Week. </a:t>
            </a:r>
            <a:r>
              <a:rPr lang="en-NZ" sz="1100" dirty="0">
                <a:latin typeface="+mj-lt"/>
                <a:ea typeface="Calibri" panose="020F0502020204030204" pitchFamily="34" charset="0"/>
                <a:cs typeface="Calibri" panose="020F0502020204030204" pitchFamily="34" charset="0"/>
              </a:rPr>
              <a:t>You could use something purple and red and some symbols e.g. a wine glass, a bread roll, a red rose/flower, a bible open at the Triduum stories, a small bowl and cloth. On Easter Sunday use a yellow cloth and add a round stone and some Easter eggs. </a:t>
            </a:r>
            <a:endParaRPr lang="en-NZ" sz="1100" dirty="0">
              <a:effectLst/>
              <a:latin typeface="+mj-lt"/>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8338B4A0-6885-4DCD-9AC4-B976B98216AC}"/>
              </a:ext>
            </a:extLst>
          </p:cNvPr>
          <p:cNvSpPr/>
          <p:nvPr/>
        </p:nvSpPr>
        <p:spPr>
          <a:xfrm>
            <a:off x="944698" y="2628052"/>
            <a:ext cx="3446291" cy="600164"/>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sz="1100" b="1" dirty="0">
                <a:latin typeface="+mj-lt"/>
                <a:ea typeface="Calibri" panose="020F0502020204030204" pitchFamily="34" charset="0"/>
                <a:cs typeface="Calibri" panose="020F0502020204030204" pitchFamily="34" charset="0"/>
              </a:rPr>
              <a:t>Share your Resurrection Art work and symbol </a:t>
            </a:r>
            <a:r>
              <a:rPr lang="en-NZ" sz="1100" dirty="0">
                <a:latin typeface="+mj-lt"/>
                <a:ea typeface="Calibri" panose="020F0502020204030204" pitchFamily="34" charset="0"/>
                <a:cs typeface="Calibri" panose="020F0502020204030204" pitchFamily="34" charset="0"/>
              </a:rPr>
              <a:t>with your family and share what you have learned about the meaning of Easter this year.</a:t>
            </a:r>
            <a:endParaRPr lang="en-NZ" sz="1000" dirty="0">
              <a:effectLst/>
              <a:latin typeface="+mj-lt"/>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38F91407-6882-4638-9BF9-2D21A47F6122}"/>
              </a:ext>
            </a:extLst>
          </p:cNvPr>
          <p:cNvSpPr/>
          <p:nvPr/>
        </p:nvSpPr>
        <p:spPr>
          <a:xfrm>
            <a:off x="4390989" y="2557568"/>
            <a:ext cx="4572000" cy="2411173"/>
          </a:xfrm>
          <a:prstGeom prst="rect">
            <a:avLst/>
          </a:prstGeom>
        </p:spPr>
        <p:txBody>
          <a:bodyPr>
            <a:spAutoFit/>
          </a:bodyPr>
          <a:lstStyle/>
          <a:p>
            <a:pPr marL="342900" lvl="0" indent="-342900">
              <a:spcAft>
                <a:spcPts val="0"/>
              </a:spcAft>
              <a:buFont typeface="Wingdings" panose="05000000000000000000" pitchFamily="2" charset="2"/>
              <a:buChar char=""/>
            </a:pPr>
            <a:r>
              <a:rPr lang="en-NZ" sz="1100" b="1" dirty="0">
                <a:latin typeface="+mj-lt"/>
                <a:ea typeface="Calibri" panose="020F0502020204030204" pitchFamily="34" charset="0"/>
                <a:cs typeface="Calibri" panose="020F0502020204030204" pitchFamily="34" charset="0"/>
              </a:rPr>
              <a:t>Make an Easter Garden to share at home.</a:t>
            </a:r>
            <a:endParaRPr lang="en-NZ" sz="1100" dirty="0">
              <a:latin typeface="+mj-lt"/>
              <a:ea typeface="Calibri" panose="020F0502020204030204" pitchFamily="34" charset="0"/>
              <a:cs typeface="Times New Roman" panose="02020603050405020304" pitchFamily="18" charset="0"/>
            </a:endParaRPr>
          </a:p>
          <a:p>
            <a:pPr marL="361950">
              <a:lnSpc>
                <a:spcPct val="115000"/>
              </a:lnSpc>
              <a:spcAft>
                <a:spcPts val="1000"/>
              </a:spcAft>
            </a:pPr>
            <a:r>
              <a:rPr lang="en-NZ" sz="1100" b="1" dirty="0">
                <a:solidFill>
                  <a:srgbClr val="222222"/>
                </a:solidFill>
                <a:latin typeface="+mj-lt"/>
                <a:ea typeface="Times New Roman" panose="02020603050405020304" pitchFamily="18" charset="0"/>
                <a:cs typeface="Times New Roman" panose="02020603050405020304" pitchFamily="18" charset="0"/>
              </a:rPr>
              <a:t>For your own garden you will need:</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A tray.</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Soil.</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Grass seeds or moss.</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Small stones.</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A large stone.</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A piece of small white cloth.</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A small flower pot.</a:t>
            </a:r>
            <a:endParaRPr lang="en-NZ" sz="1100" dirty="0">
              <a:latin typeface="+mj-lt"/>
              <a:ea typeface="Calibri" panose="020F0502020204030204" pitchFamily="34" charset="0"/>
              <a:cs typeface="Times New Roman" panose="02020603050405020304" pitchFamily="18" charset="0"/>
            </a:endParaRPr>
          </a:p>
          <a:p>
            <a:pPr marL="342900" lvl="0" indent="-342900">
              <a:lnSpc>
                <a:spcPct val="115000"/>
              </a:lnSpc>
              <a:spcAft>
                <a:spcPts val="300"/>
              </a:spcAft>
              <a:buFont typeface="Wingdings" panose="05000000000000000000" pitchFamily="2" charset="2"/>
              <a:buChar char=""/>
            </a:pPr>
            <a:r>
              <a:rPr lang="en-NZ" sz="1100" dirty="0">
                <a:solidFill>
                  <a:srgbClr val="222222"/>
                </a:solidFill>
                <a:latin typeface="+mj-lt"/>
                <a:ea typeface="Times New Roman" panose="02020603050405020304" pitchFamily="18" charset="0"/>
                <a:cs typeface="Times New Roman" panose="02020603050405020304" pitchFamily="18" charset="0"/>
              </a:rPr>
              <a:t>6 sticks to make into 3 crosses.</a:t>
            </a:r>
            <a:endParaRPr lang="en-NZ" sz="1100" dirty="0">
              <a:effectLst/>
              <a:latin typeface="+mj-lt"/>
              <a:ea typeface="Calibri" panose="020F0502020204030204" pitchFamily="34" charset="0"/>
              <a:cs typeface="Times New Roman" panose="02020603050405020304" pitchFamily="18" charset="0"/>
            </a:endParaRPr>
          </a:p>
        </p:txBody>
      </p:sp>
      <p:pic>
        <p:nvPicPr>
          <p:cNvPr id="4096" name="Picture 4095">
            <a:extLst>
              <a:ext uri="{FF2B5EF4-FFF2-40B4-BE49-F238E27FC236}">
                <a16:creationId xmlns:a16="http://schemas.microsoft.com/office/drawing/2014/main" id="{40ABB045-0F33-4B37-A9BA-2E11E7366DE6}"/>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6535" t="12566" r="17410" b="6470"/>
          <a:stretch/>
        </p:blipFill>
        <p:spPr>
          <a:xfrm>
            <a:off x="6737011" y="2986159"/>
            <a:ext cx="2189656" cy="1553990"/>
          </a:xfrm>
          <a:prstGeom prst="rect">
            <a:avLst/>
          </a:prstGeom>
        </p:spPr>
      </p:pic>
      <p:sp>
        <p:nvSpPr>
          <p:cNvPr id="4098" name="Rectangle 4097">
            <a:extLst>
              <a:ext uri="{FF2B5EF4-FFF2-40B4-BE49-F238E27FC236}">
                <a16:creationId xmlns:a16="http://schemas.microsoft.com/office/drawing/2014/main" id="{65D78244-55E4-4343-BFD5-4118C2630960}"/>
              </a:ext>
            </a:extLst>
          </p:cNvPr>
          <p:cNvSpPr/>
          <p:nvPr/>
        </p:nvSpPr>
        <p:spPr>
          <a:xfrm>
            <a:off x="944698" y="3240829"/>
            <a:ext cx="3409280" cy="1785104"/>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sz="1100" b="1" dirty="0">
                <a:latin typeface="+mj-lt"/>
                <a:ea typeface="Calibri" panose="020F0502020204030204" pitchFamily="34" charset="0"/>
                <a:cs typeface="Calibri" panose="020F0502020204030204" pitchFamily="34" charset="0"/>
              </a:rPr>
              <a:t>Make an Easter power point </a:t>
            </a:r>
            <a:r>
              <a:rPr lang="en-NZ" sz="1100" dirty="0">
                <a:latin typeface="+mj-lt"/>
                <a:ea typeface="Calibri" panose="020F0502020204030204" pitchFamily="34" charset="0"/>
                <a:cs typeface="Calibri" panose="020F0502020204030204" pitchFamily="34" charset="0"/>
              </a:rPr>
              <a:t>to show some younger family members over the Easter break. Include pictures and captions about the story of Jesus’ Resurrection.</a:t>
            </a:r>
            <a:endParaRPr lang="en-NZ" sz="1100" dirty="0">
              <a:latin typeface="+mj-lt"/>
              <a:ea typeface="Calibri" panose="020F0502020204030204" pitchFamily="34" charset="0"/>
              <a:cs typeface="Times New Roman" panose="02020603050405020304" pitchFamily="18" charset="0"/>
            </a:endParaRPr>
          </a:p>
          <a:p>
            <a:pPr marL="361950" lvl="0" indent="-361950">
              <a:spcAft>
                <a:spcPts val="0"/>
              </a:spcAft>
            </a:pPr>
            <a:r>
              <a:rPr lang="en-NZ" sz="1100" dirty="0">
                <a:latin typeface="+mj-lt"/>
                <a:ea typeface="Calibri" panose="020F0502020204030204" pitchFamily="34" charset="0"/>
                <a:cs typeface="Times New Roman" panose="02020603050405020304" pitchFamily="18" charset="0"/>
              </a:rPr>
              <a:t>	</a:t>
            </a:r>
            <a:r>
              <a:rPr lang="en-NZ" sz="1100" dirty="0">
                <a:latin typeface="+mj-lt"/>
                <a:ea typeface="Calibri" panose="020F0502020204030204" pitchFamily="34" charset="0"/>
                <a:cs typeface="Calibri" panose="020F0502020204030204" pitchFamily="34" charset="0"/>
              </a:rPr>
              <a:t>Explain why eggs are an Easter symbol – share some.</a:t>
            </a:r>
            <a:endParaRPr lang="en-NZ" sz="1100" dirty="0">
              <a:latin typeface="+mj-lt"/>
              <a:ea typeface="Calibri" panose="020F0502020204030204" pitchFamily="34" charset="0"/>
              <a:cs typeface="Times New Roman" panose="02020603050405020304" pitchFamily="18" charset="0"/>
            </a:endParaRPr>
          </a:p>
          <a:p>
            <a:pPr>
              <a:spcAft>
                <a:spcPts val="0"/>
              </a:spcAft>
            </a:pPr>
            <a:r>
              <a:rPr lang="en-NZ" sz="1100" dirty="0">
                <a:latin typeface="+mj-lt"/>
                <a:ea typeface="Calibri" panose="020F0502020204030204" pitchFamily="34" charset="0"/>
                <a:cs typeface="Calibri" panose="020F0502020204030204" pitchFamily="34" charset="0"/>
              </a:rPr>
              <a:t> </a:t>
            </a:r>
            <a:endParaRPr lang="en-NZ" sz="1100" b="1" dirty="0">
              <a:latin typeface="+mj-lt"/>
              <a:ea typeface="Calibri" panose="020F0502020204030204" pitchFamily="34" charset="0"/>
            </a:endParaRPr>
          </a:p>
          <a:p>
            <a:pPr marL="285750" indent="-285750">
              <a:buFont typeface="Wingdings" panose="05000000000000000000" pitchFamily="2" charset="2"/>
              <a:buChar char="v"/>
            </a:pPr>
            <a:r>
              <a:rPr lang="en-NZ" sz="1100" b="1" dirty="0">
                <a:latin typeface="+mj-lt"/>
                <a:ea typeface="Calibri" panose="020F0502020204030204" pitchFamily="34" charset="0"/>
              </a:rPr>
              <a:t>Make up your own way </a:t>
            </a:r>
            <a:r>
              <a:rPr lang="en-NZ" sz="1100" dirty="0">
                <a:latin typeface="+mj-lt"/>
                <a:ea typeface="Calibri" panose="020F0502020204030204" pitchFamily="34" charset="0"/>
              </a:rPr>
              <a:t>of showing and sharing what you have learned and decide whom you would like to share it with.</a:t>
            </a:r>
            <a:endParaRPr lang="en-NZ" sz="1100" dirty="0">
              <a:latin typeface="+mj-lt"/>
            </a:endParaRPr>
          </a:p>
        </p:txBody>
      </p:sp>
    </p:spTree>
    <p:extLst>
      <p:ext uri="{BB962C8B-B14F-4D97-AF65-F5344CB8AC3E}">
        <p14:creationId xmlns:p14="http://schemas.microsoft.com/office/powerpoint/2010/main" val="553595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bwMode="auto">
          <a:xfrm>
            <a:off x="6276621" y="1994629"/>
            <a:ext cx="2758869" cy="1728683"/>
          </a:xfrm>
          <a:prstGeom prst="rect">
            <a:avLst/>
          </a:prstGeom>
          <a:noFill/>
          <a:ln>
            <a:noFill/>
          </a:ln>
        </p:spPr>
      </p:pic>
      <p:sp>
        <p:nvSpPr>
          <p:cNvPr id="22" name="Shape: Number 1"/>
          <p:cNvSpPr txBox="1"/>
          <p:nvPr/>
        </p:nvSpPr>
        <p:spPr>
          <a:xfrm>
            <a:off x="251522" y="1799314"/>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23" name="Intention 1 Text"/>
          <p:cNvSpPr txBox="1"/>
          <p:nvPr/>
        </p:nvSpPr>
        <p:spPr>
          <a:xfrm>
            <a:off x="695874" y="1737758"/>
            <a:ext cx="5479148" cy="646331"/>
          </a:xfrm>
          <a:prstGeom prst="rect">
            <a:avLst/>
          </a:prstGeom>
          <a:solidFill>
            <a:schemeClr val="bg2"/>
          </a:solidFill>
          <a:ln w="25400">
            <a:solidFill>
              <a:srgbClr val="5598F3">
                <a:alpha val="50000"/>
              </a:srgbClr>
            </a:solidFill>
          </a:ln>
        </p:spPr>
        <p:txBody>
          <a:bodyPr wrap="square" rtlCol="0">
            <a:spAutoFit/>
          </a:bodyPr>
          <a:lstStyle/>
          <a:p>
            <a:pPr lvl="0"/>
            <a:r>
              <a:rPr lang="en-NZ" dirty="0"/>
              <a:t>Identify what the Church recalls in the Gospel readings on Holy Thursday, Good Friday and the Easter Vigil</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4" y="800915"/>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830997"/>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Learning Intentions</a:t>
            </a:r>
          </a:p>
        </p:txBody>
      </p:sp>
      <p:sp>
        <p:nvSpPr>
          <p:cNvPr id="17" name="Shape: Number 1"/>
          <p:cNvSpPr txBox="1"/>
          <p:nvPr/>
        </p:nvSpPr>
        <p:spPr>
          <a:xfrm>
            <a:off x="251522" y="3200093"/>
            <a:ext cx="487634" cy="523220"/>
          </a:xfrm>
          <a:prstGeom prst="rect">
            <a:avLst/>
          </a:prstGeom>
          <a:noFill/>
        </p:spPr>
        <p:txBody>
          <a:bodyPr wrap="none" rtlCol="0">
            <a:spAutoFit/>
          </a:bodyPr>
          <a:lstStyle/>
          <a:p>
            <a:r>
              <a:rPr lang="en-US" sz="2800" i="1" dirty="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19" name="Intention 1 Text"/>
          <p:cNvSpPr txBox="1"/>
          <p:nvPr/>
        </p:nvSpPr>
        <p:spPr>
          <a:xfrm>
            <a:off x="695874" y="3138537"/>
            <a:ext cx="5479148" cy="646331"/>
          </a:xfrm>
          <a:prstGeom prst="rect">
            <a:avLst/>
          </a:prstGeom>
          <a:solidFill>
            <a:schemeClr val="bg2"/>
          </a:solidFill>
          <a:ln w="25400">
            <a:solidFill>
              <a:srgbClr val="5598F3">
                <a:alpha val="50000"/>
              </a:srgbClr>
            </a:solidFill>
          </a:ln>
        </p:spPr>
        <p:txBody>
          <a:bodyPr wrap="square" rtlCol="0">
            <a:spAutoFit/>
          </a:bodyPr>
          <a:lstStyle/>
          <a:p>
            <a:pPr lvl="0"/>
            <a:r>
              <a:rPr lang="en-NZ" dirty="0"/>
              <a:t>Identify one reason why the ceremonies of the Easter Triduum are so important for Christians to celebrate. </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artisticGlowDiffused intensity="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7504" y="-18797"/>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What do you know about the Easter Triduum?</a:t>
            </a:r>
            <a:endParaRPr lang="en-US" sz="2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3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CD45C4F9-E76C-48EF-8B23-068C6753E822}"/>
              </a:ext>
            </a:extLst>
          </p:cNvPr>
          <p:cNvSpPr/>
          <p:nvPr/>
        </p:nvSpPr>
        <p:spPr>
          <a:xfrm>
            <a:off x="4248000" y="1092114"/>
            <a:ext cx="4572000" cy="2959272"/>
          </a:xfrm>
          <a:prstGeom prst="rect">
            <a:avLst/>
          </a:prstGeom>
          <a:solidFill>
            <a:schemeClr val="bg2"/>
          </a:solidFill>
        </p:spPr>
        <p:txBody>
          <a:bodyPr>
            <a:spAutoFit/>
          </a:bodyPr>
          <a:lstStyle/>
          <a:p>
            <a:pPr marL="342900" lvl="0" indent="-342900">
              <a:lnSpc>
                <a:spcPct val="115000"/>
              </a:lnSpc>
              <a:spcAft>
                <a:spcPts val="0"/>
              </a:spcAft>
              <a:buFont typeface="+mj-lt"/>
              <a:buAutoNum type="arabicParenR"/>
            </a:pPr>
            <a:r>
              <a:rPr lang="en-NZ" b="1" dirty="0">
                <a:latin typeface="Calibri" panose="020F0502020204030204" pitchFamily="34" charset="0"/>
                <a:ea typeface="Calibri" panose="020F0502020204030204" pitchFamily="34" charset="0"/>
                <a:cs typeface="Calibri" panose="020F0502020204030204" pitchFamily="34" charset="0"/>
              </a:rPr>
              <a:t>What does the word ‘Triduum’ mean?</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b="1" dirty="0">
                <a:latin typeface="Calibri" panose="020F0502020204030204" pitchFamily="34" charset="0"/>
                <a:ea typeface="Calibri" panose="020F0502020204030204" pitchFamily="34" charset="0"/>
                <a:cs typeface="Calibri" panose="020F0502020204030204" pitchFamily="34" charset="0"/>
              </a:rPr>
              <a:t>What days in Holy Week does the Easter Triduum refer to?</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b="1" dirty="0">
                <a:latin typeface="Calibri" panose="020F0502020204030204" pitchFamily="34" charset="0"/>
                <a:ea typeface="Calibri" panose="020F0502020204030204" pitchFamily="34" charset="0"/>
                <a:cs typeface="Calibri" panose="020F0502020204030204" pitchFamily="34" charset="0"/>
              </a:rPr>
              <a:t>Where does the Triduum fit in the Liturgical Year?</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R"/>
            </a:pPr>
            <a:r>
              <a:rPr lang="en-NZ" b="1" dirty="0">
                <a:latin typeface="Calibri" panose="020F0502020204030204" pitchFamily="34" charset="0"/>
                <a:ea typeface="Calibri" panose="020F0502020204030204" pitchFamily="34" charset="0"/>
                <a:cs typeface="Calibri" panose="020F0502020204030204" pitchFamily="34" charset="0"/>
              </a:rPr>
              <a:t>Why is the Triduum such an important time in the life of the Church?</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arenR"/>
            </a:pPr>
            <a:r>
              <a:rPr lang="en-NZ" b="1" dirty="0">
                <a:latin typeface="Calibri" panose="020F0502020204030204" pitchFamily="34" charset="0"/>
                <a:ea typeface="Calibri" panose="020F0502020204030204" pitchFamily="34" charset="0"/>
                <a:cs typeface="Calibri" panose="020F0502020204030204" pitchFamily="34" charset="0"/>
              </a:rPr>
              <a:t>Why does the Church celebrate the Triduum?</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F4D58BC-C95F-4CBB-993B-5DC51BDA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000" y="828438"/>
            <a:ext cx="3559770" cy="3486624"/>
          </a:xfrm>
          <a:prstGeom prst="rect">
            <a:avLst/>
          </a:prstGeom>
        </p:spPr>
      </p:pic>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artisticGlowDiffused intensity="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TextBox: PageNumber"/>
          <p:cNvSpPr txBox="1">
            <a:spLocks/>
          </p:cNvSpPr>
          <p:nvPr/>
        </p:nvSpPr>
        <p:spPr>
          <a:xfrm>
            <a:off x="8640000" y="474927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t>
            </a:r>
          </a:p>
        </p:txBody>
      </p:sp>
      <p:sp>
        <p:nvSpPr>
          <p:cNvPr id="14" name="Slide Title"/>
          <p:cNvSpPr/>
          <p:nvPr/>
        </p:nvSpPr>
        <p:spPr>
          <a:xfrm>
            <a:off x="0" y="-101927"/>
            <a:ext cx="9144000"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 The Mass of the Chrism </a:t>
            </a:r>
            <a:endParaRPr lang="en-US" sz="2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4BD5FA9-DF47-41BB-A5C6-50D4F70A1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08" y="454031"/>
            <a:ext cx="4554849" cy="2565565"/>
          </a:xfrm>
          <a:prstGeom prst="rect">
            <a:avLst/>
          </a:prstGeom>
        </p:spPr>
      </p:pic>
      <p:sp>
        <p:nvSpPr>
          <p:cNvPr id="50" name="Action Button: Forward">
            <a:hlinkClick r:id="" action="ppaction://hlinkshowjump?jump=nextslide" highlightClick="1"/>
            <a:extLst>
              <a:ext uri="{FF2B5EF4-FFF2-40B4-BE49-F238E27FC236}">
                <a16:creationId xmlns:a16="http://schemas.microsoft.com/office/drawing/2014/main" id="{2D08FEE7-02EC-414E-A7B2-6B352FDC2C68}"/>
              </a:ext>
            </a:extLst>
          </p:cNvPr>
          <p:cNvSpPr/>
          <p:nvPr/>
        </p:nvSpPr>
        <p:spPr>
          <a:xfrm>
            <a:off x="8100392" y="474927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1" name="Action Button: Back">
            <a:hlinkClick r:id="" action="ppaction://hlinkshowjump?jump=previousslide" highlightClick="1"/>
            <a:extLst>
              <a:ext uri="{FF2B5EF4-FFF2-40B4-BE49-F238E27FC236}">
                <a16:creationId xmlns:a16="http://schemas.microsoft.com/office/drawing/2014/main" id="{DA59E2E9-AB13-44E2-9C01-4C00B8000A03}"/>
              </a:ext>
            </a:extLst>
          </p:cNvPr>
          <p:cNvSpPr/>
          <p:nvPr/>
        </p:nvSpPr>
        <p:spPr>
          <a:xfrm>
            <a:off x="7596000" y="474927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2" name="Group 51">
            <a:extLst>
              <a:ext uri="{FF2B5EF4-FFF2-40B4-BE49-F238E27FC236}">
                <a16:creationId xmlns:a16="http://schemas.microsoft.com/office/drawing/2014/main" id="{B30234C4-1507-4743-AEE0-B1D0C13E5296}"/>
              </a:ext>
            </a:extLst>
          </p:cNvPr>
          <p:cNvGrpSpPr/>
          <p:nvPr/>
        </p:nvGrpSpPr>
        <p:grpSpPr>
          <a:xfrm>
            <a:off x="6603145" y="1994564"/>
            <a:ext cx="778935" cy="778933"/>
            <a:chOff x="5339643" y="1817511"/>
            <a:chExt cx="778935" cy="778933"/>
          </a:xfrm>
        </p:grpSpPr>
        <p:sp>
          <p:nvSpPr>
            <p:cNvPr id="53" name="Arrow: Curved Left 52">
              <a:extLst>
                <a:ext uri="{FF2B5EF4-FFF2-40B4-BE49-F238E27FC236}">
                  <a16:creationId xmlns:a16="http://schemas.microsoft.com/office/drawing/2014/main" id="{3A405352-C45C-40CF-AB88-470B970FC382}"/>
                </a:ext>
              </a:extLst>
            </p:cNvPr>
            <p:cNvSpPr/>
            <p:nvPr/>
          </p:nvSpPr>
          <p:spPr>
            <a:xfrm>
              <a:off x="5779911" y="1851378"/>
              <a:ext cx="338667" cy="7450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54" name="Arrow: Curved Left 53">
              <a:extLst>
                <a:ext uri="{FF2B5EF4-FFF2-40B4-BE49-F238E27FC236}">
                  <a16:creationId xmlns:a16="http://schemas.microsoft.com/office/drawing/2014/main" id="{D2C5E930-6823-47DE-AC75-A82888E6AC1B}"/>
                </a:ext>
              </a:extLst>
            </p:cNvPr>
            <p:cNvSpPr/>
            <p:nvPr/>
          </p:nvSpPr>
          <p:spPr>
            <a:xfrm rot="10800000">
              <a:off x="5339643" y="1817511"/>
              <a:ext cx="378178" cy="7450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grpSp>
      <p:sp>
        <p:nvSpPr>
          <p:cNvPr id="28" name="Shape: Card 14">
            <a:extLst>
              <a:ext uri="{FF2B5EF4-FFF2-40B4-BE49-F238E27FC236}">
                <a16:creationId xmlns:a16="http://schemas.microsoft.com/office/drawing/2014/main" id="{14C3C494-AA9D-4F87-BE4B-224A9A32BABA}"/>
              </a:ext>
            </a:extLst>
          </p:cNvPr>
          <p:cNvSpPr/>
          <p:nvPr/>
        </p:nvSpPr>
        <p:spPr>
          <a:xfrm>
            <a:off x="4988554" y="372533"/>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14) Think about the Sacraments that include anointing in their rite. </a:t>
            </a:r>
            <a:r>
              <a:rPr lang="en-NZ" sz="1600" b="1" dirty="0">
                <a:solidFill>
                  <a:schemeClr val="tx1"/>
                </a:solidFill>
              </a:rPr>
              <a:t>Can you think of someone you know who may be anointed during the next year with one of the oils that are blessed at the Chrism Masses in your diocese during this Holy Week?</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14</a:t>
            </a:r>
            <a:endParaRPr lang="en-NZ" sz="1600" b="1" dirty="0">
              <a:solidFill>
                <a:srgbClr val="FF0000"/>
              </a:solidFill>
            </a:endParaRPr>
          </a:p>
        </p:txBody>
      </p:sp>
      <p:sp>
        <p:nvSpPr>
          <p:cNvPr id="27" name="Shape: Card 13">
            <a:extLst>
              <a:ext uri="{FF2B5EF4-FFF2-40B4-BE49-F238E27FC236}">
                <a16:creationId xmlns:a16="http://schemas.microsoft.com/office/drawing/2014/main" id="{79F7834D-8414-45D5-826A-B591D7A0DF69}"/>
              </a:ext>
            </a:extLst>
          </p:cNvPr>
          <p:cNvSpPr/>
          <p:nvPr/>
        </p:nvSpPr>
        <p:spPr>
          <a:xfrm>
            <a:off x="5009267" y="413807"/>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13) After the Mass, the oil is put into smaller bottles for each area of the diocese. They  are taken back to the deaneries (areas of the diocese) and distributed for use in each parish or pastoral area. This is done in time for the oils to be presented in each parish at the Mass of the Lord’s Supper on Holy Thursday evening.                                                  </a:t>
            </a:r>
            <a:r>
              <a:rPr lang="en-NZ" sz="1600" b="1" dirty="0">
                <a:solidFill>
                  <a:schemeClr val="tx1"/>
                </a:solidFill>
              </a:rPr>
              <a:t>Remember to notice this during the Holy Thursday Mass. </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13</a:t>
            </a:r>
            <a:endParaRPr lang="en-NZ" sz="1600" b="1" dirty="0">
              <a:solidFill>
                <a:srgbClr val="FF0000"/>
              </a:solidFill>
            </a:endParaRPr>
          </a:p>
        </p:txBody>
      </p:sp>
      <p:sp>
        <p:nvSpPr>
          <p:cNvPr id="26" name="Shape: Card 12">
            <a:extLst>
              <a:ext uri="{FF2B5EF4-FFF2-40B4-BE49-F238E27FC236}">
                <a16:creationId xmlns:a16="http://schemas.microsoft.com/office/drawing/2014/main" id="{8DCDA933-2CB3-438A-B287-862F31CB14BE}"/>
              </a:ext>
            </a:extLst>
          </p:cNvPr>
          <p:cNvSpPr/>
          <p:nvPr/>
        </p:nvSpPr>
        <p:spPr>
          <a:xfrm>
            <a:off x="5051471" y="440082"/>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12) The other special ritual during the Chrism Mass is the renewal by the priests of the promises they made when they were ordained a priest to serve the People of God faithfully. They also pledge their loyalty and support to their bishop, to one another and to the Pope.                                                                  </a:t>
            </a:r>
            <a:r>
              <a:rPr lang="en-NZ" sz="1600" b="1" dirty="0">
                <a:solidFill>
                  <a:schemeClr val="tx1"/>
                </a:solidFill>
              </a:rPr>
              <a:t>How do you think the community respond when they see and hear this promise?</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12</a:t>
            </a:r>
            <a:endParaRPr lang="en-NZ" sz="1600" b="1" dirty="0">
              <a:solidFill>
                <a:srgbClr val="FF0000"/>
              </a:solidFill>
            </a:endParaRPr>
          </a:p>
        </p:txBody>
      </p:sp>
      <p:pic>
        <p:nvPicPr>
          <p:cNvPr id="6" name="Picture 12">
            <a:extLst>
              <a:ext uri="{FF2B5EF4-FFF2-40B4-BE49-F238E27FC236}">
                <a16:creationId xmlns:a16="http://schemas.microsoft.com/office/drawing/2014/main" id="{7E0626C4-1F0F-4616-B298-B8563C14C9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2023" y="3243331"/>
            <a:ext cx="1529542" cy="1026622"/>
          </a:xfrm>
          <a:prstGeom prst="rect">
            <a:avLst/>
          </a:prstGeom>
        </p:spPr>
      </p:pic>
      <p:sp>
        <p:nvSpPr>
          <p:cNvPr id="25" name="Shape: Card 11">
            <a:extLst>
              <a:ext uri="{FF2B5EF4-FFF2-40B4-BE49-F238E27FC236}">
                <a16:creationId xmlns:a16="http://schemas.microsoft.com/office/drawing/2014/main" id="{7E90C3E6-C856-404C-B817-24F8A9411D9A}"/>
              </a:ext>
            </a:extLst>
          </p:cNvPr>
          <p:cNvSpPr/>
          <p:nvPr/>
        </p:nvSpPr>
        <p:spPr>
          <a:xfrm>
            <a:off x="5051471" y="444659"/>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11) Through the Sacrament of Holy Orders men commit themselves to a closer relationship with Christ, his mission and service to the People of God. The anointing with the Oil of Chrism is the sign of the commitment to fulfil a specific role in God’s plan under the influence of the Holy Spirit.                                                                                                            </a:t>
            </a:r>
            <a:r>
              <a:rPr lang="en-NZ" sz="1600" b="1" dirty="0">
                <a:solidFill>
                  <a:schemeClr val="tx1"/>
                </a:solidFill>
              </a:rPr>
              <a:t>Talk to your priest about the day he was ordained a priest and made this commitment.</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11</a:t>
            </a:r>
            <a:endParaRPr lang="en-NZ" sz="1600" b="1" dirty="0">
              <a:solidFill>
                <a:srgbClr val="FF0000"/>
              </a:solidFill>
            </a:endParaRPr>
          </a:p>
        </p:txBody>
      </p:sp>
      <p:sp>
        <p:nvSpPr>
          <p:cNvPr id="24" name="Shape: Card 10">
            <a:extLst>
              <a:ext uri="{FF2B5EF4-FFF2-40B4-BE49-F238E27FC236}">
                <a16:creationId xmlns:a16="http://schemas.microsoft.com/office/drawing/2014/main" id="{964A0DC4-BEC6-4496-8ADA-5305FAC4F4BC}"/>
              </a:ext>
            </a:extLst>
          </p:cNvPr>
          <p:cNvSpPr/>
          <p:nvPr/>
        </p:nvSpPr>
        <p:spPr>
          <a:xfrm>
            <a:off x="5086256" y="444659"/>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10) In the Sacrament of Confirmation the bishop anoints the forehead of the candidate with Chrism saying </a:t>
            </a:r>
          </a:p>
          <a:p>
            <a:pPr algn="ctr"/>
            <a:r>
              <a:rPr lang="en-NZ" sz="1600" dirty="0">
                <a:solidFill>
                  <a:schemeClr val="tx1"/>
                </a:solidFill>
              </a:rPr>
              <a:t>“Be sealed with the gift of the Holy Spirit”.                                                        </a:t>
            </a:r>
            <a:r>
              <a:rPr lang="en-NZ" sz="1600" b="1" dirty="0">
                <a:solidFill>
                  <a:schemeClr val="tx1"/>
                </a:solidFill>
              </a:rPr>
              <a:t>Share an experience you have seen or had of this. </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10</a:t>
            </a:r>
            <a:endParaRPr lang="en-NZ" sz="1600" b="1" dirty="0">
              <a:solidFill>
                <a:srgbClr val="FF0000"/>
              </a:solidFill>
            </a:endParaRPr>
          </a:p>
        </p:txBody>
      </p:sp>
      <p:sp>
        <p:nvSpPr>
          <p:cNvPr id="23" name="Shape: Card 9">
            <a:extLst>
              <a:ext uri="{FF2B5EF4-FFF2-40B4-BE49-F238E27FC236}">
                <a16:creationId xmlns:a16="http://schemas.microsoft.com/office/drawing/2014/main" id="{8C708D44-4A99-496B-BC28-708946D26A76}"/>
              </a:ext>
            </a:extLst>
          </p:cNvPr>
          <p:cNvSpPr/>
          <p:nvPr/>
        </p:nvSpPr>
        <p:spPr>
          <a:xfrm>
            <a:off x="5135108" y="444659"/>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9) In the Sacrament of Baptism right after the water has been poured, the priest anoints the person on the crown of his/her head with Chrism saying, </a:t>
            </a:r>
          </a:p>
          <a:p>
            <a:pPr algn="ctr"/>
            <a:r>
              <a:rPr lang="en-NZ" sz="1600" dirty="0">
                <a:solidFill>
                  <a:schemeClr val="tx1"/>
                </a:solidFill>
              </a:rPr>
              <a:t>“God has freed you from sin and given you a new birth by water and the Holy Spirit. He now anoints you with the Chrism of salvation”.                                 </a:t>
            </a:r>
            <a:r>
              <a:rPr lang="en-NZ" sz="1600" b="1" dirty="0">
                <a:solidFill>
                  <a:schemeClr val="tx1"/>
                </a:solidFill>
              </a:rPr>
              <a:t>Share an experience you have seen or had of this. </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9</a:t>
            </a:r>
            <a:endParaRPr lang="en-NZ" sz="1600" b="1" dirty="0">
              <a:solidFill>
                <a:srgbClr val="FF0000"/>
              </a:solidFill>
            </a:endParaRPr>
          </a:p>
        </p:txBody>
      </p:sp>
      <p:pic>
        <p:nvPicPr>
          <p:cNvPr id="8" name="Picture 9">
            <a:extLst>
              <a:ext uri="{FF2B5EF4-FFF2-40B4-BE49-F238E27FC236}">
                <a16:creationId xmlns:a16="http://schemas.microsoft.com/office/drawing/2014/main" id="{9968AEE4-2CCE-4038-89DD-85BB154AB5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2080" y="3231071"/>
            <a:ext cx="1457446" cy="1129521"/>
          </a:xfrm>
          <a:prstGeom prst="ellipse">
            <a:avLst/>
          </a:prstGeom>
          <a:ln>
            <a:noFill/>
          </a:ln>
          <a:effectLst>
            <a:softEdge rad="112500"/>
          </a:effectLst>
        </p:spPr>
      </p:pic>
      <p:sp>
        <p:nvSpPr>
          <p:cNvPr id="22" name="Shape: Card 8">
            <a:extLst>
              <a:ext uri="{FF2B5EF4-FFF2-40B4-BE49-F238E27FC236}">
                <a16:creationId xmlns:a16="http://schemas.microsoft.com/office/drawing/2014/main" id="{C9112BEC-E027-487A-AF48-A259E1D9BBEF}"/>
              </a:ext>
            </a:extLst>
          </p:cNvPr>
          <p:cNvSpPr/>
          <p:nvPr/>
        </p:nvSpPr>
        <p:spPr>
          <a:xfrm>
            <a:off x="5188942" y="477746"/>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8) The Sacraments that include anointing are Baptism, Confirmation and Ordination to the priesthood and episcopacy (ordained a bishop). </a:t>
            </a:r>
          </a:p>
          <a:p>
            <a:pPr algn="ctr"/>
            <a:r>
              <a:rPr lang="en-NZ" sz="1600" dirty="0">
                <a:solidFill>
                  <a:schemeClr val="tx1"/>
                </a:solidFill>
              </a:rPr>
              <a:t>The </a:t>
            </a:r>
            <a:r>
              <a:rPr lang="en-NZ" sz="1600" b="1" i="1" dirty="0">
                <a:solidFill>
                  <a:schemeClr val="tx1"/>
                </a:solidFill>
              </a:rPr>
              <a:t>Oil of Chrism</a:t>
            </a:r>
            <a:r>
              <a:rPr lang="en-NZ" sz="1600" dirty="0">
                <a:solidFill>
                  <a:schemeClr val="tx1"/>
                </a:solidFill>
              </a:rPr>
              <a:t> is used in these  Sacraments  and it gives a permanent, irremovable character  which is the seal of the Holy Spirit that lasts forever. </a:t>
            </a:r>
          </a:p>
          <a:p>
            <a:pPr algn="ctr"/>
            <a:r>
              <a:rPr lang="en-NZ" sz="1600" b="1" dirty="0">
                <a:solidFill>
                  <a:schemeClr val="tx1"/>
                </a:solidFill>
              </a:rPr>
              <a:t>Talk together about what this means.</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8</a:t>
            </a:r>
            <a:endParaRPr lang="en-NZ" sz="1600" b="1" dirty="0">
              <a:solidFill>
                <a:srgbClr val="FF0000"/>
              </a:solidFill>
            </a:endParaRPr>
          </a:p>
        </p:txBody>
      </p:sp>
      <p:sp>
        <p:nvSpPr>
          <p:cNvPr id="21" name="Shape: Card 7">
            <a:extLst>
              <a:ext uri="{FF2B5EF4-FFF2-40B4-BE49-F238E27FC236}">
                <a16:creationId xmlns:a16="http://schemas.microsoft.com/office/drawing/2014/main" id="{A35E2CB7-5D63-4E4C-AC38-5BF491C50B33}"/>
              </a:ext>
            </a:extLst>
          </p:cNvPr>
          <p:cNvSpPr/>
          <p:nvPr/>
        </p:nvSpPr>
        <p:spPr>
          <a:xfrm>
            <a:off x="5215554" y="510797"/>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7) The </a:t>
            </a:r>
            <a:r>
              <a:rPr lang="en-NZ" sz="1600" b="1" i="1" dirty="0">
                <a:solidFill>
                  <a:schemeClr val="tx1"/>
                </a:solidFill>
              </a:rPr>
              <a:t>Oil of the Sick</a:t>
            </a:r>
            <a:r>
              <a:rPr lang="en-NZ" sz="1600" dirty="0">
                <a:solidFill>
                  <a:schemeClr val="tx1"/>
                </a:solidFill>
              </a:rPr>
              <a:t> is brought to the sanctuary by members of the medical profession. </a:t>
            </a:r>
          </a:p>
          <a:p>
            <a:pPr algn="ctr"/>
            <a:r>
              <a:rPr lang="en-NZ" sz="1600" dirty="0">
                <a:solidFill>
                  <a:schemeClr val="tx1"/>
                </a:solidFill>
              </a:rPr>
              <a:t>The</a:t>
            </a:r>
            <a:r>
              <a:rPr lang="en-NZ" sz="1600" b="1" i="1" dirty="0">
                <a:solidFill>
                  <a:schemeClr val="tx1"/>
                </a:solidFill>
              </a:rPr>
              <a:t> Oil of Catechumens</a:t>
            </a:r>
            <a:r>
              <a:rPr lang="en-NZ" sz="1600" dirty="0">
                <a:solidFill>
                  <a:schemeClr val="tx1"/>
                </a:solidFill>
              </a:rPr>
              <a:t> is brought by some of those who are to be baptised at Easter. </a:t>
            </a:r>
          </a:p>
          <a:p>
            <a:pPr algn="ctr"/>
            <a:r>
              <a:rPr lang="en-NZ" sz="1600" dirty="0">
                <a:solidFill>
                  <a:schemeClr val="tx1"/>
                </a:solidFill>
              </a:rPr>
              <a:t>The </a:t>
            </a:r>
            <a:r>
              <a:rPr lang="en-NZ" sz="1600" b="1" i="1" dirty="0">
                <a:solidFill>
                  <a:schemeClr val="tx1"/>
                </a:solidFill>
              </a:rPr>
              <a:t>Oil of Chrism</a:t>
            </a:r>
            <a:r>
              <a:rPr lang="en-NZ" sz="1600" dirty="0">
                <a:solidFill>
                  <a:schemeClr val="tx1"/>
                </a:solidFill>
              </a:rPr>
              <a:t> is brought forward by people who are to be ordained. The Bishop breathes on the oils and blesses them calling on the Holy Spirit to pour out his gifts of the Spirit on all who will be anointed with them. </a:t>
            </a:r>
          </a:p>
          <a:p>
            <a:pPr algn="ctr"/>
            <a:r>
              <a:rPr lang="en-NZ" sz="1600" b="1" dirty="0">
                <a:solidFill>
                  <a:schemeClr val="tx1"/>
                </a:solidFill>
              </a:rPr>
              <a:t>Why would the bishop breathe on the oils?</a:t>
            </a:r>
            <a:endParaRPr lang="en-NZ" sz="1600" dirty="0">
              <a:solidFill>
                <a:schemeClr val="tx1"/>
              </a:solidFill>
            </a:endParaRPr>
          </a:p>
          <a:p>
            <a:pPr algn="ctr"/>
            <a:r>
              <a:rPr lang="en-NZ" sz="1600" b="1" dirty="0">
                <a:solidFill>
                  <a:schemeClr val="tx1"/>
                </a:solidFill>
              </a:rPr>
              <a:t>7</a:t>
            </a:r>
            <a:endParaRPr lang="en-NZ" sz="1600" b="1" dirty="0">
              <a:solidFill>
                <a:srgbClr val="FF0000"/>
              </a:solidFill>
            </a:endParaRPr>
          </a:p>
        </p:txBody>
      </p:sp>
      <p:sp>
        <p:nvSpPr>
          <p:cNvPr id="55" name="Shape: Card 6">
            <a:extLst>
              <a:ext uri="{FF2B5EF4-FFF2-40B4-BE49-F238E27FC236}">
                <a16:creationId xmlns:a16="http://schemas.microsoft.com/office/drawing/2014/main" id="{AE268B0D-9831-42D5-90E9-6682F8785E43}"/>
              </a:ext>
            </a:extLst>
          </p:cNvPr>
          <p:cNvSpPr/>
          <p:nvPr/>
        </p:nvSpPr>
        <p:spPr>
          <a:xfrm>
            <a:off x="5215554" y="558059"/>
            <a:ext cx="3424446" cy="412190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6) During the Mass the three oils are presented to the bishop with the bread, wine and water at the Offertory when the rite of blessing and consecration is celebrated. In some places the blessing of the </a:t>
            </a:r>
          </a:p>
          <a:p>
            <a:pPr algn="ctr"/>
            <a:r>
              <a:rPr lang="en-NZ" sz="1600" b="1" i="1" dirty="0">
                <a:solidFill>
                  <a:schemeClr val="tx1"/>
                </a:solidFill>
              </a:rPr>
              <a:t>Oil of the Sick</a:t>
            </a:r>
            <a:r>
              <a:rPr lang="en-NZ" sz="1600" dirty="0">
                <a:solidFill>
                  <a:schemeClr val="tx1"/>
                </a:solidFill>
              </a:rPr>
              <a:t> is done at the end of the Eucharistic prayer and the blessing of the </a:t>
            </a:r>
            <a:r>
              <a:rPr lang="en-NZ" sz="1600" b="1" i="1" dirty="0">
                <a:solidFill>
                  <a:schemeClr val="tx1"/>
                </a:solidFill>
              </a:rPr>
              <a:t>Oil of Catechumens</a:t>
            </a:r>
            <a:r>
              <a:rPr lang="en-NZ" sz="1600" dirty="0">
                <a:solidFill>
                  <a:schemeClr val="tx1"/>
                </a:solidFill>
              </a:rPr>
              <a:t> and the </a:t>
            </a:r>
            <a:r>
              <a:rPr lang="en-NZ" sz="1600" b="1" i="1" dirty="0">
                <a:solidFill>
                  <a:schemeClr val="tx1"/>
                </a:solidFill>
              </a:rPr>
              <a:t>Consecration of the Chrism</a:t>
            </a:r>
            <a:r>
              <a:rPr lang="en-NZ" sz="1600" dirty="0">
                <a:solidFill>
                  <a:schemeClr val="tx1"/>
                </a:solidFill>
              </a:rPr>
              <a:t> takes place after Communion. </a:t>
            </a:r>
          </a:p>
          <a:p>
            <a:pPr algn="ctr"/>
            <a:r>
              <a:rPr lang="en-NZ" sz="1600" b="1" dirty="0">
                <a:solidFill>
                  <a:schemeClr val="tx1"/>
                </a:solidFill>
              </a:rPr>
              <a:t>Who presents the holy oils to the bishop?</a:t>
            </a:r>
          </a:p>
          <a:p>
            <a:pPr algn="ctr"/>
            <a:endParaRPr lang="en-NZ" sz="1600" dirty="0">
              <a:solidFill>
                <a:schemeClr val="tx1"/>
              </a:solidFill>
            </a:endParaRPr>
          </a:p>
          <a:p>
            <a:pPr algn="ctr"/>
            <a:r>
              <a:rPr lang="en-NZ" sz="1600" b="1" dirty="0">
                <a:solidFill>
                  <a:schemeClr val="tx1"/>
                </a:solidFill>
              </a:rPr>
              <a:t>6</a:t>
            </a:r>
            <a:endParaRPr lang="en-NZ" sz="1600" b="1" dirty="0">
              <a:solidFill>
                <a:srgbClr val="FF0000"/>
              </a:solidFill>
            </a:endParaRPr>
          </a:p>
        </p:txBody>
      </p:sp>
      <p:sp>
        <p:nvSpPr>
          <p:cNvPr id="58" name="Shape: Card 5">
            <a:extLst>
              <a:ext uri="{FF2B5EF4-FFF2-40B4-BE49-F238E27FC236}">
                <a16:creationId xmlns:a16="http://schemas.microsoft.com/office/drawing/2014/main" id="{77EA380D-B1DA-49C0-B88A-F0FE5E532877}"/>
              </a:ext>
            </a:extLst>
          </p:cNvPr>
          <p:cNvSpPr/>
          <p:nvPr/>
        </p:nvSpPr>
        <p:spPr>
          <a:xfrm>
            <a:off x="5215555" y="607787"/>
            <a:ext cx="3432618" cy="4077312"/>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5)There are three different oils that are blessed at the Chrism Mass: the </a:t>
            </a:r>
            <a:r>
              <a:rPr lang="en-NZ" sz="1600" b="1" i="1" dirty="0">
                <a:solidFill>
                  <a:schemeClr val="tx1"/>
                </a:solidFill>
              </a:rPr>
              <a:t>Oil of the Sick</a:t>
            </a:r>
            <a:r>
              <a:rPr lang="en-NZ" sz="1600" dirty="0">
                <a:solidFill>
                  <a:schemeClr val="tx1"/>
                </a:solidFill>
              </a:rPr>
              <a:t>, </a:t>
            </a:r>
          </a:p>
          <a:p>
            <a:pPr algn="ctr"/>
            <a:r>
              <a:rPr lang="en-NZ" sz="1600" dirty="0">
                <a:solidFill>
                  <a:schemeClr val="tx1"/>
                </a:solidFill>
              </a:rPr>
              <a:t>the </a:t>
            </a:r>
            <a:r>
              <a:rPr lang="en-NZ" sz="1600" b="1" i="1" dirty="0">
                <a:solidFill>
                  <a:schemeClr val="tx1"/>
                </a:solidFill>
              </a:rPr>
              <a:t>Oil of Chrism</a:t>
            </a:r>
            <a:r>
              <a:rPr lang="en-NZ" sz="1600" dirty="0">
                <a:solidFill>
                  <a:schemeClr val="tx1"/>
                </a:solidFill>
              </a:rPr>
              <a:t>, </a:t>
            </a:r>
          </a:p>
          <a:p>
            <a:pPr algn="ctr"/>
            <a:r>
              <a:rPr lang="en-NZ" sz="1600" dirty="0">
                <a:solidFill>
                  <a:schemeClr val="tx1"/>
                </a:solidFill>
              </a:rPr>
              <a:t>and the </a:t>
            </a:r>
            <a:r>
              <a:rPr lang="en-NZ" sz="1600" b="1" i="1" dirty="0">
                <a:solidFill>
                  <a:schemeClr val="tx1"/>
                </a:solidFill>
              </a:rPr>
              <a:t>Oil of Catechumens</a:t>
            </a:r>
            <a:r>
              <a:rPr lang="en-NZ" sz="1600" dirty="0">
                <a:solidFill>
                  <a:schemeClr val="tx1"/>
                </a:solidFill>
              </a:rPr>
              <a:t>. </a:t>
            </a:r>
          </a:p>
          <a:p>
            <a:pPr algn="ctr"/>
            <a:r>
              <a:rPr lang="en-NZ" sz="1600" dirty="0">
                <a:solidFill>
                  <a:schemeClr val="tx1"/>
                </a:solidFill>
              </a:rPr>
              <a:t>The oils are used whenever there is a celebration of a Sacrament that includes anointing.   </a:t>
            </a:r>
          </a:p>
          <a:p>
            <a:pPr algn="ctr"/>
            <a:r>
              <a:rPr lang="en-NZ" sz="1600" b="1" dirty="0">
                <a:solidFill>
                  <a:schemeClr val="tx1"/>
                </a:solidFill>
              </a:rPr>
              <a:t>Can you name the Sacraments in which people are anointed?</a:t>
            </a:r>
            <a:r>
              <a:rPr lang="en-NZ" sz="1600" dirty="0">
                <a:solidFill>
                  <a:schemeClr val="tx1"/>
                </a:solidFill>
              </a:rPr>
              <a:t> </a:t>
            </a:r>
          </a:p>
          <a:p>
            <a:pPr algn="ctr"/>
            <a:endParaRPr lang="en-NZ" sz="1600" dirty="0">
              <a:solidFill>
                <a:schemeClr val="tx1"/>
              </a:solidFill>
            </a:endParaRPr>
          </a:p>
          <a:p>
            <a:pPr algn="ctr"/>
            <a:endParaRPr lang="en-NZ" sz="1600" dirty="0">
              <a:solidFill>
                <a:schemeClr val="tx1"/>
              </a:solidFill>
            </a:endParaRPr>
          </a:p>
          <a:p>
            <a:pPr algn="ctr"/>
            <a:endParaRPr lang="en-NZ" sz="1600" dirty="0">
              <a:solidFill>
                <a:schemeClr val="tx1"/>
              </a:solidFill>
            </a:endParaRPr>
          </a:p>
          <a:p>
            <a:pPr algn="ctr"/>
            <a:endParaRPr lang="en-NZ" sz="1600" dirty="0">
              <a:solidFill>
                <a:schemeClr val="tx1"/>
              </a:solidFill>
            </a:endParaRPr>
          </a:p>
          <a:p>
            <a:pPr algn="ctr"/>
            <a:r>
              <a:rPr lang="en-NZ" sz="1600" b="1" dirty="0">
                <a:solidFill>
                  <a:schemeClr val="tx1"/>
                </a:solidFill>
              </a:rPr>
              <a:t>5</a:t>
            </a:r>
          </a:p>
        </p:txBody>
      </p:sp>
      <p:sp>
        <p:nvSpPr>
          <p:cNvPr id="59" name="Shape: Card 4">
            <a:extLst>
              <a:ext uri="{FF2B5EF4-FFF2-40B4-BE49-F238E27FC236}">
                <a16:creationId xmlns:a16="http://schemas.microsoft.com/office/drawing/2014/main" id="{CB13E7B5-2458-448D-A52F-C7D1A6B94855}"/>
              </a:ext>
            </a:extLst>
          </p:cNvPr>
          <p:cNvSpPr/>
          <p:nvPr/>
        </p:nvSpPr>
        <p:spPr>
          <a:xfrm>
            <a:off x="5229622" y="627533"/>
            <a:ext cx="3432618" cy="4054897"/>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4) The blessing and use of oil in sacred rites was common in the world of the Old Testament. This liturgy goes back to the 4th century maybe earlier. In present times the People of God - bishops, priests, deacons and the lay people gather before the Holy Thursday Mass to repeat this blessing of the holy oils to be used to anoint people in the Sacraments during the coming year. </a:t>
            </a:r>
          </a:p>
          <a:p>
            <a:pPr algn="ctr"/>
            <a:r>
              <a:rPr lang="en-NZ" sz="1600" b="1" dirty="0">
                <a:solidFill>
                  <a:schemeClr val="tx1"/>
                </a:solidFill>
              </a:rPr>
              <a:t>Do you know what oils are used? </a:t>
            </a: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4</a:t>
            </a:r>
            <a:endParaRPr lang="en-NZ" sz="1600" b="1" dirty="0">
              <a:solidFill>
                <a:srgbClr val="FF0000"/>
              </a:solidFill>
            </a:endParaRPr>
          </a:p>
        </p:txBody>
      </p:sp>
      <p:sp>
        <p:nvSpPr>
          <p:cNvPr id="60" name="Shape: Card 3">
            <a:extLst>
              <a:ext uri="{FF2B5EF4-FFF2-40B4-BE49-F238E27FC236}">
                <a16:creationId xmlns:a16="http://schemas.microsoft.com/office/drawing/2014/main" id="{40E13C4B-764C-4217-89B1-59A20474A0DC}"/>
              </a:ext>
            </a:extLst>
          </p:cNvPr>
          <p:cNvSpPr/>
          <p:nvPr/>
        </p:nvSpPr>
        <p:spPr>
          <a:xfrm>
            <a:off x="5229621" y="661077"/>
            <a:ext cx="3486453" cy="4021353"/>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3) The Chrism Mass is very important in the life of the community for two reasons.           </a:t>
            </a:r>
          </a:p>
          <a:p>
            <a:pPr algn="ctr"/>
            <a:r>
              <a:rPr lang="en-NZ" sz="1600" dirty="0">
                <a:solidFill>
                  <a:schemeClr val="tx1"/>
                </a:solidFill>
              </a:rPr>
              <a:t>During the Mass 1) the bishop blesses the holy oils to be used throughout the following year, </a:t>
            </a:r>
          </a:p>
          <a:p>
            <a:pPr algn="ctr"/>
            <a:r>
              <a:rPr lang="en-NZ" sz="1600" dirty="0">
                <a:solidFill>
                  <a:schemeClr val="tx1"/>
                </a:solidFill>
              </a:rPr>
              <a:t>2) the priests and deacons renew their promises to serve God and his people.                                                                                                         </a:t>
            </a:r>
            <a:r>
              <a:rPr lang="en-NZ" sz="1600" b="1" dirty="0">
                <a:solidFill>
                  <a:schemeClr val="tx1"/>
                </a:solidFill>
              </a:rPr>
              <a:t>Do you know what ‘anointing’ means and how it came to be used? </a:t>
            </a: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3</a:t>
            </a:r>
            <a:endParaRPr lang="en-NZ" sz="1600" b="1" dirty="0">
              <a:solidFill>
                <a:srgbClr val="FF0000"/>
              </a:solidFill>
            </a:endParaRPr>
          </a:p>
        </p:txBody>
      </p:sp>
      <p:sp>
        <p:nvSpPr>
          <p:cNvPr id="61" name="Shape: Card 2">
            <a:extLst>
              <a:ext uri="{FF2B5EF4-FFF2-40B4-BE49-F238E27FC236}">
                <a16:creationId xmlns:a16="http://schemas.microsoft.com/office/drawing/2014/main" id="{F129B72D-E2AB-429B-B19F-BF8E9ADF06F5}"/>
              </a:ext>
            </a:extLst>
          </p:cNvPr>
          <p:cNvSpPr/>
          <p:nvPr/>
        </p:nvSpPr>
        <p:spPr>
          <a:xfrm>
            <a:off x="5229620" y="703441"/>
            <a:ext cx="3517939" cy="4008121"/>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2) There are local variations about the time and place Chrism Masses are celebrated. In some areas, because of the geographic size and spread of the diocese, the bishop may celebrate a Chrism Mass in several centres to enable more people to participate in this special celebration.   </a:t>
            </a:r>
          </a:p>
          <a:p>
            <a:pPr algn="ctr"/>
            <a:r>
              <a:rPr lang="en-NZ" sz="1600" b="1" dirty="0">
                <a:solidFill>
                  <a:schemeClr val="tx1"/>
                </a:solidFill>
              </a:rPr>
              <a:t>Where is/are the Chrism Mass/</a:t>
            </a:r>
            <a:r>
              <a:rPr lang="en-NZ" sz="1600" b="1" dirty="0" err="1">
                <a:solidFill>
                  <a:schemeClr val="tx1"/>
                </a:solidFill>
              </a:rPr>
              <a:t>es</a:t>
            </a:r>
            <a:r>
              <a:rPr lang="en-NZ" sz="1600" b="1" dirty="0">
                <a:solidFill>
                  <a:schemeClr val="tx1"/>
                </a:solidFill>
              </a:rPr>
              <a:t> in your diocese celebrated?</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2</a:t>
            </a:r>
          </a:p>
        </p:txBody>
      </p:sp>
      <p:sp>
        <p:nvSpPr>
          <p:cNvPr id="62" name="Shape: Card 1 (top)">
            <a:extLst>
              <a:ext uri="{FF2B5EF4-FFF2-40B4-BE49-F238E27FC236}">
                <a16:creationId xmlns:a16="http://schemas.microsoft.com/office/drawing/2014/main" id="{EFA0897D-6912-4A3C-9076-84A33C9920FB}"/>
              </a:ext>
            </a:extLst>
          </p:cNvPr>
          <p:cNvSpPr/>
          <p:nvPr/>
        </p:nvSpPr>
        <p:spPr>
          <a:xfrm>
            <a:off x="5272738" y="703442"/>
            <a:ext cx="3432618" cy="3993121"/>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tx1"/>
                </a:solidFill>
              </a:rPr>
              <a:t>1) Chrism Masses are celebrated by the bishop in his diocese during Holy Week. Ideally the Mass is celebrated in the Cathedral with all the priests and deacons and representative groups of lay people of the diocese present.                                                                  </a:t>
            </a:r>
            <a:r>
              <a:rPr lang="en-NZ" sz="1600" b="1" dirty="0">
                <a:solidFill>
                  <a:schemeClr val="tx1"/>
                </a:solidFill>
              </a:rPr>
              <a:t>Who attends the Chrism Mass in your diocese?</a:t>
            </a: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endParaRPr lang="en-NZ" sz="1600" b="1" dirty="0">
              <a:solidFill>
                <a:schemeClr val="tx1"/>
              </a:solidFill>
            </a:endParaRPr>
          </a:p>
          <a:p>
            <a:pPr algn="ctr"/>
            <a:r>
              <a:rPr lang="en-NZ" sz="1600" b="1" dirty="0">
                <a:solidFill>
                  <a:schemeClr val="tx1"/>
                </a:solidFill>
              </a:rPr>
              <a:t>1</a:t>
            </a:r>
          </a:p>
        </p:txBody>
      </p:sp>
      <p:sp>
        <p:nvSpPr>
          <p:cNvPr id="63" name="Textbox: Tool instructions 2">
            <a:extLst>
              <a:ext uri="{FF2B5EF4-FFF2-40B4-BE49-F238E27FC236}">
                <a16:creationId xmlns:a16="http://schemas.microsoft.com/office/drawing/2014/main" id="{75A88FD6-B92C-47A9-A4E3-C669D19C0437}"/>
              </a:ext>
            </a:extLst>
          </p:cNvPr>
          <p:cNvSpPr txBox="1"/>
          <p:nvPr/>
        </p:nvSpPr>
        <p:spPr>
          <a:xfrm>
            <a:off x="3694198" y="4906835"/>
            <a:ext cx="17556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reset button to restart</a:t>
            </a:r>
          </a:p>
        </p:txBody>
      </p:sp>
      <p:sp>
        <p:nvSpPr>
          <p:cNvPr id="64" name="Textbox: Tool instructions 1">
            <a:extLst>
              <a:ext uri="{FF2B5EF4-FFF2-40B4-BE49-F238E27FC236}">
                <a16:creationId xmlns:a16="http://schemas.microsoft.com/office/drawing/2014/main" id="{DF731CCE-D1E8-4DC0-85E2-3DF14BB17FA9}"/>
              </a:ext>
            </a:extLst>
          </p:cNvPr>
          <p:cNvSpPr txBox="1"/>
          <p:nvPr/>
        </p:nvSpPr>
        <p:spPr>
          <a:xfrm>
            <a:off x="3716640" y="4793400"/>
            <a:ext cx="171072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reveal others</a:t>
            </a:r>
          </a:p>
        </p:txBody>
      </p:sp>
      <p:sp>
        <p:nvSpPr>
          <p:cNvPr id="29" name="Action Button: Video">
            <a:hlinkClick r:id="rId9" highlightClick="1"/>
            <a:extLst>
              <a:ext uri="{FF2B5EF4-FFF2-40B4-BE49-F238E27FC236}">
                <a16:creationId xmlns:a16="http://schemas.microsoft.com/office/drawing/2014/main" id="{34345800-FDDB-4505-AC82-795FAA2E0B99}"/>
              </a:ext>
            </a:extLst>
          </p:cNvPr>
          <p:cNvSpPr/>
          <p:nvPr/>
        </p:nvSpPr>
        <p:spPr>
          <a:xfrm>
            <a:off x="7092000" y="4749275"/>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Tool instructions">
            <a:extLst>
              <a:ext uri="{FF2B5EF4-FFF2-40B4-BE49-F238E27FC236}">
                <a16:creationId xmlns:a16="http://schemas.microsoft.com/office/drawing/2014/main" id="{086BCE01-08C4-46EF-845D-7AEED880F543}"/>
              </a:ext>
            </a:extLst>
          </p:cNvPr>
          <p:cNvSpPr txBox="1"/>
          <p:nvPr/>
        </p:nvSpPr>
        <p:spPr>
          <a:xfrm>
            <a:off x="2640221" y="4670289"/>
            <a:ext cx="3863558" cy="246221"/>
          </a:xfrm>
          <a:prstGeom prst="rect">
            <a:avLst/>
          </a:prstGeom>
          <a:noFill/>
        </p:spPr>
        <p:txBody>
          <a:bodyPr wrap="none" rtlCol="0">
            <a:spAutoFit/>
          </a:bodyPr>
          <a:lstStyle/>
          <a:p>
            <a:pPr algn="ctr"/>
            <a:r>
              <a:rPr lang="en-GB" sz="1000" dirty="0"/>
              <a:t>Click the video button to play ‘</a:t>
            </a:r>
            <a:r>
              <a:rPr lang="en-NZ" sz="1000" dirty="0"/>
              <a:t>Presentation of Holy Oils-Holy Thursday’</a:t>
            </a:r>
            <a:endParaRPr lang="en-GB" sz="1000" dirty="0"/>
          </a:p>
        </p:txBody>
      </p:sp>
      <p:pic>
        <p:nvPicPr>
          <p:cNvPr id="11" name="Picture 7">
            <a:extLst>
              <a:ext uri="{FF2B5EF4-FFF2-40B4-BE49-F238E27FC236}">
                <a16:creationId xmlns:a16="http://schemas.microsoft.com/office/drawing/2014/main" id="{B93303E4-67D5-4C8B-A55A-8399474450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156" y="3076995"/>
            <a:ext cx="906924" cy="1417444"/>
          </a:xfrm>
          <a:prstGeom prst="rect">
            <a:avLst/>
          </a:prstGeom>
        </p:spPr>
      </p:pic>
      <p:pic>
        <p:nvPicPr>
          <p:cNvPr id="13" name="Picture 5">
            <a:extLst>
              <a:ext uri="{FF2B5EF4-FFF2-40B4-BE49-F238E27FC236}">
                <a16:creationId xmlns:a16="http://schemas.microsoft.com/office/drawing/2014/main" id="{4F59EC14-23CC-4891-A2A0-B895EE68D2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838" y="3362232"/>
            <a:ext cx="860276" cy="860276"/>
          </a:xfrm>
          <a:prstGeom prst="rect">
            <a:avLst/>
          </a:prstGeom>
        </p:spPr>
      </p:pic>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62"/>
                                        </p:tgtEl>
                                        <p:attrNameLst>
                                          <p:attrName>ppt_x</p:attrName>
                                        </p:attrNameLst>
                                      </p:cBhvr>
                                      <p:tavLst>
                                        <p:tav tm="0">
                                          <p:val>
                                            <p:strVal val="ppt_x"/>
                                          </p:val>
                                        </p:tav>
                                        <p:tav tm="100000">
                                          <p:val>
                                            <p:strVal val="1+ppt_w/2"/>
                                          </p:val>
                                        </p:tav>
                                      </p:tavLst>
                                    </p:anim>
                                    <p:anim calcmode="lin" valueType="num">
                                      <p:cBhvr additive="base">
                                        <p:cTn id="7" dur="1000"/>
                                        <p:tgtEl>
                                          <p:spTgt spid="62"/>
                                        </p:tgtEl>
                                        <p:attrNameLst>
                                          <p:attrName>ppt_y</p:attrName>
                                        </p:attrNameLst>
                                      </p:cBhvr>
                                      <p:tavLst>
                                        <p:tav tm="0">
                                          <p:val>
                                            <p:strVal val="ppt_y"/>
                                          </p:val>
                                        </p:tav>
                                        <p:tav tm="100000">
                                          <p:val>
                                            <p:strVal val="0-ppt_h/2"/>
                                          </p:val>
                                        </p:tav>
                                      </p:tavLst>
                                    </p:anim>
                                    <p:set>
                                      <p:cBhvr>
                                        <p:cTn id="8"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 restart="whenNotActive" fill="hold" evtFilter="cancelBubble" nodeType="interactiveSeq">
                <p:stCondLst>
                  <p:cond evt="onClick" delay="0">
                    <p:tgtEl>
                      <p:spTgt spid="6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61"/>
                                        </p:tgtEl>
                                        <p:attrNameLst>
                                          <p:attrName>ppt_x</p:attrName>
                                        </p:attrNameLst>
                                      </p:cBhvr>
                                      <p:tavLst>
                                        <p:tav tm="0">
                                          <p:val>
                                            <p:strVal val="ppt_x"/>
                                          </p:val>
                                        </p:tav>
                                        <p:tav tm="100000">
                                          <p:val>
                                            <p:strVal val="1+ppt_w/2"/>
                                          </p:val>
                                        </p:tav>
                                      </p:tavLst>
                                    </p:anim>
                                    <p:anim calcmode="lin" valueType="num">
                                      <p:cBhvr additive="base">
                                        <p:cTn id="14" dur="1000"/>
                                        <p:tgtEl>
                                          <p:spTgt spid="61"/>
                                        </p:tgtEl>
                                        <p:attrNameLst>
                                          <p:attrName>ppt_y</p:attrName>
                                        </p:attrNameLst>
                                      </p:cBhvr>
                                      <p:tavLst>
                                        <p:tav tm="0">
                                          <p:val>
                                            <p:strVal val="ppt_y"/>
                                          </p:val>
                                        </p:tav>
                                        <p:tav tm="100000">
                                          <p:val>
                                            <p:strVal val="0-ppt_h/2"/>
                                          </p:val>
                                        </p:tav>
                                      </p:tavLst>
                                    </p:anim>
                                    <p:set>
                                      <p:cBhvr>
                                        <p:cTn id="1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6" restart="whenNotActive" fill="hold" evtFilter="cancelBubble" nodeType="interactiveSeq">
                <p:stCondLst>
                  <p:cond evt="onClick" delay="0">
                    <p:tgtEl>
                      <p:spTgt spid="60"/>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60"/>
                                        </p:tgtEl>
                                        <p:attrNameLst>
                                          <p:attrName>ppt_x</p:attrName>
                                        </p:attrNameLst>
                                      </p:cBhvr>
                                      <p:tavLst>
                                        <p:tav tm="0">
                                          <p:val>
                                            <p:strVal val="ppt_x"/>
                                          </p:val>
                                        </p:tav>
                                        <p:tav tm="100000">
                                          <p:val>
                                            <p:strVal val="1+ppt_w/2"/>
                                          </p:val>
                                        </p:tav>
                                      </p:tavLst>
                                    </p:anim>
                                    <p:anim calcmode="lin" valueType="num">
                                      <p:cBhvr additive="base">
                                        <p:cTn id="21" dur="1000"/>
                                        <p:tgtEl>
                                          <p:spTgt spid="60"/>
                                        </p:tgtEl>
                                        <p:attrNameLst>
                                          <p:attrName>ppt_y</p:attrName>
                                        </p:attrNameLst>
                                      </p:cBhvr>
                                      <p:tavLst>
                                        <p:tav tm="0">
                                          <p:val>
                                            <p:strVal val="ppt_y"/>
                                          </p:val>
                                        </p:tav>
                                        <p:tav tm="100000">
                                          <p:val>
                                            <p:strVal val="0-ppt_h/2"/>
                                          </p:val>
                                        </p:tav>
                                      </p:tavLst>
                                    </p:anim>
                                    <p:set>
                                      <p:cBhvr>
                                        <p:cTn id="22"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59"/>
                                        </p:tgtEl>
                                        <p:attrNameLst>
                                          <p:attrName>ppt_x</p:attrName>
                                        </p:attrNameLst>
                                      </p:cBhvr>
                                      <p:tavLst>
                                        <p:tav tm="0">
                                          <p:val>
                                            <p:strVal val="ppt_x"/>
                                          </p:val>
                                        </p:tav>
                                        <p:tav tm="100000">
                                          <p:val>
                                            <p:strVal val="1+ppt_w/2"/>
                                          </p:val>
                                        </p:tav>
                                      </p:tavLst>
                                    </p:anim>
                                    <p:anim calcmode="lin" valueType="num">
                                      <p:cBhvr additive="base">
                                        <p:cTn id="28" dur="1000"/>
                                        <p:tgtEl>
                                          <p:spTgt spid="59"/>
                                        </p:tgtEl>
                                        <p:attrNameLst>
                                          <p:attrName>ppt_y</p:attrName>
                                        </p:attrNameLst>
                                      </p:cBhvr>
                                      <p:tavLst>
                                        <p:tav tm="0">
                                          <p:val>
                                            <p:strVal val="ppt_y"/>
                                          </p:val>
                                        </p:tav>
                                        <p:tav tm="100000">
                                          <p:val>
                                            <p:strVal val="0-ppt_h/2"/>
                                          </p:val>
                                        </p:tav>
                                      </p:tavLst>
                                    </p:anim>
                                    <p:set>
                                      <p:cBhvr>
                                        <p:cTn id="29" dur="1" fill="hold">
                                          <p:stCondLst>
                                            <p:cond delay="999"/>
                                          </p:stCondLst>
                                        </p:cTn>
                                        <p:tgtEl>
                                          <p:spTgt spid="59"/>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nextCondLst>
                <p:cond evt="onClick" delay="0">
                  <p:tgtEl>
                    <p:spTgt spid="59"/>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2" presetClass="exit" presetSubtype="3" fill="hold" grpId="0" nodeType="clickEffect">
                                  <p:stCondLst>
                                    <p:cond delay="0"/>
                                  </p:stCondLst>
                                  <p:childTnLst>
                                    <p:anim calcmode="lin" valueType="num">
                                      <p:cBhvr additive="base">
                                        <p:cTn id="38" dur="1000"/>
                                        <p:tgtEl>
                                          <p:spTgt spid="58"/>
                                        </p:tgtEl>
                                        <p:attrNameLst>
                                          <p:attrName>ppt_x</p:attrName>
                                        </p:attrNameLst>
                                      </p:cBhvr>
                                      <p:tavLst>
                                        <p:tav tm="0">
                                          <p:val>
                                            <p:strVal val="ppt_x"/>
                                          </p:val>
                                        </p:tav>
                                        <p:tav tm="100000">
                                          <p:val>
                                            <p:strVal val="1+ppt_w/2"/>
                                          </p:val>
                                        </p:tav>
                                      </p:tavLst>
                                    </p:anim>
                                    <p:anim calcmode="lin" valueType="num">
                                      <p:cBhvr additive="base">
                                        <p:cTn id="39" dur="1000"/>
                                        <p:tgtEl>
                                          <p:spTgt spid="58"/>
                                        </p:tgtEl>
                                        <p:attrNameLst>
                                          <p:attrName>ppt_y</p:attrName>
                                        </p:attrNameLst>
                                      </p:cBhvr>
                                      <p:tavLst>
                                        <p:tav tm="0">
                                          <p:val>
                                            <p:strVal val="ppt_y"/>
                                          </p:val>
                                        </p:tav>
                                        <p:tav tm="100000">
                                          <p:val>
                                            <p:strVal val="0-ppt_h/2"/>
                                          </p:val>
                                        </p:tav>
                                      </p:tavLst>
                                    </p:anim>
                                    <p:set>
                                      <p:cBhvr>
                                        <p:cTn id="40"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1" restart="whenNotActive" fill="hold" evtFilter="cancelBubble" nodeType="interactiveSeq">
                <p:stCondLst>
                  <p:cond evt="onClick" delay="0">
                    <p:tgtEl>
                      <p:spTgt spid="55"/>
                    </p:tgtEl>
                  </p:cond>
                </p:stCondLst>
                <p:endSync evt="end" delay="0">
                  <p:rtn val="all"/>
                </p:endSync>
                <p:childTnLst>
                  <p:par>
                    <p:cTn id="42" fill="hold">
                      <p:stCondLst>
                        <p:cond delay="0"/>
                      </p:stCondLst>
                      <p:childTnLst>
                        <p:par>
                          <p:cTn id="43" fill="hold">
                            <p:stCondLst>
                              <p:cond delay="0"/>
                            </p:stCondLst>
                            <p:childTnLst>
                              <p:par>
                                <p:cTn id="44" presetID="2" presetClass="exit" presetSubtype="3" fill="hold" grpId="0" nodeType="clickEffect">
                                  <p:stCondLst>
                                    <p:cond delay="0"/>
                                  </p:stCondLst>
                                  <p:childTnLst>
                                    <p:anim calcmode="lin" valueType="num">
                                      <p:cBhvr additive="base">
                                        <p:cTn id="45" dur="1000"/>
                                        <p:tgtEl>
                                          <p:spTgt spid="55"/>
                                        </p:tgtEl>
                                        <p:attrNameLst>
                                          <p:attrName>ppt_x</p:attrName>
                                        </p:attrNameLst>
                                      </p:cBhvr>
                                      <p:tavLst>
                                        <p:tav tm="0">
                                          <p:val>
                                            <p:strVal val="ppt_x"/>
                                          </p:val>
                                        </p:tav>
                                        <p:tav tm="100000">
                                          <p:val>
                                            <p:strVal val="1+ppt_w/2"/>
                                          </p:val>
                                        </p:tav>
                                      </p:tavLst>
                                    </p:anim>
                                    <p:anim calcmode="lin" valueType="num">
                                      <p:cBhvr additive="base">
                                        <p:cTn id="46" dur="1000"/>
                                        <p:tgtEl>
                                          <p:spTgt spid="55"/>
                                        </p:tgtEl>
                                        <p:attrNameLst>
                                          <p:attrName>ppt_y</p:attrName>
                                        </p:attrNameLst>
                                      </p:cBhvr>
                                      <p:tavLst>
                                        <p:tav tm="0">
                                          <p:val>
                                            <p:strVal val="ppt_y"/>
                                          </p:val>
                                        </p:tav>
                                        <p:tav tm="100000">
                                          <p:val>
                                            <p:strVal val="0-ppt_h/2"/>
                                          </p:val>
                                        </p:tav>
                                      </p:tavLst>
                                    </p:anim>
                                    <p:set>
                                      <p:cBhvr>
                                        <p:cTn id="47" dur="1" fill="hold">
                                          <p:stCondLst>
                                            <p:cond delay="999"/>
                                          </p:stCondLst>
                                        </p:cTn>
                                        <p:tgtEl>
                                          <p:spTgt spid="55"/>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nextCondLst>
                <p:cond evt="onClick" delay="0">
                  <p:tgtEl>
                    <p:spTgt spid="55"/>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exit" presetSubtype="3" fill="hold" grpId="0" nodeType="clickEffect">
                                  <p:stCondLst>
                                    <p:cond delay="0"/>
                                  </p:stCondLst>
                                  <p:childTnLst>
                                    <p:anim calcmode="lin" valueType="num">
                                      <p:cBhvr additive="base">
                                        <p:cTn id="56" dur="1000"/>
                                        <p:tgtEl>
                                          <p:spTgt spid="21"/>
                                        </p:tgtEl>
                                        <p:attrNameLst>
                                          <p:attrName>ppt_x</p:attrName>
                                        </p:attrNameLst>
                                      </p:cBhvr>
                                      <p:tavLst>
                                        <p:tav tm="0">
                                          <p:val>
                                            <p:strVal val="ppt_x"/>
                                          </p:val>
                                        </p:tav>
                                        <p:tav tm="100000">
                                          <p:val>
                                            <p:strVal val="1+ppt_w/2"/>
                                          </p:val>
                                        </p:tav>
                                      </p:tavLst>
                                    </p:anim>
                                    <p:anim calcmode="lin" valueType="num">
                                      <p:cBhvr additive="base">
                                        <p:cTn id="57" dur="1000"/>
                                        <p:tgtEl>
                                          <p:spTgt spid="21"/>
                                        </p:tgtEl>
                                        <p:attrNameLst>
                                          <p:attrName>ppt_y</p:attrName>
                                        </p:attrNameLst>
                                      </p:cBhvr>
                                      <p:tavLst>
                                        <p:tav tm="0">
                                          <p:val>
                                            <p:strVal val="ppt_y"/>
                                          </p:val>
                                        </p:tav>
                                        <p:tav tm="100000">
                                          <p:val>
                                            <p:strVal val="0-ppt_h/2"/>
                                          </p:val>
                                        </p:tav>
                                      </p:tavLst>
                                    </p:anim>
                                    <p:set>
                                      <p:cBhvr>
                                        <p:cTn id="5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exit" presetSubtype="3" fill="hold" grpId="0" nodeType="clickEffect">
                                  <p:stCondLst>
                                    <p:cond delay="0"/>
                                  </p:stCondLst>
                                  <p:childTnLst>
                                    <p:anim calcmode="lin" valueType="num">
                                      <p:cBhvr additive="base">
                                        <p:cTn id="63" dur="1000"/>
                                        <p:tgtEl>
                                          <p:spTgt spid="22"/>
                                        </p:tgtEl>
                                        <p:attrNameLst>
                                          <p:attrName>ppt_x</p:attrName>
                                        </p:attrNameLst>
                                      </p:cBhvr>
                                      <p:tavLst>
                                        <p:tav tm="0">
                                          <p:val>
                                            <p:strVal val="ppt_x"/>
                                          </p:val>
                                        </p:tav>
                                        <p:tav tm="100000">
                                          <p:val>
                                            <p:strVal val="1+ppt_w/2"/>
                                          </p:val>
                                        </p:tav>
                                      </p:tavLst>
                                    </p:anim>
                                    <p:anim calcmode="lin" valueType="num">
                                      <p:cBhvr additive="base">
                                        <p:cTn id="64" dur="1000"/>
                                        <p:tgtEl>
                                          <p:spTgt spid="22"/>
                                        </p:tgtEl>
                                        <p:attrNameLst>
                                          <p:attrName>ppt_y</p:attrName>
                                        </p:attrNameLst>
                                      </p:cBhvr>
                                      <p:tavLst>
                                        <p:tav tm="0">
                                          <p:val>
                                            <p:strVal val="ppt_y"/>
                                          </p:val>
                                        </p:tav>
                                        <p:tav tm="100000">
                                          <p:val>
                                            <p:strVal val="0-ppt_h/2"/>
                                          </p:val>
                                        </p:tav>
                                      </p:tavLst>
                                    </p:anim>
                                    <p:set>
                                      <p:cBhvr>
                                        <p:cTn id="65" dur="1" fill="hold">
                                          <p:stCondLst>
                                            <p:cond delay="999"/>
                                          </p:stCondLst>
                                        </p:cTn>
                                        <p:tgtEl>
                                          <p:spTgt spid="22"/>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childTnLst>
              </p:cTn>
              <p:nextCondLst>
                <p:cond evt="onClick" delay="0">
                  <p:tgtEl>
                    <p:spTgt spid="22"/>
                  </p:tgtEl>
                </p:cond>
              </p:nextCondLst>
            </p:seq>
            <p:seq concurrent="1" nextAc="seek">
              <p:cTn id="70" restart="whenNotActive" fill="hold" evtFilter="cancelBubble" nodeType="interactiveSeq">
                <p:stCondLst>
                  <p:cond evt="onClick" delay="0">
                    <p:tgtEl>
                      <p:spTgt spid="23"/>
                    </p:tgtEl>
                  </p:cond>
                </p:stCondLst>
                <p:endSync evt="end" delay="0">
                  <p:rtn val="all"/>
                </p:endSync>
                <p:childTnLst>
                  <p:par>
                    <p:cTn id="71" fill="hold">
                      <p:stCondLst>
                        <p:cond delay="0"/>
                      </p:stCondLst>
                      <p:childTnLst>
                        <p:par>
                          <p:cTn id="72" fill="hold">
                            <p:stCondLst>
                              <p:cond delay="0"/>
                            </p:stCondLst>
                            <p:childTnLst>
                              <p:par>
                                <p:cTn id="73" presetID="2" presetClass="exit" presetSubtype="3" fill="hold" grpId="0" nodeType="clickEffect">
                                  <p:stCondLst>
                                    <p:cond delay="0"/>
                                  </p:stCondLst>
                                  <p:childTnLst>
                                    <p:anim calcmode="lin" valueType="num">
                                      <p:cBhvr additive="base">
                                        <p:cTn id="74" dur="1000"/>
                                        <p:tgtEl>
                                          <p:spTgt spid="23"/>
                                        </p:tgtEl>
                                        <p:attrNameLst>
                                          <p:attrName>ppt_x</p:attrName>
                                        </p:attrNameLst>
                                      </p:cBhvr>
                                      <p:tavLst>
                                        <p:tav tm="0">
                                          <p:val>
                                            <p:strVal val="ppt_x"/>
                                          </p:val>
                                        </p:tav>
                                        <p:tav tm="100000">
                                          <p:val>
                                            <p:strVal val="1+ppt_w/2"/>
                                          </p:val>
                                        </p:tav>
                                      </p:tavLst>
                                    </p:anim>
                                    <p:anim calcmode="lin" valueType="num">
                                      <p:cBhvr additive="base">
                                        <p:cTn id="75" dur="1000"/>
                                        <p:tgtEl>
                                          <p:spTgt spid="23"/>
                                        </p:tgtEl>
                                        <p:attrNameLst>
                                          <p:attrName>ppt_y</p:attrName>
                                        </p:attrNameLst>
                                      </p:cBhvr>
                                      <p:tavLst>
                                        <p:tav tm="0">
                                          <p:val>
                                            <p:strVal val="ppt_y"/>
                                          </p:val>
                                        </p:tav>
                                        <p:tav tm="100000">
                                          <p:val>
                                            <p:strVal val="0-ppt_h/2"/>
                                          </p:val>
                                        </p:tav>
                                      </p:tavLst>
                                    </p:anim>
                                    <p:set>
                                      <p:cBhvr>
                                        <p:cTn id="7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2" presetClass="exit" presetSubtype="3" fill="hold" grpId="0" nodeType="clickEffect">
                                  <p:stCondLst>
                                    <p:cond delay="0"/>
                                  </p:stCondLst>
                                  <p:childTnLst>
                                    <p:anim calcmode="lin" valueType="num">
                                      <p:cBhvr additive="base">
                                        <p:cTn id="81" dur="1000"/>
                                        <p:tgtEl>
                                          <p:spTgt spid="24"/>
                                        </p:tgtEl>
                                        <p:attrNameLst>
                                          <p:attrName>ppt_x</p:attrName>
                                        </p:attrNameLst>
                                      </p:cBhvr>
                                      <p:tavLst>
                                        <p:tav tm="0">
                                          <p:val>
                                            <p:strVal val="ppt_x"/>
                                          </p:val>
                                        </p:tav>
                                        <p:tav tm="100000">
                                          <p:val>
                                            <p:strVal val="1+ppt_w/2"/>
                                          </p:val>
                                        </p:tav>
                                      </p:tavLst>
                                    </p:anim>
                                    <p:anim calcmode="lin" valueType="num">
                                      <p:cBhvr additive="base">
                                        <p:cTn id="82" dur="1000"/>
                                        <p:tgtEl>
                                          <p:spTgt spid="24"/>
                                        </p:tgtEl>
                                        <p:attrNameLst>
                                          <p:attrName>ppt_y</p:attrName>
                                        </p:attrNameLst>
                                      </p:cBhvr>
                                      <p:tavLst>
                                        <p:tav tm="0">
                                          <p:val>
                                            <p:strVal val="ppt_y"/>
                                          </p:val>
                                        </p:tav>
                                        <p:tav tm="100000">
                                          <p:val>
                                            <p:strVal val="0-ppt_h/2"/>
                                          </p:val>
                                        </p:tav>
                                      </p:tavLst>
                                    </p:anim>
                                    <p:set>
                                      <p:cBhvr>
                                        <p:cTn id="8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4" restart="whenNotActive" fill="hold" evtFilter="cancelBubble" nodeType="interactiveSeq">
                <p:stCondLst>
                  <p:cond evt="onClick" delay="0">
                    <p:tgtEl>
                      <p:spTgt spid="25"/>
                    </p:tgtEl>
                  </p:cond>
                </p:stCondLst>
                <p:endSync evt="end" delay="0">
                  <p:rtn val="all"/>
                </p:endSync>
                <p:childTnLst>
                  <p:par>
                    <p:cTn id="85" fill="hold">
                      <p:stCondLst>
                        <p:cond delay="0"/>
                      </p:stCondLst>
                      <p:childTnLst>
                        <p:par>
                          <p:cTn id="86" fill="hold">
                            <p:stCondLst>
                              <p:cond delay="0"/>
                            </p:stCondLst>
                            <p:childTnLst>
                              <p:par>
                                <p:cTn id="87" presetID="2" presetClass="exit" presetSubtype="3" fill="hold" grpId="0" nodeType="clickEffect">
                                  <p:stCondLst>
                                    <p:cond delay="0"/>
                                  </p:stCondLst>
                                  <p:childTnLst>
                                    <p:anim calcmode="lin" valueType="num">
                                      <p:cBhvr additive="base">
                                        <p:cTn id="88" dur="1000"/>
                                        <p:tgtEl>
                                          <p:spTgt spid="25"/>
                                        </p:tgtEl>
                                        <p:attrNameLst>
                                          <p:attrName>ppt_x</p:attrName>
                                        </p:attrNameLst>
                                      </p:cBhvr>
                                      <p:tavLst>
                                        <p:tav tm="0">
                                          <p:val>
                                            <p:strVal val="ppt_x"/>
                                          </p:val>
                                        </p:tav>
                                        <p:tav tm="100000">
                                          <p:val>
                                            <p:strVal val="1+ppt_w/2"/>
                                          </p:val>
                                        </p:tav>
                                      </p:tavLst>
                                    </p:anim>
                                    <p:anim calcmode="lin" valueType="num">
                                      <p:cBhvr additive="base">
                                        <p:cTn id="89" dur="1000"/>
                                        <p:tgtEl>
                                          <p:spTgt spid="25"/>
                                        </p:tgtEl>
                                        <p:attrNameLst>
                                          <p:attrName>ppt_y</p:attrName>
                                        </p:attrNameLst>
                                      </p:cBhvr>
                                      <p:tavLst>
                                        <p:tav tm="0">
                                          <p:val>
                                            <p:strVal val="ppt_y"/>
                                          </p:val>
                                        </p:tav>
                                        <p:tav tm="100000">
                                          <p:val>
                                            <p:strVal val="0-ppt_h/2"/>
                                          </p:val>
                                        </p:tav>
                                      </p:tavLst>
                                    </p:anim>
                                    <p:set>
                                      <p:cBhvr>
                                        <p:cTn id="90" dur="1" fill="hold">
                                          <p:stCondLst>
                                            <p:cond delay="999"/>
                                          </p:stCondLst>
                                        </p:cTn>
                                        <p:tgtEl>
                                          <p:spTgt spid="25"/>
                                        </p:tgtEl>
                                        <p:attrNameLst>
                                          <p:attrName>style.visibility</p:attrName>
                                        </p:attrNameLst>
                                      </p:cBhvr>
                                      <p:to>
                                        <p:strVal val="hidden"/>
                                      </p:to>
                                    </p:se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childTnLst>
                                </p:cTn>
                              </p:par>
                            </p:childTnLst>
                          </p:cTn>
                        </p:par>
                      </p:childTnLst>
                    </p:cTn>
                  </p:par>
                </p:childTnLst>
              </p:cTn>
              <p:nextCondLst>
                <p:cond evt="onClick" delay="0">
                  <p:tgtEl>
                    <p:spTgt spid="25"/>
                  </p:tgtEl>
                </p:cond>
              </p:nextCondLst>
            </p:seq>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2" presetClass="exit" presetSubtype="3" fill="hold" grpId="0" nodeType="clickEffect">
                                  <p:stCondLst>
                                    <p:cond delay="0"/>
                                  </p:stCondLst>
                                  <p:childTnLst>
                                    <p:anim calcmode="lin" valueType="num">
                                      <p:cBhvr additive="base">
                                        <p:cTn id="99" dur="1000"/>
                                        <p:tgtEl>
                                          <p:spTgt spid="26"/>
                                        </p:tgtEl>
                                        <p:attrNameLst>
                                          <p:attrName>ppt_x</p:attrName>
                                        </p:attrNameLst>
                                      </p:cBhvr>
                                      <p:tavLst>
                                        <p:tav tm="0">
                                          <p:val>
                                            <p:strVal val="ppt_x"/>
                                          </p:val>
                                        </p:tav>
                                        <p:tav tm="100000">
                                          <p:val>
                                            <p:strVal val="1+ppt_w/2"/>
                                          </p:val>
                                        </p:tav>
                                      </p:tavLst>
                                    </p:anim>
                                    <p:anim calcmode="lin" valueType="num">
                                      <p:cBhvr additive="base">
                                        <p:cTn id="100" dur="1000"/>
                                        <p:tgtEl>
                                          <p:spTgt spid="26"/>
                                        </p:tgtEl>
                                        <p:attrNameLst>
                                          <p:attrName>ppt_y</p:attrName>
                                        </p:attrNameLst>
                                      </p:cBhvr>
                                      <p:tavLst>
                                        <p:tav tm="0">
                                          <p:val>
                                            <p:strVal val="ppt_y"/>
                                          </p:val>
                                        </p:tav>
                                        <p:tav tm="100000">
                                          <p:val>
                                            <p:strVal val="0-ppt_h/2"/>
                                          </p:val>
                                        </p:tav>
                                      </p:tavLst>
                                    </p:anim>
                                    <p:set>
                                      <p:cBhvr>
                                        <p:cTn id="10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2" presetClass="exit" presetSubtype="3" fill="hold" grpId="0" nodeType="clickEffect">
                                  <p:stCondLst>
                                    <p:cond delay="0"/>
                                  </p:stCondLst>
                                  <p:childTnLst>
                                    <p:anim calcmode="lin" valueType="num">
                                      <p:cBhvr additive="base">
                                        <p:cTn id="106" dur="1000"/>
                                        <p:tgtEl>
                                          <p:spTgt spid="27"/>
                                        </p:tgtEl>
                                        <p:attrNameLst>
                                          <p:attrName>ppt_x</p:attrName>
                                        </p:attrNameLst>
                                      </p:cBhvr>
                                      <p:tavLst>
                                        <p:tav tm="0">
                                          <p:val>
                                            <p:strVal val="ppt_x"/>
                                          </p:val>
                                        </p:tav>
                                        <p:tav tm="100000">
                                          <p:val>
                                            <p:strVal val="1+ppt_w/2"/>
                                          </p:val>
                                        </p:tav>
                                      </p:tavLst>
                                    </p:anim>
                                    <p:anim calcmode="lin" valueType="num">
                                      <p:cBhvr additive="base">
                                        <p:cTn id="107" dur="1000"/>
                                        <p:tgtEl>
                                          <p:spTgt spid="27"/>
                                        </p:tgtEl>
                                        <p:attrNameLst>
                                          <p:attrName>ppt_y</p:attrName>
                                        </p:attrNameLst>
                                      </p:cBhvr>
                                      <p:tavLst>
                                        <p:tav tm="0">
                                          <p:val>
                                            <p:strVal val="ppt_y"/>
                                          </p:val>
                                        </p:tav>
                                        <p:tav tm="100000">
                                          <p:val>
                                            <p:strVal val="0-ppt_h/2"/>
                                          </p:val>
                                        </p:tav>
                                      </p:tavLst>
                                    </p:anim>
                                    <p:set>
                                      <p:cBhvr>
                                        <p:cTn id="10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2" presetClass="exit" presetSubtype="3" fill="hold" grpId="0" nodeType="clickEffect">
                                  <p:stCondLst>
                                    <p:cond delay="0"/>
                                  </p:stCondLst>
                                  <p:childTnLst>
                                    <p:anim calcmode="lin" valueType="num">
                                      <p:cBhvr additive="base">
                                        <p:cTn id="113" dur="1000"/>
                                        <p:tgtEl>
                                          <p:spTgt spid="28"/>
                                        </p:tgtEl>
                                        <p:attrNameLst>
                                          <p:attrName>ppt_x</p:attrName>
                                        </p:attrNameLst>
                                      </p:cBhvr>
                                      <p:tavLst>
                                        <p:tav tm="0">
                                          <p:val>
                                            <p:strVal val="ppt_x"/>
                                          </p:val>
                                        </p:tav>
                                        <p:tav tm="100000">
                                          <p:val>
                                            <p:strVal val="1+ppt_w/2"/>
                                          </p:val>
                                        </p:tav>
                                      </p:tavLst>
                                    </p:anim>
                                    <p:anim calcmode="lin" valueType="num">
                                      <p:cBhvr additive="base">
                                        <p:cTn id="114" dur="1000"/>
                                        <p:tgtEl>
                                          <p:spTgt spid="28"/>
                                        </p:tgtEl>
                                        <p:attrNameLst>
                                          <p:attrName>ppt_y</p:attrName>
                                        </p:attrNameLst>
                                      </p:cBhvr>
                                      <p:tavLst>
                                        <p:tav tm="0">
                                          <p:val>
                                            <p:strVal val="ppt_y"/>
                                          </p:val>
                                        </p:tav>
                                        <p:tav tm="100000">
                                          <p:val>
                                            <p:strVal val="0-ppt_h/2"/>
                                          </p:val>
                                        </p:tav>
                                      </p:tavLst>
                                    </p:anim>
                                    <p:set>
                                      <p:cBhvr>
                                        <p:cTn id="115" dur="1" fill="hold">
                                          <p:stCondLst>
                                            <p:cond delay="999"/>
                                          </p:stCondLst>
                                        </p:cTn>
                                        <p:tgtEl>
                                          <p:spTgt spid="28"/>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63"/>
                                        </p:tgtEl>
                                        <p:attrNameLst>
                                          <p:attrName>style.visibility</p:attrName>
                                        </p:attrNameLst>
                                      </p:cBhvr>
                                      <p:to>
                                        <p:strVal val="visible"/>
                                      </p:to>
                                    </p:set>
                                  </p:childTnLst>
                                </p:cTn>
                              </p:par>
                              <p:par>
                                <p:cTn id="118" presetID="1" presetClass="exit" presetSubtype="0" fill="hold" grpId="0" nodeType="withEffect">
                                  <p:stCondLst>
                                    <p:cond delay="0"/>
                                  </p:stCondLst>
                                  <p:childTnLst>
                                    <p:set>
                                      <p:cBhvr>
                                        <p:cTn id="119"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0" restart="whenNotActive" fill="hold" evtFilter="cancelBubble" nodeType="interactiveSeq">
                <p:stCondLst>
                  <p:cond evt="onClick" delay="0">
                    <p:tgtEl>
                      <p:spTgt spid="52"/>
                    </p:tgtEl>
                  </p:cond>
                </p:stCondLst>
                <p:endSync evt="end" delay="0">
                  <p:rtn val="all"/>
                </p:endSync>
                <p:childTnLst>
                  <p:par>
                    <p:cTn id="121" fill="hold">
                      <p:stCondLst>
                        <p:cond delay="0"/>
                      </p:stCondLst>
                      <p:childTnLst>
                        <p:par>
                          <p:cTn id="122" fill="hold">
                            <p:stCondLst>
                              <p:cond delay="0"/>
                            </p:stCondLst>
                            <p:childTnLst>
                              <p:par>
                                <p:cTn id="123" presetID="2" presetClass="entr" presetSubtype="4" fill="hold" grpId="1" nodeType="clickEffect">
                                  <p:stCondLst>
                                    <p:cond delay="0"/>
                                  </p:stCondLst>
                                  <p:childTnLst>
                                    <p:set>
                                      <p:cBhvr>
                                        <p:cTn id="124" dur="1" fill="hold">
                                          <p:stCondLst>
                                            <p:cond delay="0"/>
                                          </p:stCondLst>
                                        </p:cTn>
                                        <p:tgtEl>
                                          <p:spTgt spid="62"/>
                                        </p:tgtEl>
                                        <p:attrNameLst>
                                          <p:attrName>style.visibility</p:attrName>
                                        </p:attrNameLst>
                                      </p:cBhvr>
                                      <p:to>
                                        <p:strVal val="visible"/>
                                      </p:to>
                                    </p:set>
                                    <p:anim calcmode="lin" valueType="num">
                                      <p:cBhvr additive="base">
                                        <p:cTn id="125" dur="500" fill="hold"/>
                                        <p:tgtEl>
                                          <p:spTgt spid="62"/>
                                        </p:tgtEl>
                                        <p:attrNameLst>
                                          <p:attrName>ppt_x</p:attrName>
                                        </p:attrNameLst>
                                      </p:cBhvr>
                                      <p:tavLst>
                                        <p:tav tm="0">
                                          <p:val>
                                            <p:strVal val="#ppt_x"/>
                                          </p:val>
                                        </p:tav>
                                        <p:tav tm="100000">
                                          <p:val>
                                            <p:strVal val="#ppt_x"/>
                                          </p:val>
                                        </p:tav>
                                      </p:tavLst>
                                    </p:anim>
                                    <p:anim calcmode="lin" valueType="num">
                                      <p:cBhvr additive="base">
                                        <p:cTn id="126" dur="500" fill="hold"/>
                                        <p:tgtEl>
                                          <p:spTgt spid="62"/>
                                        </p:tgtEl>
                                        <p:attrNameLst>
                                          <p:attrName>ppt_y</p:attrName>
                                        </p:attrNameLst>
                                      </p:cBhvr>
                                      <p:tavLst>
                                        <p:tav tm="0">
                                          <p:val>
                                            <p:strVal val="1+#ppt_h/2"/>
                                          </p:val>
                                        </p:tav>
                                        <p:tav tm="100000">
                                          <p:val>
                                            <p:strVal val="#ppt_y"/>
                                          </p:val>
                                        </p:tav>
                                      </p:tavLst>
                                    </p:anim>
                                  </p:childTnLst>
                                </p:cTn>
                              </p:par>
                              <p:par>
                                <p:cTn id="127" presetID="2" presetClass="entr" presetSubtype="4" fill="hold" grpId="1" nodeType="withEffect">
                                  <p:stCondLst>
                                    <p:cond delay="0"/>
                                  </p:stCondLst>
                                  <p:childTnLst>
                                    <p:set>
                                      <p:cBhvr>
                                        <p:cTn id="128" dur="1" fill="hold">
                                          <p:stCondLst>
                                            <p:cond delay="0"/>
                                          </p:stCondLst>
                                        </p:cTn>
                                        <p:tgtEl>
                                          <p:spTgt spid="61"/>
                                        </p:tgtEl>
                                        <p:attrNameLst>
                                          <p:attrName>style.visibility</p:attrName>
                                        </p:attrNameLst>
                                      </p:cBhvr>
                                      <p:to>
                                        <p:strVal val="visible"/>
                                      </p:to>
                                    </p:set>
                                    <p:anim calcmode="lin" valueType="num">
                                      <p:cBhvr additive="base">
                                        <p:cTn id="129" dur="500" fill="hold"/>
                                        <p:tgtEl>
                                          <p:spTgt spid="61"/>
                                        </p:tgtEl>
                                        <p:attrNameLst>
                                          <p:attrName>ppt_x</p:attrName>
                                        </p:attrNameLst>
                                      </p:cBhvr>
                                      <p:tavLst>
                                        <p:tav tm="0">
                                          <p:val>
                                            <p:strVal val="#ppt_x"/>
                                          </p:val>
                                        </p:tav>
                                        <p:tav tm="100000">
                                          <p:val>
                                            <p:strVal val="#ppt_x"/>
                                          </p:val>
                                        </p:tav>
                                      </p:tavLst>
                                    </p:anim>
                                    <p:anim calcmode="lin" valueType="num">
                                      <p:cBhvr additive="base">
                                        <p:cTn id="130" dur="500" fill="hold"/>
                                        <p:tgtEl>
                                          <p:spTgt spid="61"/>
                                        </p:tgtEl>
                                        <p:attrNameLst>
                                          <p:attrName>ppt_y</p:attrName>
                                        </p:attrNameLst>
                                      </p:cBhvr>
                                      <p:tavLst>
                                        <p:tav tm="0">
                                          <p:val>
                                            <p:strVal val="1+#ppt_h/2"/>
                                          </p:val>
                                        </p:tav>
                                        <p:tav tm="100000">
                                          <p:val>
                                            <p:strVal val="#ppt_y"/>
                                          </p:val>
                                        </p:tav>
                                      </p:tavLst>
                                    </p:anim>
                                  </p:childTnLst>
                                </p:cTn>
                              </p:par>
                              <p:par>
                                <p:cTn id="131" presetID="2" presetClass="entr" presetSubtype="4" fill="hold" grpId="1" nodeType="withEffect">
                                  <p:stCondLst>
                                    <p:cond delay="0"/>
                                  </p:stCondLst>
                                  <p:childTnLst>
                                    <p:set>
                                      <p:cBhvr>
                                        <p:cTn id="132" dur="1" fill="hold">
                                          <p:stCondLst>
                                            <p:cond delay="0"/>
                                          </p:stCondLst>
                                        </p:cTn>
                                        <p:tgtEl>
                                          <p:spTgt spid="60"/>
                                        </p:tgtEl>
                                        <p:attrNameLst>
                                          <p:attrName>style.visibility</p:attrName>
                                        </p:attrNameLst>
                                      </p:cBhvr>
                                      <p:to>
                                        <p:strVal val="visible"/>
                                      </p:to>
                                    </p:set>
                                    <p:anim calcmode="lin" valueType="num">
                                      <p:cBhvr additive="base">
                                        <p:cTn id="133" dur="500" fill="hold"/>
                                        <p:tgtEl>
                                          <p:spTgt spid="60"/>
                                        </p:tgtEl>
                                        <p:attrNameLst>
                                          <p:attrName>ppt_x</p:attrName>
                                        </p:attrNameLst>
                                      </p:cBhvr>
                                      <p:tavLst>
                                        <p:tav tm="0">
                                          <p:val>
                                            <p:strVal val="#ppt_x"/>
                                          </p:val>
                                        </p:tav>
                                        <p:tav tm="100000">
                                          <p:val>
                                            <p:strVal val="#ppt_x"/>
                                          </p:val>
                                        </p:tav>
                                      </p:tavLst>
                                    </p:anim>
                                    <p:anim calcmode="lin" valueType="num">
                                      <p:cBhvr additive="base">
                                        <p:cTn id="134" dur="500" fill="hold"/>
                                        <p:tgtEl>
                                          <p:spTgt spid="60"/>
                                        </p:tgtEl>
                                        <p:attrNameLst>
                                          <p:attrName>ppt_y</p:attrName>
                                        </p:attrNameLst>
                                      </p:cBhvr>
                                      <p:tavLst>
                                        <p:tav tm="0">
                                          <p:val>
                                            <p:strVal val="1+#ppt_h/2"/>
                                          </p:val>
                                        </p:tav>
                                        <p:tav tm="100000">
                                          <p:val>
                                            <p:strVal val="#ppt_y"/>
                                          </p:val>
                                        </p:tav>
                                      </p:tavLst>
                                    </p:anim>
                                  </p:childTnLst>
                                </p:cTn>
                              </p:par>
                              <p:par>
                                <p:cTn id="135" presetID="2" presetClass="entr" presetSubtype="4" fill="hold" grpId="1"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500" fill="hold"/>
                                        <p:tgtEl>
                                          <p:spTgt spid="59"/>
                                        </p:tgtEl>
                                        <p:attrNameLst>
                                          <p:attrName>ppt_x</p:attrName>
                                        </p:attrNameLst>
                                      </p:cBhvr>
                                      <p:tavLst>
                                        <p:tav tm="0">
                                          <p:val>
                                            <p:strVal val="#ppt_x"/>
                                          </p:val>
                                        </p:tav>
                                        <p:tav tm="100000">
                                          <p:val>
                                            <p:strVal val="#ppt_x"/>
                                          </p:val>
                                        </p:tav>
                                      </p:tavLst>
                                    </p:anim>
                                    <p:anim calcmode="lin" valueType="num">
                                      <p:cBhvr additive="base">
                                        <p:cTn id="138" dur="5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1"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additive="base">
                                        <p:cTn id="141" dur="500" fill="hold"/>
                                        <p:tgtEl>
                                          <p:spTgt spid="58"/>
                                        </p:tgtEl>
                                        <p:attrNameLst>
                                          <p:attrName>ppt_x</p:attrName>
                                        </p:attrNameLst>
                                      </p:cBhvr>
                                      <p:tavLst>
                                        <p:tav tm="0">
                                          <p:val>
                                            <p:strVal val="#ppt_x"/>
                                          </p:val>
                                        </p:tav>
                                        <p:tav tm="100000">
                                          <p:val>
                                            <p:strVal val="#ppt_x"/>
                                          </p:val>
                                        </p:tav>
                                      </p:tavLst>
                                    </p:anim>
                                    <p:anim calcmode="lin" valueType="num">
                                      <p:cBhvr additive="base">
                                        <p:cTn id="142" dur="500" fill="hold"/>
                                        <p:tgtEl>
                                          <p:spTgt spid="58"/>
                                        </p:tgtEl>
                                        <p:attrNameLst>
                                          <p:attrName>ppt_y</p:attrName>
                                        </p:attrNameLst>
                                      </p:cBhvr>
                                      <p:tavLst>
                                        <p:tav tm="0">
                                          <p:val>
                                            <p:strVal val="1+#ppt_h/2"/>
                                          </p:val>
                                        </p:tav>
                                        <p:tav tm="100000">
                                          <p:val>
                                            <p:strVal val="#ppt_y"/>
                                          </p:val>
                                        </p:tav>
                                      </p:tavLst>
                                    </p:anim>
                                  </p:childTnLst>
                                </p:cTn>
                              </p:par>
                              <p:par>
                                <p:cTn id="143" presetID="2" presetClass="entr" presetSubtype="4" fill="hold" grpId="3" nodeType="withEffect">
                                  <p:stCondLst>
                                    <p:cond delay="0"/>
                                  </p:stCondLst>
                                  <p:childTnLst>
                                    <p:set>
                                      <p:cBhvr>
                                        <p:cTn id="144" dur="1" fill="hold">
                                          <p:stCondLst>
                                            <p:cond delay="0"/>
                                          </p:stCondLst>
                                        </p:cTn>
                                        <p:tgtEl>
                                          <p:spTgt spid="55"/>
                                        </p:tgtEl>
                                        <p:attrNameLst>
                                          <p:attrName>style.visibility</p:attrName>
                                        </p:attrNameLst>
                                      </p:cBhvr>
                                      <p:to>
                                        <p:strVal val="visible"/>
                                      </p:to>
                                    </p:set>
                                    <p:anim calcmode="lin" valueType="num">
                                      <p:cBhvr additive="base">
                                        <p:cTn id="145" dur="500" fill="hold"/>
                                        <p:tgtEl>
                                          <p:spTgt spid="55"/>
                                        </p:tgtEl>
                                        <p:attrNameLst>
                                          <p:attrName>ppt_x</p:attrName>
                                        </p:attrNameLst>
                                      </p:cBhvr>
                                      <p:tavLst>
                                        <p:tav tm="0">
                                          <p:val>
                                            <p:strVal val="#ppt_x"/>
                                          </p:val>
                                        </p:tav>
                                        <p:tav tm="100000">
                                          <p:val>
                                            <p:strVal val="#ppt_x"/>
                                          </p:val>
                                        </p:tav>
                                      </p:tavLst>
                                    </p:anim>
                                    <p:anim calcmode="lin" valueType="num">
                                      <p:cBhvr additive="base">
                                        <p:cTn id="146" dur="500" fill="hold"/>
                                        <p:tgtEl>
                                          <p:spTgt spid="55"/>
                                        </p:tgtEl>
                                        <p:attrNameLst>
                                          <p:attrName>ppt_y</p:attrName>
                                        </p:attrNameLst>
                                      </p:cBhvr>
                                      <p:tavLst>
                                        <p:tav tm="0">
                                          <p:val>
                                            <p:strVal val="1+#ppt_h/2"/>
                                          </p:val>
                                        </p:tav>
                                        <p:tav tm="100000">
                                          <p:val>
                                            <p:strVal val="#ppt_y"/>
                                          </p:val>
                                        </p:tav>
                                      </p:tavLst>
                                    </p:anim>
                                  </p:childTnLst>
                                </p:cTn>
                              </p:par>
                              <p:par>
                                <p:cTn id="147" presetID="2" presetClass="entr" presetSubtype="4" fill="hold" grpId="3" nodeType="withEffect">
                                  <p:stCondLst>
                                    <p:cond delay="0"/>
                                  </p:stCondLst>
                                  <p:childTnLst>
                                    <p:set>
                                      <p:cBhvr>
                                        <p:cTn id="148" dur="1" fill="hold">
                                          <p:stCondLst>
                                            <p:cond delay="0"/>
                                          </p:stCondLst>
                                        </p:cTn>
                                        <p:tgtEl>
                                          <p:spTgt spid="21"/>
                                        </p:tgtEl>
                                        <p:attrNameLst>
                                          <p:attrName>style.visibility</p:attrName>
                                        </p:attrNameLst>
                                      </p:cBhvr>
                                      <p:to>
                                        <p:strVal val="visible"/>
                                      </p:to>
                                    </p:set>
                                    <p:anim calcmode="lin" valueType="num">
                                      <p:cBhvr additive="base">
                                        <p:cTn id="149" dur="500" fill="hold"/>
                                        <p:tgtEl>
                                          <p:spTgt spid="21"/>
                                        </p:tgtEl>
                                        <p:attrNameLst>
                                          <p:attrName>ppt_x</p:attrName>
                                        </p:attrNameLst>
                                      </p:cBhvr>
                                      <p:tavLst>
                                        <p:tav tm="0">
                                          <p:val>
                                            <p:strVal val="#ppt_x"/>
                                          </p:val>
                                        </p:tav>
                                        <p:tav tm="100000">
                                          <p:val>
                                            <p:strVal val="#ppt_x"/>
                                          </p:val>
                                        </p:tav>
                                      </p:tavLst>
                                    </p:anim>
                                    <p:anim calcmode="lin" valueType="num">
                                      <p:cBhvr additive="base">
                                        <p:cTn id="150" dur="500" fill="hold"/>
                                        <p:tgtEl>
                                          <p:spTgt spid="21"/>
                                        </p:tgtEl>
                                        <p:attrNameLst>
                                          <p:attrName>ppt_y</p:attrName>
                                        </p:attrNameLst>
                                      </p:cBhvr>
                                      <p:tavLst>
                                        <p:tav tm="0">
                                          <p:val>
                                            <p:strVal val="1+#ppt_h/2"/>
                                          </p:val>
                                        </p:tav>
                                        <p:tav tm="100000">
                                          <p:val>
                                            <p:strVal val="#ppt_y"/>
                                          </p:val>
                                        </p:tav>
                                      </p:tavLst>
                                    </p:anim>
                                  </p:childTnLst>
                                </p:cTn>
                              </p:par>
                              <p:par>
                                <p:cTn id="151" presetID="2" presetClass="entr" presetSubtype="4" fill="hold" grpId="3"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500" fill="hold"/>
                                        <p:tgtEl>
                                          <p:spTgt spid="22"/>
                                        </p:tgtEl>
                                        <p:attrNameLst>
                                          <p:attrName>ppt_x</p:attrName>
                                        </p:attrNameLst>
                                      </p:cBhvr>
                                      <p:tavLst>
                                        <p:tav tm="0">
                                          <p:val>
                                            <p:strVal val="#ppt_x"/>
                                          </p:val>
                                        </p:tav>
                                        <p:tav tm="100000">
                                          <p:val>
                                            <p:strVal val="#ppt_x"/>
                                          </p:val>
                                        </p:tav>
                                      </p:tavLst>
                                    </p:anim>
                                    <p:anim calcmode="lin" valueType="num">
                                      <p:cBhvr additive="base">
                                        <p:cTn id="154" dur="500" fill="hold"/>
                                        <p:tgtEl>
                                          <p:spTgt spid="22"/>
                                        </p:tgtEl>
                                        <p:attrNameLst>
                                          <p:attrName>ppt_y</p:attrName>
                                        </p:attrNameLst>
                                      </p:cBhvr>
                                      <p:tavLst>
                                        <p:tav tm="0">
                                          <p:val>
                                            <p:strVal val="1+#ppt_h/2"/>
                                          </p:val>
                                        </p:tav>
                                        <p:tav tm="100000">
                                          <p:val>
                                            <p:strVal val="#ppt_y"/>
                                          </p:val>
                                        </p:tav>
                                      </p:tavLst>
                                    </p:anim>
                                  </p:childTnLst>
                                </p:cTn>
                              </p:par>
                              <p:par>
                                <p:cTn id="155" presetID="2" presetClass="entr" presetSubtype="4" fill="hold" grpId="3" nodeType="withEffect">
                                  <p:stCondLst>
                                    <p:cond delay="0"/>
                                  </p:stCondLst>
                                  <p:childTnLst>
                                    <p:set>
                                      <p:cBhvr>
                                        <p:cTn id="156" dur="1" fill="hold">
                                          <p:stCondLst>
                                            <p:cond delay="0"/>
                                          </p:stCondLst>
                                        </p:cTn>
                                        <p:tgtEl>
                                          <p:spTgt spid="23"/>
                                        </p:tgtEl>
                                        <p:attrNameLst>
                                          <p:attrName>style.visibility</p:attrName>
                                        </p:attrNameLst>
                                      </p:cBhvr>
                                      <p:to>
                                        <p:strVal val="visible"/>
                                      </p:to>
                                    </p:set>
                                    <p:anim calcmode="lin" valueType="num">
                                      <p:cBhvr additive="base">
                                        <p:cTn id="157" dur="500" fill="hold"/>
                                        <p:tgtEl>
                                          <p:spTgt spid="23"/>
                                        </p:tgtEl>
                                        <p:attrNameLst>
                                          <p:attrName>ppt_x</p:attrName>
                                        </p:attrNameLst>
                                      </p:cBhvr>
                                      <p:tavLst>
                                        <p:tav tm="0">
                                          <p:val>
                                            <p:strVal val="#ppt_x"/>
                                          </p:val>
                                        </p:tav>
                                        <p:tav tm="100000">
                                          <p:val>
                                            <p:strVal val="#ppt_x"/>
                                          </p:val>
                                        </p:tav>
                                      </p:tavLst>
                                    </p:anim>
                                    <p:anim calcmode="lin" valueType="num">
                                      <p:cBhvr additive="base">
                                        <p:cTn id="158" dur="500" fill="hold"/>
                                        <p:tgtEl>
                                          <p:spTgt spid="23"/>
                                        </p:tgtEl>
                                        <p:attrNameLst>
                                          <p:attrName>ppt_y</p:attrName>
                                        </p:attrNameLst>
                                      </p:cBhvr>
                                      <p:tavLst>
                                        <p:tav tm="0">
                                          <p:val>
                                            <p:strVal val="1+#ppt_h/2"/>
                                          </p:val>
                                        </p:tav>
                                        <p:tav tm="100000">
                                          <p:val>
                                            <p:strVal val="#ppt_y"/>
                                          </p:val>
                                        </p:tav>
                                      </p:tavLst>
                                    </p:anim>
                                  </p:childTnLst>
                                </p:cTn>
                              </p:par>
                              <p:par>
                                <p:cTn id="159" presetID="2" presetClass="entr" presetSubtype="4" fill="hold" grpId="3" nodeType="withEffect">
                                  <p:stCondLst>
                                    <p:cond delay="0"/>
                                  </p:stCondLst>
                                  <p:childTnLst>
                                    <p:set>
                                      <p:cBhvr>
                                        <p:cTn id="160" dur="1" fill="hold">
                                          <p:stCondLst>
                                            <p:cond delay="0"/>
                                          </p:stCondLst>
                                        </p:cTn>
                                        <p:tgtEl>
                                          <p:spTgt spid="24"/>
                                        </p:tgtEl>
                                        <p:attrNameLst>
                                          <p:attrName>style.visibility</p:attrName>
                                        </p:attrNameLst>
                                      </p:cBhvr>
                                      <p:to>
                                        <p:strVal val="visible"/>
                                      </p:to>
                                    </p:set>
                                    <p:anim calcmode="lin" valueType="num">
                                      <p:cBhvr additive="base">
                                        <p:cTn id="161" dur="500" fill="hold"/>
                                        <p:tgtEl>
                                          <p:spTgt spid="24"/>
                                        </p:tgtEl>
                                        <p:attrNameLst>
                                          <p:attrName>ppt_x</p:attrName>
                                        </p:attrNameLst>
                                      </p:cBhvr>
                                      <p:tavLst>
                                        <p:tav tm="0">
                                          <p:val>
                                            <p:strVal val="#ppt_x"/>
                                          </p:val>
                                        </p:tav>
                                        <p:tav tm="100000">
                                          <p:val>
                                            <p:strVal val="#ppt_x"/>
                                          </p:val>
                                        </p:tav>
                                      </p:tavLst>
                                    </p:anim>
                                    <p:anim calcmode="lin" valueType="num">
                                      <p:cBhvr additive="base">
                                        <p:cTn id="162" dur="500" fill="hold"/>
                                        <p:tgtEl>
                                          <p:spTgt spid="24"/>
                                        </p:tgtEl>
                                        <p:attrNameLst>
                                          <p:attrName>ppt_y</p:attrName>
                                        </p:attrNameLst>
                                      </p:cBhvr>
                                      <p:tavLst>
                                        <p:tav tm="0">
                                          <p:val>
                                            <p:strVal val="1+#ppt_h/2"/>
                                          </p:val>
                                        </p:tav>
                                        <p:tav tm="100000">
                                          <p:val>
                                            <p:strVal val="#ppt_y"/>
                                          </p:val>
                                        </p:tav>
                                      </p:tavLst>
                                    </p:anim>
                                  </p:childTnLst>
                                </p:cTn>
                              </p:par>
                              <p:par>
                                <p:cTn id="163" presetID="2" presetClass="entr" presetSubtype="4" fill="hold" grpId="3" nodeType="withEffect">
                                  <p:stCondLst>
                                    <p:cond delay="0"/>
                                  </p:stCondLst>
                                  <p:childTnLst>
                                    <p:set>
                                      <p:cBhvr>
                                        <p:cTn id="164" dur="1" fill="hold">
                                          <p:stCondLst>
                                            <p:cond delay="0"/>
                                          </p:stCondLst>
                                        </p:cTn>
                                        <p:tgtEl>
                                          <p:spTgt spid="25"/>
                                        </p:tgtEl>
                                        <p:attrNameLst>
                                          <p:attrName>style.visibility</p:attrName>
                                        </p:attrNameLst>
                                      </p:cBhvr>
                                      <p:to>
                                        <p:strVal val="visible"/>
                                      </p:to>
                                    </p:set>
                                    <p:anim calcmode="lin" valueType="num">
                                      <p:cBhvr additive="base">
                                        <p:cTn id="165" dur="500" fill="hold"/>
                                        <p:tgtEl>
                                          <p:spTgt spid="25"/>
                                        </p:tgtEl>
                                        <p:attrNameLst>
                                          <p:attrName>ppt_x</p:attrName>
                                        </p:attrNameLst>
                                      </p:cBhvr>
                                      <p:tavLst>
                                        <p:tav tm="0">
                                          <p:val>
                                            <p:strVal val="#ppt_x"/>
                                          </p:val>
                                        </p:tav>
                                        <p:tav tm="100000">
                                          <p:val>
                                            <p:strVal val="#ppt_x"/>
                                          </p:val>
                                        </p:tav>
                                      </p:tavLst>
                                    </p:anim>
                                    <p:anim calcmode="lin" valueType="num">
                                      <p:cBhvr additive="base">
                                        <p:cTn id="166" dur="500" fill="hold"/>
                                        <p:tgtEl>
                                          <p:spTgt spid="25"/>
                                        </p:tgtEl>
                                        <p:attrNameLst>
                                          <p:attrName>ppt_y</p:attrName>
                                        </p:attrNameLst>
                                      </p:cBhvr>
                                      <p:tavLst>
                                        <p:tav tm="0">
                                          <p:val>
                                            <p:strVal val="1+#ppt_h/2"/>
                                          </p:val>
                                        </p:tav>
                                        <p:tav tm="100000">
                                          <p:val>
                                            <p:strVal val="#ppt_y"/>
                                          </p:val>
                                        </p:tav>
                                      </p:tavLst>
                                    </p:anim>
                                  </p:childTnLst>
                                </p:cTn>
                              </p:par>
                              <p:par>
                                <p:cTn id="167" presetID="2" presetClass="entr" presetSubtype="4" fill="hold" grpId="3" nodeType="withEffect">
                                  <p:stCondLst>
                                    <p:cond delay="0"/>
                                  </p:stCondLst>
                                  <p:childTnLst>
                                    <p:set>
                                      <p:cBhvr>
                                        <p:cTn id="168" dur="1" fill="hold">
                                          <p:stCondLst>
                                            <p:cond delay="0"/>
                                          </p:stCondLst>
                                        </p:cTn>
                                        <p:tgtEl>
                                          <p:spTgt spid="26"/>
                                        </p:tgtEl>
                                        <p:attrNameLst>
                                          <p:attrName>style.visibility</p:attrName>
                                        </p:attrNameLst>
                                      </p:cBhvr>
                                      <p:to>
                                        <p:strVal val="visible"/>
                                      </p:to>
                                    </p:set>
                                    <p:anim calcmode="lin" valueType="num">
                                      <p:cBhvr additive="base">
                                        <p:cTn id="169" dur="500" fill="hold"/>
                                        <p:tgtEl>
                                          <p:spTgt spid="26"/>
                                        </p:tgtEl>
                                        <p:attrNameLst>
                                          <p:attrName>ppt_x</p:attrName>
                                        </p:attrNameLst>
                                      </p:cBhvr>
                                      <p:tavLst>
                                        <p:tav tm="0">
                                          <p:val>
                                            <p:strVal val="#ppt_x"/>
                                          </p:val>
                                        </p:tav>
                                        <p:tav tm="100000">
                                          <p:val>
                                            <p:strVal val="#ppt_x"/>
                                          </p:val>
                                        </p:tav>
                                      </p:tavLst>
                                    </p:anim>
                                    <p:anim calcmode="lin" valueType="num">
                                      <p:cBhvr additive="base">
                                        <p:cTn id="170" dur="500" fill="hold"/>
                                        <p:tgtEl>
                                          <p:spTgt spid="26"/>
                                        </p:tgtEl>
                                        <p:attrNameLst>
                                          <p:attrName>ppt_y</p:attrName>
                                        </p:attrNameLst>
                                      </p:cBhvr>
                                      <p:tavLst>
                                        <p:tav tm="0">
                                          <p:val>
                                            <p:strVal val="1+#ppt_h/2"/>
                                          </p:val>
                                        </p:tav>
                                        <p:tav tm="100000">
                                          <p:val>
                                            <p:strVal val="#ppt_y"/>
                                          </p:val>
                                        </p:tav>
                                      </p:tavLst>
                                    </p:anim>
                                  </p:childTnLst>
                                </p:cTn>
                              </p:par>
                              <p:par>
                                <p:cTn id="171" presetID="2" presetClass="entr" presetSubtype="4" fill="hold" grpId="3" nodeType="withEffect">
                                  <p:stCondLst>
                                    <p:cond delay="0"/>
                                  </p:stCondLst>
                                  <p:childTnLst>
                                    <p:set>
                                      <p:cBhvr>
                                        <p:cTn id="172" dur="1" fill="hold">
                                          <p:stCondLst>
                                            <p:cond delay="0"/>
                                          </p:stCondLst>
                                        </p:cTn>
                                        <p:tgtEl>
                                          <p:spTgt spid="27"/>
                                        </p:tgtEl>
                                        <p:attrNameLst>
                                          <p:attrName>style.visibility</p:attrName>
                                        </p:attrNameLst>
                                      </p:cBhvr>
                                      <p:to>
                                        <p:strVal val="visible"/>
                                      </p:to>
                                    </p:set>
                                    <p:anim calcmode="lin" valueType="num">
                                      <p:cBhvr additive="base">
                                        <p:cTn id="173" dur="500" fill="hold"/>
                                        <p:tgtEl>
                                          <p:spTgt spid="27"/>
                                        </p:tgtEl>
                                        <p:attrNameLst>
                                          <p:attrName>ppt_x</p:attrName>
                                        </p:attrNameLst>
                                      </p:cBhvr>
                                      <p:tavLst>
                                        <p:tav tm="0">
                                          <p:val>
                                            <p:strVal val="#ppt_x"/>
                                          </p:val>
                                        </p:tav>
                                        <p:tav tm="100000">
                                          <p:val>
                                            <p:strVal val="#ppt_x"/>
                                          </p:val>
                                        </p:tav>
                                      </p:tavLst>
                                    </p:anim>
                                    <p:anim calcmode="lin" valueType="num">
                                      <p:cBhvr additive="base">
                                        <p:cTn id="174" dur="500" fill="hold"/>
                                        <p:tgtEl>
                                          <p:spTgt spid="27"/>
                                        </p:tgtEl>
                                        <p:attrNameLst>
                                          <p:attrName>ppt_y</p:attrName>
                                        </p:attrNameLst>
                                      </p:cBhvr>
                                      <p:tavLst>
                                        <p:tav tm="0">
                                          <p:val>
                                            <p:strVal val="1+#ppt_h/2"/>
                                          </p:val>
                                        </p:tav>
                                        <p:tav tm="100000">
                                          <p:val>
                                            <p:strVal val="#ppt_y"/>
                                          </p:val>
                                        </p:tav>
                                      </p:tavLst>
                                    </p:anim>
                                  </p:childTnLst>
                                </p:cTn>
                              </p:par>
                              <p:par>
                                <p:cTn id="175" presetID="2" presetClass="entr" presetSubtype="4" fill="hold" grpId="3" nodeType="withEffect">
                                  <p:stCondLst>
                                    <p:cond delay="0"/>
                                  </p:stCondLst>
                                  <p:childTnLst>
                                    <p:set>
                                      <p:cBhvr>
                                        <p:cTn id="176" dur="1" fill="hold">
                                          <p:stCondLst>
                                            <p:cond delay="0"/>
                                          </p:stCondLst>
                                        </p:cTn>
                                        <p:tgtEl>
                                          <p:spTgt spid="28"/>
                                        </p:tgtEl>
                                        <p:attrNameLst>
                                          <p:attrName>style.visibility</p:attrName>
                                        </p:attrNameLst>
                                      </p:cBhvr>
                                      <p:to>
                                        <p:strVal val="visible"/>
                                      </p:to>
                                    </p:set>
                                    <p:anim calcmode="lin" valueType="num">
                                      <p:cBhvr additive="base">
                                        <p:cTn id="177" dur="500" fill="hold"/>
                                        <p:tgtEl>
                                          <p:spTgt spid="28"/>
                                        </p:tgtEl>
                                        <p:attrNameLst>
                                          <p:attrName>ppt_x</p:attrName>
                                        </p:attrNameLst>
                                      </p:cBhvr>
                                      <p:tavLst>
                                        <p:tav tm="0">
                                          <p:val>
                                            <p:strVal val="#ppt_x"/>
                                          </p:val>
                                        </p:tav>
                                        <p:tav tm="100000">
                                          <p:val>
                                            <p:strVal val="#ppt_x"/>
                                          </p:val>
                                        </p:tav>
                                      </p:tavLst>
                                    </p:anim>
                                    <p:anim calcmode="lin" valueType="num">
                                      <p:cBhvr additive="base">
                                        <p:cTn id="178" dur="500" fill="hold"/>
                                        <p:tgtEl>
                                          <p:spTgt spid="28"/>
                                        </p:tgtEl>
                                        <p:attrNameLst>
                                          <p:attrName>ppt_y</p:attrName>
                                        </p:attrNameLst>
                                      </p:cBhvr>
                                      <p:tavLst>
                                        <p:tav tm="0">
                                          <p:val>
                                            <p:strVal val="1+#ppt_h/2"/>
                                          </p:val>
                                        </p:tav>
                                        <p:tav tm="100000">
                                          <p:val>
                                            <p:strVal val="#ppt_y"/>
                                          </p:val>
                                        </p:tav>
                                      </p:tavLst>
                                    </p:anim>
                                  </p:childTnLst>
                                </p:cTn>
                              </p:par>
                              <p:par>
                                <p:cTn id="179" presetID="1" presetClass="exit" presetSubtype="0" fill="hold" grpId="1" nodeType="withEffect">
                                  <p:stCondLst>
                                    <p:cond delay="0"/>
                                  </p:stCondLst>
                                  <p:childTnLst>
                                    <p:set>
                                      <p:cBhvr>
                                        <p:cTn id="180" dur="1" fill="hold">
                                          <p:stCondLst>
                                            <p:cond delay="0"/>
                                          </p:stCondLst>
                                        </p:cTn>
                                        <p:tgtEl>
                                          <p:spTgt spid="63"/>
                                        </p:tgtEl>
                                        <p:attrNameLst>
                                          <p:attrName>style.visibility</p:attrName>
                                        </p:attrNameLst>
                                      </p:cBhvr>
                                      <p:to>
                                        <p:strVal val="hidden"/>
                                      </p:to>
                                    </p:set>
                                  </p:childTnLst>
                                </p:cTn>
                              </p:par>
                              <p:par>
                                <p:cTn id="181" presetID="1" presetClass="entr" presetSubtype="0" fill="hold" grpId="1" nodeType="withEffect">
                                  <p:stCondLst>
                                    <p:cond delay="0"/>
                                  </p:stCondLst>
                                  <p:childTnLst>
                                    <p:set>
                                      <p:cBhvr>
                                        <p:cTn id="182"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183" restart="whenNotActive" fill="hold" evtFilter="cancelBubble" nodeType="interactiveSeq">
                <p:stCondLst>
                  <p:cond evt="onClick" delay="0">
                    <p:tgtEl>
                      <p:spTgt spid="51"/>
                    </p:tgtEl>
                  </p:cond>
                </p:stCondLst>
                <p:endSync evt="end" delay="0">
                  <p:rtn val="all"/>
                </p:endSync>
                <p:childTnLst>
                  <p:par>
                    <p:cTn id="184" fill="hold">
                      <p:stCondLst>
                        <p:cond delay="0"/>
                      </p:stCondLst>
                      <p:childTnLst>
                        <p:par>
                          <p:cTn id="185" fill="hold">
                            <p:stCondLst>
                              <p:cond delay="0"/>
                            </p:stCondLst>
                            <p:childTnLst>
                              <p:par>
                                <p:cTn id="186" presetID="1" presetClass="entr" presetSubtype="0" fill="hold" grpId="2" nodeType="clickEffect">
                                  <p:stCondLst>
                                    <p:cond delay="0"/>
                                  </p:stCondLst>
                                  <p:childTnLst>
                                    <p:set>
                                      <p:cBhvr>
                                        <p:cTn id="187" dur="1" fill="hold">
                                          <p:stCondLst>
                                            <p:cond delay="0"/>
                                          </p:stCondLst>
                                        </p:cTn>
                                        <p:tgtEl>
                                          <p:spTgt spid="62"/>
                                        </p:tgtEl>
                                        <p:attrNameLst>
                                          <p:attrName>style.visibility</p:attrName>
                                        </p:attrNameLst>
                                      </p:cBhvr>
                                      <p:to>
                                        <p:strVal val="visible"/>
                                      </p:to>
                                    </p:set>
                                  </p:childTnLst>
                                </p:cTn>
                              </p:par>
                              <p:par>
                                <p:cTn id="188" presetID="1" presetClass="entr" presetSubtype="0" fill="hold" grpId="2" nodeType="withEffect">
                                  <p:stCondLst>
                                    <p:cond delay="0"/>
                                  </p:stCondLst>
                                  <p:childTnLst>
                                    <p:set>
                                      <p:cBhvr>
                                        <p:cTn id="189" dur="1" fill="hold">
                                          <p:stCondLst>
                                            <p:cond delay="0"/>
                                          </p:stCondLst>
                                        </p:cTn>
                                        <p:tgtEl>
                                          <p:spTgt spid="61"/>
                                        </p:tgtEl>
                                        <p:attrNameLst>
                                          <p:attrName>style.visibility</p:attrName>
                                        </p:attrNameLst>
                                      </p:cBhvr>
                                      <p:to>
                                        <p:strVal val="visible"/>
                                      </p:to>
                                    </p:set>
                                  </p:childTnLst>
                                </p:cTn>
                              </p:par>
                              <p:par>
                                <p:cTn id="190" presetID="1" presetClass="entr" presetSubtype="0" fill="hold" grpId="2" nodeType="withEffect">
                                  <p:stCondLst>
                                    <p:cond delay="0"/>
                                  </p:stCondLst>
                                  <p:childTnLst>
                                    <p:set>
                                      <p:cBhvr>
                                        <p:cTn id="191" dur="1" fill="hold">
                                          <p:stCondLst>
                                            <p:cond delay="0"/>
                                          </p:stCondLst>
                                        </p:cTn>
                                        <p:tgtEl>
                                          <p:spTgt spid="60"/>
                                        </p:tgtEl>
                                        <p:attrNameLst>
                                          <p:attrName>style.visibility</p:attrName>
                                        </p:attrNameLst>
                                      </p:cBhvr>
                                      <p:to>
                                        <p:strVal val="visible"/>
                                      </p:to>
                                    </p:set>
                                  </p:childTnLst>
                                </p:cTn>
                              </p:par>
                              <p:par>
                                <p:cTn id="192" presetID="1" presetClass="entr" presetSubtype="0" fill="hold" grpId="2" nodeType="withEffect">
                                  <p:stCondLst>
                                    <p:cond delay="0"/>
                                  </p:stCondLst>
                                  <p:childTnLst>
                                    <p:set>
                                      <p:cBhvr>
                                        <p:cTn id="193" dur="1" fill="hold">
                                          <p:stCondLst>
                                            <p:cond delay="0"/>
                                          </p:stCondLst>
                                        </p:cTn>
                                        <p:tgtEl>
                                          <p:spTgt spid="59"/>
                                        </p:tgtEl>
                                        <p:attrNameLst>
                                          <p:attrName>style.visibility</p:attrName>
                                        </p:attrNameLst>
                                      </p:cBhvr>
                                      <p:to>
                                        <p:strVal val="visible"/>
                                      </p:to>
                                    </p:set>
                                  </p:childTnLst>
                                </p:cTn>
                              </p:par>
                              <p:par>
                                <p:cTn id="194" presetID="1" presetClass="entr" presetSubtype="0" fill="hold" grpId="2" nodeType="withEffect">
                                  <p:stCondLst>
                                    <p:cond delay="0"/>
                                  </p:stCondLst>
                                  <p:childTnLst>
                                    <p:set>
                                      <p:cBhvr>
                                        <p:cTn id="195" dur="1" fill="hold">
                                          <p:stCondLst>
                                            <p:cond delay="0"/>
                                          </p:stCondLst>
                                        </p:cTn>
                                        <p:tgtEl>
                                          <p:spTgt spid="58"/>
                                        </p:tgtEl>
                                        <p:attrNameLst>
                                          <p:attrName>style.visibility</p:attrName>
                                        </p:attrNameLst>
                                      </p:cBhvr>
                                      <p:to>
                                        <p:strVal val="visible"/>
                                      </p:to>
                                    </p:set>
                                  </p:childTnLst>
                                </p:cTn>
                              </p:par>
                              <p:par>
                                <p:cTn id="196" presetID="1" presetClass="entr" presetSubtype="0" fill="hold" grpId="1" nodeType="withEffect">
                                  <p:stCondLst>
                                    <p:cond delay="0"/>
                                  </p:stCondLst>
                                  <p:childTnLst>
                                    <p:set>
                                      <p:cBhvr>
                                        <p:cTn id="197" dur="1" fill="hold">
                                          <p:stCondLst>
                                            <p:cond delay="0"/>
                                          </p:stCondLst>
                                        </p:cTn>
                                        <p:tgtEl>
                                          <p:spTgt spid="55"/>
                                        </p:tgtEl>
                                        <p:attrNameLst>
                                          <p:attrName>style.visibility</p:attrName>
                                        </p:attrNameLst>
                                      </p:cBhvr>
                                      <p:to>
                                        <p:strVal val="visible"/>
                                      </p:to>
                                    </p:set>
                                  </p:childTnLst>
                                </p:cTn>
                              </p:par>
                              <p:par>
                                <p:cTn id="198" presetID="1" presetClass="entr" presetSubtype="0" fill="hold" grpId="2" nodeType="withEffect">
                                  <p:stCondLst>
                                    <p:cond delay="0"/>
                                  </p:stCondLst>
                                  <p:childTnLst>
                                    <p:set>
                                      <p:cBhvr>
                                        <p:cTn id="199" dur="1" fill="hold">
                                          <p:stCondLst>
                                            <p:cond delay="0"/>
                                          </p:stCondLst>
                                        </p:cTn>
                                        <p:tgtEl>
                                          <p:spTgt spid="21"/>
                                        </p:tgtEl>
                                        <p:attrNameLst>
                                          <p:attrName>style.visibility</p:attrName>
                                        </p:attrNameLst>
                                      </p:cBhvr>
                                      <p:to>
                                        <p:strVal val="visible"/>
                                      </p:to>
                                    </p:set>
                                  </p:childTnLst>
                                </p:cTn>
                              </p:par>
                              <p:par>
                                <p:cTn id="200" presetID="1" presetClass="entr" presetSubtype="0" fill="hold" grpId="2" nodeType="withEffect">
                                  <p:stCondLst>
                                    <p:cond delay="0"/>
                                  </p:stCondLst>
                                  <p:childTnLst>
                                    <p:set>
                                      <p:cBhvr>
                                        <p:cTn id="201" dur="1" fill="hold">
                                          <p:stCondLst>
                                            <p:cond delay="0"/>
                                          </p:stCondLst>
                                        </p:cTn>
                                        <p:tgtEl>
                                          <p:spTgt spid="22"/>
                                        </p:tgtEl>
                                        <p:attrNameLst>
                                          <p:attrName>style.visibility</p:attrName>
                                        </p:attrNameLst>
                                      </p:cBhvr>
                                      <p:to>
                                        <p:strVal val="visible"/>
                                      </p:to>
                                    </p:set>
                                  </p:childTnLst>
                                </p:cTn>
                              </p:par>
                              <p:par>
                                <p:cTn id="202" presetID="1" presetClass="entr" presetSubtype="0" fill="hold" grpId="2" nodeType="withEffect">
                                  <p:stCondLst>
                                    <p:cond delay="0"/>
                                  </p:stCondLst>
                                  <p:childTnLst>
                                    <p:set>
                                      <p:cBhvr>
                                        <p:cTn id="203" dur="1" fill="hold">
                                          <p:stCondLst>
                                            <p:cond delay="0"/>
                                          </p:stCondLst>
                                        </p:cTn>
                                        <p:tgtEl>
                                          <p:spTgt spid="23"/>
                                        </p:tgtEl>
                                        <p:attrNameLst>
                                          <p:attrName>style.visibility</p:attrName>
                                        </p:attrNameLst>
                                      </p:cBhvr>
                                      <p:to>
                                        <p:strVal val="visible"/>
                                      </p:to>
                                    </p:set>
                                  </p:childTnLst>
                                </p:cTn>
                              </p:par>
                              <p:par>
                                <p:cTn id="204" presetID="1" presetClass="entr" presetSubtype="0" fill="hold" grpId="2" nodeType="withEffect">
                                  <p:stCondLst>
                                    <p:cond delay="0"/>
                                  </p:stCondLst>
                                  <p:childTnLst>
                                    <p:set>
                                      <p:cBhvr>
                                        <p:cTn id="205" dur="1" fill="hold">
                                          <p:stCondLst>
                                            <p:cond delay="0"/>
                                          </p:stCondLst>
                                        </p:cTn>
                                        <p:tgtEl>
                                          <p:spTgt spid="24"/>
                                        </p:tgtEl>
                                        <p:attrNameLst>
                                          <p:attrName>style.visibility</p:attrName>
                                        </p:attrNameLst>
                                      </p:cBhvr>
                                      <p:to>
                                        <p:strVal val="visible"/>
                                      </p:to>
                                    </p:set>
                                  </p:childTnLst>
                                </p:cTn>
                              </p:par>
                              <p:par>
                                <p:cTn id="206" presetID="1" presetClass="entr" presetSubtype="0" fill="hold" grpId="2" nodeType="withEffect">
                                  <p:stCondLst>
                                    <p:cond delay="0"/>
                                  </p:stCondLst>
                                  <p:childTnLst>
                                    <p:set>
                                      <p:cBhvr>
                                        <p:cTn id="207" dur="1" fill="hold">
                                          <p:stCondLst>
                                            <p:cond delay="0"/>
                                          </p:stCondLst>
                                        </p:cTn>
                                        <p:tgtEl>
                                          <p:spTgt spid="25"/>
                                        </p:tgtEl>
                                        <p:attrNameLst>
                                          <p:attrName>style.visibility</p:attrName>
                                        </p:attrNameLst>
                                      </p:cBhvr>
                                      <p:to>
                                        <p:strVal val="visible"/>
                                      </p:to>
                                    </p:set>
                                  </p:childTnLst>
                                </p:cTn>
                              </p:par>
                              <p:par>
                                <p:cTn id="208" presetID="1" presetClass="entr" presetSubtype="0" fill="hold" grpId="2" nodeType="withEffect">
                                  <p:stCondLst>
                                    <p:cond delay="0"/>
                                  </p:stCondLst>
                                  <p:childTnLst>
                                    <p:set>
                                      <p:cBhvr>
                                        <p:cTn id="209" dur="1" fill="hold">
                                          <p:stCondLst>
                                            <p:cond delay="0"/>
                                          </p:stCondLst>
                                        </p:cTn>
                                        <p:tgtEl>
                                          <p:spTgt spid="26"/>
                                        </p:tgtEl>
                                        <p:attrNameLst>
                                          <p:attrName>style.visibility</p:attrName>
                                        </p:attrNameLst>
                                      </p:cBhvr>
                                      <p:to>
                                        <p:strVal val="visible"/>
                                      </p:to>
                                    </p:set>
                                  </p:childTnLst>
                                </p:cTn>
                              </p:par>
                              <p:par>
                                <p:cTn id="210" presetID="1" presetClass="entr" presetSubtype="0" fill="hold" grpId="2" nodeType="withEffect">
                                  <p:stCondLst>
                                    <p:cond delay="0"/>
                                  </p:stCondLst>
                                  <p:childTnLst>
                                    <p:set>
                                      <p:cBhvr>
                                        <p:cTn id="211" dur="1" fill="hold">
                                          <p:stCondLst>
                                            <p:cond delay="0"/>
                                          </p:stCondLst>
                                        </p:cTn>
                                        <p:tgtEl>
                                          <p:spTgt spid="27"/>
                                        </p:tgtEl>
                                        <p:attrNameLst>
                                          <p:attrName>style.visibility</p:attrName>
                                        </p:attrNameLst>
                                      </p:cBhvr>
                                      <p:to>
                                        <p:strVal val="visible"/>
                                      </p:to>
                                    </p:set>
                                  </p:childTnLst>
                                </p:cTn>
                              </p:par>
                              <p:par>
                                <p:cTn id="212" presetID="1" presetClass="entr" presetSubtype="0" fill="hold" grpId="1" nodeType="withEffect">
                                  <p:stCondLst>
                                    <p:cond delay="0"/>
                                  </p:stCondLst>
                                  <p:childTnLst>
                                    <p:set>
                                      <p:cBhvr>
                                        <p:cTn id="213" dur="1" fill="hold">
                                          <p:stCondLst>
                                            <p:cond delay="0"/>
                                          </p:stCondLst>
                                        </p:cTn>
                                        <p:tgtEl>
                                          <p:spTgt spid="28"/>
                                        </p:tgtEl>
                                        <p:attrNameLst>
                                          <p:attrName>style.visibility</p:attrName>
                                        </p:attrNameLst>
                                      </p:cBhvr>
                                      <p:to>
                                        <p:strVal val="visible"/>
                                      </p:to>
                                    </p:set>
                                  </p:childTnLst>
                                </p:cTn>
                              </p:par>
                              <p:par>
                                <p:cTn id="214" presetID="1" presetClass="exit" presetSubtype="0" fill="hold" grpId="2" nodeType="withEffect">
                                  <p:stCondLst>
                                    <p:cond delay="0"/>
                                  </p:stCondLst>
                                  <p:childTnLst>
                                    <p:set>
                                      <p:cBhvr>
                                        <p:cTn id="215" dur="1" fill="hold">
                                          <p:stCondLst>
                                            <p:cond delay="0"/>
                                          </p:stCondLst>
                                        </p:cTn>
                                        <p:tgtEl>
                                          <p:spTgt spid="63"/>
                                        </p:tgtEl>
                                        <p:attrNameLst>
                                          <p:attrName>style.visibility</p:attrName>
                                        </p:attrNameLst>
                                      </p:cBhvr>
                                      <p:to>
                                        <p:strVal val="hidden"/>
                                      </p:to>
                                    </p:set>
                                  </p:childTnLst>
                                </p:cTn>
                              </p:par>
                              <p:par>
                                <p:cTn id="216" presetID="1" presetClass="entr" presetSubtype="0" fill="hold" grpId="2" nodeType="withEffect">
                                  <p:stCondLst>
                                    <p:cond delay="0"/>
                                  </p:stCondLst>
                                  <p:childTnLst>
                                    <p:set>
                                      <p:cBhvr>
                                        <p:cTn id="217"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18" restart="whenNotActive" fill="hold" evtFilter="cancelBubble" nodeType="interactiveSeq">
                <p:stCondLst>
                  <p:cond evt="onClick" delay="0">
                    <p:tgtEl>
                      <p:spTgt spid="50"/>
                    </p:tgtEl>
                  </p:cond>
                </p:stCondLst>
                <p:endSync evt="end" delay="0">
                  <p:rtn val="all"/>
                </p:endSync>
                <p:childTnLst>
                  <p:par>
                    <p:cTn id="219" fill="hold">
                      <p:stCondLst>
                        <p:cond delay="0"/>
                      </p:stCondLst>
                      <p:childTnLst>
                        <p:par>
                          <p:cTn id="220" fill="hold">
                            <p:stCondLst>
                              <p:cond delay="0"/>
                            </p:stCondLst>
                            <p:childTnLst>
                              <p:par>
                                <p:cTn id="221" presetID="1" presetClass="entr" presetSubtype="0" fill="hold" grpId="3" nodeType="clickEffect">
                                  <p:stCondLst>
                                    <p:cond delay="0"/>
                                  </p:stCondLst>
                                  <p:childTnLst>
                                    <p:set>
                                      <p:cBhvr>
                                        <p:cTn id="222" dur="1" fill="hold">
                                          <p:stCondLst>
                                            <p:cond delay="0"/>
                                          </p:stCondLst>
                                        </p:cTn>
                                        <p:tgtEl>
                                          <p:spTgt spid="62"/>
                                        </p:tgtEl>
                                        <p:attrNameLst>
                                          <p:attrName>style.visibility</p:attrName>
                                        </p:attrNameLst>
                                      </p:cBhvr>
                                      <p:to>
                                        <p:strVal val="visible"/>
                                      </p:to>
                                    </p:set>
                                  </p:childTnLst>
                                </p:cTn>
                              </p:par>
                              <p:par>
                                <p:cTn id="223" presetID="1" presetClass="entr" presetSubtype="0" fill="hold" grpId="3" nodeType="withEffect">
                                  <p:stCondLst>
                                    <p:cond delay="0"/>
                                  </p:stCondLst>
                                  <p:childTnLst>
                                    <p:set>
                                      <p:cBhvr>
                                        <p:cTn id="224" dur="1" fill="hold">
                                          <p:stCondLst>
                                            <p:cond delay="0"/>
                                          </p:stCondLst>
                                        </p:cTn>
                                        <p:tgtEl>
                                          <p:spTgt spid="61"/>
                                        </p:tgtEl>
                                        <p:attrNameLst>
                                          <p:attrName>style.visibility</p:attrName>
                                        </p:attrNameLst>
                                      </p:cBhvr>
                                      <p:to>
                                        <p:strVal val="visible"/>
                                      </p:to>
                                    </p:set>
                                  </p:childTnLst>
                                </p:cTn>
                              </p:par>
                              <p:par>
                                <p:cTn id="225" presetID="1" presetClass="entr" presetSubtype="0" fill="hold" grpId="3" nodeType="withEffect">
                                  <p:stCondLst>
                                    <p:cond delay="0"/>
                                  </p:stCondLst>
                                  <p:childTnLst>
                                    <p:set>
                                      <p:cBhvr>
                                        <p:cTn id="226" dur="1" fill="hold">
                                          <p:stCondLst>
                                            <p:cond delay="0"/>
                                          </p:stCondLst>
                                        </p:cTn>
                                        <p:tgtEl>
                                          <p:spTgt spid="60"/>
                                        </p:tgtEl>
                                        <p:attrNameLst>
                                          <p:attrName>style.visibility</p:attrName>
                                        </p:attrNameLst>
                                      </p:cBhvr>
                                      <p:to>
                                        <p:strVal val="visible"/>
                                      </p:to>
                                    </p:set>
                                  </p:childTnLst>
                                </p:cTn>
                              </p:par>
                              <p:par>
                                <p:cTn id="227" presetID="1" presetClass="entr" presetSubtype="0" fill="hold" grpId="3" nodeType="withEffect">
                                  <p:stCondLst>
                                    <p:cond delay="0"/>
                                  </p:stCondLst>
                                  <p:childTnLst>
                                    <p:set>
                                      <p:cBhvr>
                                        <p:cTn id="228" dur="1" fill="hold">
                                          <p:stCondLst>
                                            <p:cond delay="0"/>
                                          </p:stCondLst>
                                        </p:cTn>
                                        <p:tgtEl>
                                          <p:spTgt spid="59"/>
                                        </p:tgtEl>
                                        <p:attrNameLst>
                                          <p:attrName>style.visibility</p:attrName>
                                        </p:attrNameLst>
                                      </p:cBhvr>
                                      <p:to>
                                        <p:strVal val="visible"/>
                                      </p:to>
                                    </p:set>
                                  </p:childTnLst>
                                </p:cTn>
                              </p:par>
                              <p:par>
                                <p:cTn id="229" presetID="1" presetClass="entr" presetSubtype="0" fill="hold" grpId="3" nodeType="withEffect">
                                  <p:stCondLst>
                                    <p:cond delay="0"/>
                                  </p:stCondLst>
                                  <p:childTnLst>
                                    <p:set>
                                      <p:cBhvr>
                                        <p:cTn id="230" dur="1" fill="hold">
                                          <p:stCondLst>
                                            <p:cond delay="0"/>
                                          </p:stCondLst>
                                        </p:cTn>
                                        <p:tgtEl>
                                          <p:spTgt spid="58"/>
                                        </p:tgtEl>
                                        <p:attrNameLst>
                                          <p:attrName>style.visibility</p:attrName>
                                        </p:attrNameLst>
                                      </p:cBhvr>
                                      <p:to>
                                        <p:strVal val="visible"/>
                                      </p:to>
                                    </p:set>
                                  </p:childTnLst>
                                </p:cTn>
                              </p:par>
                              <p:par>
                                <p:cTn id="231" presetID="1" presetClass="entr" presetSubtype="0" fill="hold" grpId="2" nodeType="withEffect">
                                  <p:stCondLst>
                                    <p:cond delay="0"/>
                                  </p:stCondLst>
                                  <p:childTnLst>
                                    <p:set>
                                      <p:cBhvr>
                                        <p:cTn id="232" dur="1" fill="hold">
                                          <p:stCondLst>
                                            <p:cond delay="0"/>
                                          </p:stCondLst>
                                        </p:cTn>
                                        <p:tgtEl>
                                          <p:spTgt spid="55"/>
                                        </p:tgtEl>
                                        <p:attrNameLst>
                                          <p:attrName>style.visibility</p:attrName>
                                        </p:attrNameLst>
                                      </p:cBhvr>
                                      <p:to>
                                        <p:strVal val="visible"/>
                                      </p:to>
                                    </p:set>
                                  </p:childTnLst>
                                </p:cTn>
                              </p:par>
                              <p:par>
                                <p:cTn id="233" presetID="1" presetClass="entr" presetSubtype="0" fill="hold" grpId="1" nodeType="withEffect">
                                  <p:stCondLst>
                                    <p:cond delay="0"/>
                                  </p:stCondLst>
                                  <p:childTnLst>
                                    <p:set>
                                      <p:cBhvr>
                                        <p:cTn id="234" dur="1" fill="hold">
                                          <p:stCondLst>
                                            <p:cond delay="0"/>
                                          </p:stCondLst>
                                        </p:cTn>
                                        <p:tgtEl>
                                          <p:spTgt spid="21"/>
                                        </p:tgtEl>
                                        <p:attrNameLst>
                                          <p:attrName>style.visibility</p:attrName>
                                        </p:attrNameLst>
                                      </p:cBhvr>
                                      <p:to>
                                        <p:strVal val="visible"/>
                                      </p:to>
                                    </p:set>
                                  </p:childTnLst>
                                </p:cTn>
                              </p:par>
                              <p:par>
                                <p:cTn id="235" presetID="1" presetClass="entr" presetSubtype="0" fill="hold" grpId="1" nodeType="withEffect">
                                  <p:stCondLst>
                                    <p:cond delay="0"/>
                                  </p:stCondLst>
                                  <p:childTnLst>
                                    <p:set>
                                      <p:cBhvr>
                                        <p:cTn id="236" dur="1" fill="hold">
                                          <p:stCondLst>
                                            <p:cond delay="0"/>
                                          </p:stCondLst>
                                        </p:cTn>
                                        <p:tgtEl>
                                          <p:spTgt spid="22"/>
                                        </p:tgtEl>
                                        <p:attrNameLst>
                                          <p:attrName>style.visibility</p:attrName>
                                        </p:attrNameLst>
                                      </p:cBhvr>
                                      <p:to>
                                        <p:strVal val="visible"/>
                                      </p:to>
                                    </p:set>
                                  </p:childTnLst>
                                </p:cTn>
                              </p:par>
                              <p:par>
                                <p:cTn id="237" presetID="1" presetClass="entr" presetSubtype="0" fill="hold" grpId="1" nodeType="withEffect">
                                  <p:stCondLst>
                                    <p:cond delay="0"/>
                                  </p:stCondLst>
                                  <p:childTnLst>
                                    <p:set>
                                      <p:cBhvr>
                                        <p:cTn id="238" dur="1" fill="hold">
                                          <p:stCondLst>
                                            <p:cond delay="0"/>
                                          </p:stCondLst>
                                        </p:cTn>
                                        <p:tgtEl>
                                          <p:spTgt spid="23"/>
                                        </p:tgtEl>
                                        <p:attrNameLst>
                                          <p:attrName>style.visibility</p:attrName>
                                        </p:attrNameLst>
                                      </p:cBhvr>
                                      <p:to>
                                        <p:strVal val="visible"/>
                                      </p:to>
                                    </p:set>
                                  </p:childTnLst>
                                </p:cTn>
                              </p:par>
                              <p:par>
                                <p:cTn id="239" presetID="1" presetClass="entr" presetSubtype="0" fill="hold" grpId="1" nodeType="withEffect">
                                  <p:stCondLst>
                                    <p:cond delay="0"/>
                                  </p:stCondLst>
                                  <p:childTnLst>
                                    <p:set>
                                      <p:cBhvr>
                                        <p:cTn id="240" dur="1" fill="hold">
                                          <p:stCondLst>
                                            <p:cond delay="0"/>
                                          </p:stCondLst>
                                        </p:cTn>
                                        <p:tgtEl>
                                          <p:spTgt spid="24"/>
                                        </p:tgtEl>
                                        <p:attrNameLst>
                                          <p:attrName>style.visibility</p:attrName>
                                        </p:attrNameLst>
                                      </p:cBhvr>
                                      <p:to>
                                        <p:strVal val="visible"/>
                                      </p:to>
                                    </p:set>
                                  </p:childTnLst>
                                </p:cTn>
                              </p:par>
                              <p:par>
                                <p:cTn id="241" presetID="1" presetClass="entr" presetSubtype="0" fill="hold" grpId="1" nodeType="withEffect">
                                  <p:stCondLst>
                                    <p:cond delay="0"/>
                                  </p:stCondLst>
                                  <p:childTnLst>
                                    <p:set>
                                      <p:cBhvr>
                                        <p:cTn id="242" dur="1" fill="hold">
                                          <p:stCondLst>
                                            <p:cond delay="0"/>
                                          </p:stCondLst>
                                        </p:cTn>
                                        <p:tgtEl>
                                          <p:spTgt spid="25"/>
                                        </p:tgtEl>
                                        <p:attrNameLst>
                                          <p:attrName>style.visibility</p:attrName>
                                        </p:attrNameLst>
                                      </p:cBhvr>
                                      <p:to>
                                        <p:strVal val="visible"/>
                                      </p:to>
                                    </p:set>
                                  </p:childTnLst>
                                </p:cTn>
                              </p:par>
                              <p:par>
                                <p:cTn id="243" presetID="1" presetClass="entr" presetSubtype="0" fill="hold" grpId="1" nodeType="withEffect">
                                  <p:stCondLst>
                                    <p:cond delay="0"/>
                                  </p:stCondLst>
                                  <p:childTnLst>
                                    <p:set>
                                      <p:cBhvr>
                                        <p:cTn id="244" dur="1" fill="hold">
                                          <p:stCondLst>
                                            <p:cond delay="0"/>
                                          </p:stCondLst>
                                        </p:cTn>
                                        <p:tgtEl>
                                          <p:spTgt spid="26"/>
                                        </p:tgtEl>
                                        <p:attrNameLst>
                                          <p:attrName>style.visibility</p:attrName>
                                        </p:attrNameLst>
                                      </p:cBhvr>
                                      <p:to>
                                        <p:strVal val="visible"/>
                                      </p:to>
                                    </p:set>
                                  </p:childTnLst>
                                </p:cTn>
                              </p:par>
                              <p:par>
                                <p:cTn id="245" presetID="1" presetClass="entr" presetSubtype="0" fill="hold" grpId="1" nodeType="withEffect">
                                  <p:stCondLst>
                                    <p:cond delay="0"/>
                                  </p:stCondLst>
                                  <p:childTnLst>
                                    <p:set>
                                      <p:cBhvr>
                                        <p:cTn id="246" dur="1" fill="hold">
                                          <p:stCondLst>
                                            <p:cond delay="0"/>
                                          </p:stCondLst>
                                        </p:cTn>
                                        <p:tgtEl>
                                          <p:spTgt spid="27"/>
                                        </p:tgtEl>
                                        <p:attrNameLst>
                                          <p:attrName>style.visibility</p:attrName>
                                        </p:attrNameLst>
                                      </p:cBhvr>
                                      <p:to>
                                        <p:strVal val="visible"/>
                                      </p:to>
                                    </p:set>
                                  </p:childTnLst>
                                </p:cTn>
                              </p:par>
                              <p:par>
                                <p:cTn id="247" presetID="1" presetClass="entr" presetSubtype="0" fill="hold" grpId="2" nodeType="withEffect">
                                  <p:stCondLst>
                                    <p:cond delay="0"/>
                                  </p:stCondLst>
                                  <p:childTnLst>
                                    <p:set>
                                      <p:cBhvr>
                                        <p:cTn id="248" dur="1" fill="hold">
                                          <p:stCondLst>
                                            <p:cond delay="0"/>
                                          </p:stCondLst>
                                        </p:cTn>
                                        <p:tgtEl>
                                          <p:spTgt spid="28"/>
                                        </p:tgtEl>
                                        <p:attrNameLst>
                                          <p:attrName>style.visibility</p:attrName>
                                        </p:attrNameLst>
                                      </p:cBhvr>
                                      <p:to>
                                        <p:strVal val="visible"/>
                                      </p:to>
                                    </p:set>
                                  </p:childTnLst>
                                </p:cTn>
                              </p:par>
                              <p:par>
                                <p:cTn id="249" presetID="1" presetClass="entr" presetSubtype="0" fill="hold" grpId="3" nodeType="withEffect">
                                  <p:stCondLst>
                                    <p:cond delay="0"/>
                                  </p:stCondLst>
                                  <p:childTnLst>
                                    <p:set>
                                      <p:cBhvr>
                                        <p:cTn id="250" dur="1" fill="hold">
                                          <p:stCondLst>
                                            <p:cond delay="0"/>
                                          </p:stCondLst>
                                        </p:cTn>
                                        <p:tgtEl>
                                          <p:spTgt spid="64"/>
                                        </p:tgtEl>
                                        <p:attrNameLst>
                                          <p:attrName>style.visibility</p:attrName>
                                        </p:attrNameLst>
                                      </p:cBhvr>
                                      <p:to>
                                        <p:strVal val="visible"/>
                                      </p:to>
                                    </p:set>
                                  </p:childTnLst>
                                </p:cTn>
                              </p:par>
                              <p:par>
                                <p:cTn id="251" presetID="1" presetClass="exit" presetSubtype="0" fill="hold" grpId="3" nodeType="withEffect">
                                  <p:stCondLst>
                                    <p:cond delay="0"/>
                                  </p:stCondLst>
                                  <p:childTnLst>
                                    <p:set>
                                      <p:cBhvr>
                                        <p:cTn id="25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8" grpId="0" animBg="1"/>
      <p:bldP spid="28" grpId="1" animBg="1"/>
      <p:bldP spid="28" grpId="2" animBg="1"/>
      <p:bldP spid="28" grpId="3" animBg="1"/>
      <p:bldP spid="27" grpId="0" animBg="1"/>
      <p:bldP spid="27" grpId="1" animBg="1"/>
      <p:bldP spid="27" grpId="2" animBg="1"/>
      <p:bldP spid="27" grpId="3" animBg="1"/>
      <p:bldP spid="26" grpId="0" animBg="1"/>
      <p:bldP spid="26" grpId="1" animBg="1"/>
      <p:bldP spid="26" grpId="2" animBg="1"/>
      <p:bldP spid="26" grpId="3" animBg="1"/>
      <p:bldP spid="25" grpId="0" animBg="1"/>
      <p:bldP spid="25" grpId="1" animBg="1"/>
      <p:bldP spid="25" grpId="2" animBg="1"/>
      <p:bldP spid="25" grpId="3" animBg="1"/>
      <p:bldP spid="24" grpId="0" animBg="1"/>
      <p:bldP spid="24" grpId="1" animBg="1"/>
      <p:bldP spid="24" grpId="2" animBg="1"/>
      <p:bldP spid="24" grpId="3" animBg="1"/>
      <p:bldP spid="23" grpId="0" animBg="1"/>
      <p:bldP spid="23" grpId="1" animBg="1"/>
      <p:bldP spid="23" grpId="2" animBg="1"/>
      <p:bldP spid="23" grpId="3" animBg="1"/>
      <p:bldP spid="22" grpId="0" animBg="1"/>
      <p:bldP spid="22" grpId="1" animBg="1"/>
      <p:bldP spid="22" grpId="2" animBg="1"/>
      <p:bldP spid="22" grpId="3" animBg="1"/>
      <p:bldP spid="21" grpId="0" animBg="1"/>
      <p:bldP spid="21" grpId="1" animBg="1"/>
      <p:bldP spid="21" grpId="2" animBg="1"/>
      <p:bldP spid="21" grpId="3" animBg="1"/>
      <p:bldP spid="55" grpId="0" animBg="1"/>
      <p:bldP spid="55" grpId="1" animBg="1"/>
      <p:bldP spid="55" grpId="2" animBg="1"/>
      <p:bldP spid="55" grpId="3" animBg="1"/>
      <p:bldP spid="58" grpId="0" animBg="1"/>
      <p:bldP spid="58" grpId="1" animBg="1"/>
      <p:bldP spid="58" grpId="2" animBg="1"/>
      <p:bldP spid="58" grpId="3" animBg="1"/>
      <p:bldP spid="59" grpId="0" animBg="1"/>
      <p:bldP spid="59" grpId="1" animBg="1"/>
      <p:bldP spid="59" grpId="2" animBg="1"/>
      <p:bldP spid="59" grpId="3" animBg="1"/>
      <p:bldP spid="60" grpId="0" animBg="1"/>
      <p:bldP spid="60" grpId="1" animBg="1"/>
      <p:bldP spid="60" grpId="2" animBg="1"/>
      <p:bldP spid="60" grpId="3" animBg="1"/>
      <p:bldP spid="61" grpId="0" animBg="1"/>
      <p:bldP spid="61" grpId="1" animBg="1"/>
      <p:bldP spid="61" grpId="2" animBg="1"/>
      <p:bldP spid="61" grpId="3" animBg="1"/>
      <p:bldP spid="62" grpId="0" animBg="1"/>
      <p:bldP spid="62" grpId="1" animBg="1"/>
      <p:bldP spid="62" grpId="2" animBg="1"/>
      <p:bldP spid="62" grpId="3" animBg="1"/>
      <p:bldP spid="63" grpId="0"/>
      <p:bldP spid="63" grpId="1"/>
      <p:bldP spid="63" grpId="2"/>
      <p:bldP spid="63" grpId="3"/>
      <p:bldP spid="64" grpId="0"/>
      <p:bldP spid="64" grpId="1"/>
      <p:bldP spid="64" grpId="2"/>
      <p:bldP spid="64" grpId="3"/>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74000"/>
            <a:lum/>
            <a:extLst>
              <a:ext uri="{BEBA8EAE-BF5A-486C-A8C5-ECC9F3942E4B}">
                <a14:imgProps xmlns:a14="http://schemas.microsoft.com/office/drawing/2010/main">
                  <a14:imgLayer r:embed="rId10">
                    <a14:imgEffect>
                      <a14:artisticGlowDiffused intensity="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2" name="Slide Title"/>
          <p:cNvSpPr/>
          <p:nvPr/>
        </p:nvSpPr>
        <p:spPr>
          <a:xfrm>
            <a:off x="0" y="-60362"/>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In the Holy Thursday Liturgy the Church celebrates Jesus’ Last Supper</a:t>
            </a:r>
            <a:endParaRPr lang="en-US" sz="32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Picture 16" descr="C:\Users\AnneKennedy\AppData\Local\Microsoft\Windows\INetCache\Content.Word\2004-04-22 14.35.22.jpg">
            <a:extLst>
              <a:ext uri="{FF2B5EF4-FFF2-40B4-BE49-F238E27FC236}">
                <a16:creationId xmlns:a16="http://schemas.microsoft.com/office/drawing/2014/main" id="{7841AF30-BAA9-4028-8DBC-87AA3F3FC44B}"/>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711094" y="1344140"/>
            <a:ext cx="2511874" cy="1763210"/>
          </a:xfrm>
          <a:prstGeom prst="rect">
            <a:avLst/>
          </a:prstGeom>
          <a:noFill/>
          <a:ln>
            <a:noFill/>
          </a:ln>
        </p:spPr>
      </p:pic>
      <p:pic>
        <p:nvPicPr>
          <p:cNvPr id="18" name="Picture 17" descr="Image result for Holy Thursday eucharist">
            <a:extLst>
              <a:ext uri="{FF2B5EF4-FFF2-40B4-BE49-F238E27FC236}">
                <a16:creationId xmlns:a16="http://schemas.microsoft.com/office/drawing/2014/main" id="{66A2F377-A1C0-4CB7-BA85-377C59F8E506}"/>
              </a:ext>
            </a:extLst>
          </p:cNvPr>
          <p:cNvPicPr/>
          <p:nvPr/>
        </p:nvPicPr>
        <p:blipFill rotWithShape="1">
          <a:blip r:embed="rId12">
            <a:extLst>
              <a:ext uri="{28A0092B-C50C-407E-A947-70E740481C1C}">
                <a14:useLocalDpi xmlns:a14="http://schemas.microsoft.com/office/drawing/2010/main" val="0"/>
              </a:ext>
            </a:extLst>
          </a:blip>
          <a:srcRect t="5627"/>
          <a:stretch/>
        </p:blipFill>
        <p:spPr bwMode="auto">
          <a:xfrm>
            <a:off x="163742" y="1343362"/>
            <a:ext cx="2489950" cy="1760411"/>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366A4EDF-0796-47EE-86F8-742E1E38FD2E}"/>
              </a:ext>
            </a:extLst>
          </p:cNvPr>
          <p:cNvPicPr/>
          <p:nvPr/>
        </p:nvPicPr>
        <p:blipFill rotWithShape="1">
          <a:blip r:embed="rId13" cstate="print">
            <a:extLst>
              <a:ext uri="{28A0092B-C50C-407E-A947-70E740481C1C}">
                <a14:useLocalDpi xmlns:a14="http://schemas.microsoft.com/office/drawing/2010/main" val="0"/>
              </a:ext>
            </a:extLst>
          </a:blip>
          <a:srcRect l="23767" t="12058" r="16731" b="11193"/>
          <a:stretch/>
        </p:blipFill>
        <p:spPr bwMode="auto">
          <a:xfrm>
            <a:off x="163742" y="3197546"/>
            <a:ext cx="2280977" cy="1662454"/>
          </a:xfrm>
          <a:prstGeom prst="rect">
            <a:avLst/>
          </a:prstGeom>
          <a:noFill/>
          <a:ln>
            <a:noFill/>
          </a:ln>
          <a:extLst>
            <a:ext uri="{53640926-AAD7-44D8-BBD7-CCE9431645EC}">
              <a14:shadowObscured xmlns:a14="http://schemas.microsoft.com/office/drawing/2010/main"/>
            </a:ext>
          </a:extLst>
        </p:spPr>
      </p:pic>
      <p:pic>
        <p:nvPicPr>
          <p:cNvPr id="20" name="Picture 19" descr="Related image">
            <a:extLst>
              <a:ext uri="{FF2B5EF4-FFF2-40B4-BE49-F238E27FC236}">
                <a16:creationId xmlns:a16="http://schemas.microsoft.com/office/drawing/2014/main" id="{3B17197F-7176-40AE-B7B9-FE9F7B55FE80}"/>
              </a:ext>
            </a:extLst>
          </p:cNvPr>
          <p:cNvPicPr/>
          <p:nvPr/>
        </p:nvPicPr>
        <p:blipFill rotWithShape="1">
          <a:blip r:embed="rId14" cstate="print">
            <a:extLst>
              <a:ext uri="{28A0092B-C50C-407E-A947-70E740481C1C}">
                <a14:useLocalDpi xmlns:a14="http://schemas.microsoft.com/office/drawing/2010/main" val="0"/>
              </a:ext>
            </a:extLst>
          </a:blip>
          <a:srcRect l="17970" t="-295" r="26354" b="2494"/>
          <a:stretch/>
        </p:blipFill>
        <p:spPr bwMode="auto">
          <a:xfrm>
            <a:off x="2517063" y="3208740"/>
            <a:ext cx="2343949" cy="1651260"/>
          </a:xfrm>
          <a:prstGeom prst="rect">
            <a:avLst/>
          </a:prstGeom>
          <a:noFill/>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03E7F2E2-3D13-4DA5-B921-E691F436F9B9}"/>
              </a:ext>
            </a:extLst>
          </p:cNvPr>
          <p:cNvSpPr/>
          <p:nvPr/>
        </p:nvSpPr>
        <p:spPr>
          <a:xfrm>
            <a:off x="5280370" y="1977106"/>
            <a:ext cx="152929" cy="1529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a:extLst>
              <a:ext uri="{FF2B5EF4-FFF2-40B4-BE49-F238E27FC236}">
                <a16:creationId xmlns:a16="http://schemas.microsoft.com/office/drawing/2014/main" id="{AF4052CA-1742-4BD5-B143-C6B0F006BB51}"/>
              </a:ext>
            </a:extLst>
          </p:cNvPr>
          <p:cNvSpPr/>
          <p:nvPr/>
        </p:nvSpPr>
        <p:spPr>
          <a:xfrm>
            <a:off x="5292073" y="2537776"/>
            <a:ext cx="152929" cy="1529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22">
            <a:extLst>
              <a:ext uri="{FF2B5EF4-FFF2-40B4-BE49-F238E27FC236}">
                <a16:creationId xmlns:a16="http://schemas.microsoft.com/office/drawing/2014/main" id="{8F9D46D8-B81F-4A20-9CA4-5E020F990C15}"/>
              </a:ext>
            </a:extLst>
          </p:cNvPr>
          <p:cNvSpPr/>
          <p:nvPr/>
        </p:nvSpPr>
        <p:spPr>
          <a:xfrm>
            <a:off x="5280370" y="3090285"/>
            <a:ext cx="152929" cy="1529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Oval 23">
            <a:extLst>
              <a:ext uri="{FF2B5EF4-FFF2-40B4-BE49-F238E27FC236}">
                <a16:creationId xmlns:a16="http://schemas.microsoft.com/office/drawing/2014/main" id="{28FA5063-3119-4C6A-9F07-AFE4395A88BD}"/>
              </a:ext>
            </a:extLst>
          </p:cNvPr>
          <p:cNvSpPr/>
          <p:nvPr/>
        </p:nvSpPr>
        <p:spPr>
          <a:xfrm>
            <a:off x="5292073" y="3650955"/>
            <a:ext cx="152929" cy="1529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a:extLst>
              <a:ext uri="{FF2B5EF4-FFF2-40B4-BE49-F238E27FC236}">
                <a16:creationId xmlns:a16="http://schemas.microsoft.com/office/drawing/2014/main" id="{8BF31A65-2069-46E4-BB63-EC72F483CF85}"/>
              </a:ext>
            </a:extLst>
          </p:cNvPr>
          <p:cNvSpPr/>
          <p:nvPr/>
        </p:nvSpPr>
        <p:spPr>
          <a:xfrm>
            <a:off x="5294644" y="4247354"/>
            <a:ext cx="152929" cy="15292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D8FE59B1-6711-48C3-826C-01EE9BA9105E}"/>
              </a:ext>
            </a:extLst>
          </p:cNvPr>
          <p:cNvSpPr/>
          <p:nvPr/>
        </p:nvSpPr>
        <p:spPr>
          <a:xfrm>
            <a:off x="1558723" y="905188"/>
            <a:ext cx="1916679" cy="410882"/>
          </a:xfrm>
          <a:prstGeom prst="rect">
            <a:avLst/>
          </a:prstGeom>
        </p:spPr>
        <p:txBody>
          <a:bodyPr wrap="none">
            <a:spAutoFit/>
          </a:bodyPr>
          <a:lstStyle/>
          <a:p>
            <a:pPr>
              <a:lnSpc>
                <a:spcPct val="115000"/>
              </a:lnSpc>
              <a:spcAft>
                <a:spcPts val="1000"/>
              </a:spcAft>
            </a:pPr>
            <a:r>
              <a:rPr lang="en-NZ">
                <a:latin typeface="Calibri" panose="020F0502020204030204" pitchFamily="34" charset="0"/>
                <a:ea typeface="Calibri" panose="020F0502020204030204" pitchFamily="34" charset="0"/>
                <a:cs typeface="Calibri" panose="020F0502020204030204" pitchFamily="34" charset="0"/>
              </a:rPr>
              <a:t>Read John 13:1-15</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Tool instructions">
            <a:extLst>
              <a:ext uri="{FF2B5EF4-FFF2-40B4-BE49-F238E27FC236}">
                <a16:creationId xmlns:a16="http://schemas.microsoft.com/office/drawing/2014/main" id="{27049554-061A-4E8E-951E-EF26B1DBDEAE}"/>
              </a:ext>
            </a:extLst>
          </p:cNvPr>
          <p:cNvSpPr txBox="1"/>
          <p:nvPr/>
        </p:nvSpPr>
        <p:spPr>
          <a:xfrm>
            <a:off x="3389624" y="4912668"/>
            <a:ext cx="236475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the white boxes and write your text</a:t>
            </a:r>
          </a:p>
        </p:txBody>
      </p:sp>
      <p:sp>
        <p:nvSpPr>
          <p:cNvPr id="2" name="Rectangle 1">
            <a:extLst>
              <a:ext uri="{FF2B5EF4-FFF2-40B4-BE49-F238E27FC236}">
                <a16:creationId xmlns:a16="http://schemas.microsoft.com/office/drawing/2014/main" id="{AD8F0576-7D62-400C-91A4-907E0B675034}"/>
              </a:ext>
            </a:extLst>
          </p:cNvPr>
          <p:cNvSpPr/>
          <p:nvPr/>
        </p:nvSpPr>
        <p:spPr>
          <a:xfrm>
            <a:off x="5514107" y="885533"/>
            <a:ext cx="3414452" cy="923330"/>
          </a:xfrm>
          <a:prstGeom prst="rect">
            <a:avLst/>
          </a:prstGeom>
        </p:spPr>
        <p:txBody>
          <a:bodyPr wrap="square">
            <a:spAutoFit/>
          </a:bodyPr>
          <a:lstStyle/>
          <a:p>
            <a:pPr algn="ctr"/>
            <a:r>
              <a:rPr lang="en-NZ" b="1" dirty="0"/>
              <a:t>Record the similarities between</a:t>
            </a:r>
          </a:p>
          <a:p>
            <a:pPr algn="ctr"/>
            <a:r>
              <a:rPr lang="en-NZ" b="1" dirty="0"/>
              <a:t>the Last Supper and </a:t>
            </a:r>
          </a:p>
          <a:p>
            <a:pPr algn="ctr"/>
            <a:r>
              <a:rPr lang="en-NZ" b="1" dirty="0"/>
              <a:t>the Holy Thursday Liturgy</a:t>
            </a:r>
          </a:p>
        </p:txBody>
      </p:sp>
    </p:spTree>
    <p:controls>
      <mc:AlternateContent xmlns:mc="http://schemas.openxmlformats.org/markup-compatibility/2006">
        <mc:Choice xmlns:v="urn:schemas-microsoft-com:vml" Requires="v">
          <p:control spid="3464" name="TextBox1" r:id="rId2" imgW="3409920" imgH="466560"/>
        </mc:Choice>
        <mc:Fallback>
          <p:control name="TextBox1" r:id="rId2" imgW="3409920" imgH="466560">
            <p:pic>
              <p:nvPicPr>
                <p:cNvPr id="6" name="TextBox1">
                  <a:extLst>
                    <a:ext uri="{FF2B5EF4-FFF2-40B4-BE49-F238E27FC236}">
                      <a16:creationId xmlns:a16="http://schemas.microsoft.com/office/drawing/2014/main" id="{C1EB63A9-71FF-4FD5-832A-83F88C9515DF}"/>
                    </a:ext>
                  </a:extLst>
                </p:cNvPr>
                <p:cNvPicPr preferRelativeResize="0">
                  <a:picLocks noChangeArrowheads="1" noChangeShapeType="1"/>
                </p:cNvPicPr>
                <p:nvPr/>
              </p:nvPicPr>
              <p:blipFill>
                <a:blip r:embed="rId15"/>
                <a:srcRect/>
                <a:stretch>
                  <a:fillRect/>
                </a:stretch>
              </p:blipFill>
              <p:spPr bwMode="auto">
                <a:xfrm>
                  <a:off x="5514107" y="1819384"/>
                  <a:ext cx="3414453" cy="46837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465" name="TextBox2" r:id="rId3" imgW="3409920" imgH="466560"/>
        </mc:Choice>
        <mc:Fallback>
          <p:control name="TextBox2" r:id="rId3" imgW="3409920" imgH="466560">
            <p:pic>
              <p:nvPicPr>
                <p:cNvPr id="7" name="TextBox2">
                  <a:extLst>
                    <a:ext uri="{FF2B5EF4-FFF2-40B4-BE49-F238E27FC236}">
                      <a16:creationId xmlns:a16="http://schemas.microsoft.com/office/drawing/2014/main" id="{190A60A8-9584-4D7C-913F-CB6B468F0D0F}"/>
                    </a:ext>
                  </a:extLst>
                </p:cNvPr>
                <p:cNvPicPr preferRelativeResize="0">
                  <a:picLocks noChangeArrowheads="1" noChangeShapeType="1"/>
                </p:cNvPicPr>
                <p:nvPr/>
              </p:nvPicPr>
              <p:blipFill>
                <a:blip r:embed="rId15"/>
                <a:srcRect/>
                <a:stretch>
                  <a:fillRect/>
                </a:stretch>
              </p:blipFill>
              <p:spPr bwMode="auto">
                <a:xfrm>
                  <a:off x="5514108" y="2380054"/>
                  <a:ext cx="3414453" cy="46837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466" name="TextBox4" r:id="rId4" imgW="3409920" imgH="466560"/>
        </mc:Choice>
        <mc:Fallback>
          <p:control name="TextBox4" r:id="rId4" imgW="3409920" imgH="466560">
            <p:pic>
              <p:nvPicPr>
                <p:cNvPr id="9" name="TextBox4">
                  <a:extLst>
                    <a:ext uri="{FF2B5EF4-FFF2-40B4-BE49-F238E27FC236}">
                      <a16:creationId xmlns:a16="http://schemas.microsoft.com/office/drawing/2014/main" id="{F8C64C75-0628-445F-B5D1-7E53437420EC}"/>
                    </a:ext>
                  </a:extLst>
                </p:cNvPr>
                <p:cNvPicPr preferRelativeResize="0">
                  <a:picLocks noChangeArrowheads="1" noChangeShapeType="1"/>
                </p:cNvPicPr>
                <p:nvPr/>
              </p:nvPicPr>
              <p:blipFill>
                <a:blip r:embed="rId15"/>
                <a:srcRect/>
                <a:stretch>
                  <a:fillRect/>
                </a:stretch>
              </p:blipFill>
              <p:spPr bwMode="auto">
                <a:xfrm>
                  <a:off x="5514108" y="2948441"/>
                  <a:ext cx="3414453" cy="46837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467" name="TextBox5" r:id="rId5" imgW="3409920" imgH="466560"/>
        </mc:Choice>
        <mc:Fallback>
          <p:control name="TextBox5" r:id="rId5" imgW="3409920" imgH="466560">
            <p:pic>
              <p:nvPicPr>
                <p:cNvPr id="10" name="TextBox5">
                  <a:extLst>
                    <a:ext uri="{FF2B5EF4-FFF2-40B4-BE49-F238E27FC236}">
                      <a16:creationId xmlns:a16="http://schemas.microsoft.com/office/drawing/2014/main" id="{A16EB4AD-77DB-4C31-A1B5-6EE99508AD2F}"/>
                    </a:ext>
                  </a:extLst>
                </p:cNvPr>
                <p:cNvPicPr preferRelativeResize="0">
                  <a:picLocks noChangeArrowheads="1" noChangeShapeType="1"/>
                </p:cNvPicPr>
                <p:nvPr/>
              </p:nvPicPr>
              <p:blipFill>
                <a:blip r:embed="rId15"/>
                <a:srcRect/>
                <a:stretch>
                  <a:fillRect/>
                </a:stretch>
              </p:blipFill>
              <p:spPr bwMode="auto">
                <a:xfrm>
                  <a:off x="5514108" y="3517797"/>
                  <a:ext cx="3414453" cy="46837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468" name="TextBox6" r:id="rId6" imgW="3409920" imgH="466560"/>
        </mc:Choice>
        <mc:Fallback>
          <p:control name="TextBox6" r:id="rId6" imgW="3409920" imgH="466560">
            <p:pic>
              <p:nvPicPr>
                <p:cNvPr id="11" name="TextBox6">
                  <a:extLst>
                    <a:ext uri="{FF2B5EF4-FFF2-40B4-BE49-F238E27FC236}">
                      <a16:creationId xmlns:a16="http://schemas.microsoft.com/office/drawing/2014/main" id="{F18CE198-0A49-4D6C-B632-FFED76441CF3}"/>
                    </a:ext>
                  </a:extLst>
                </p:cNvPr>
                <p:cNvPicPr preferRelativeResize="0">
                  <a:picLocks noChangeArrowheads="1" noChangeShapeType="1"/>
                </p:cNvPicPr>
                <p:nvPr/>
              </p:nvPicPr>
              <p:blipFill>
                <a:blip r:embed="rId15"/>
                <a:srcRect/>
                <a:stretch>
                  <a:fillRect/>
                </a:stretch>
              </p:blipFill>
              <p:spPr bwMode="auto">
                <a:xfrm>
                  <a:off x="5514108" y="4089632"/>
                  <a:ext cx="3414453" cy="46837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artisticGlowDiffused intensity="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20538"/>
            <a:ext cx="9144000" cy="830997"/>
          </a:xfrm>
          <a:prstGeom prst="rect">
            <a:avLst/>
          </a:prstGeom>
          <a:noFill/>
        </p:spPr>
        <p:txBody>
          <a:bodyPr wrap="square" lIns="91440" tIns="45720" rIns="91440" bIns="45720">
            <a:spAutoFit/>
          </a:bodyPr>
          <a:lstStyle/>
          <a:p>
            <a:pPr algn="ctr"/>
            <a:r>
              <a:rPr lang="en-NZ" sz="24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In the Good Friday Liturgy the Church lives again </a:t>
            </a:r>
          </a:p>
          <a:p>
            <a:pPr algn="ctr"/>
            <a:r>
              <a:rPr lang="en-NZ" sz="24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Jesus’ death on the Cross</a:t>
            </a:r>
            <a:endParaRPr lang="en-US" sz="24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sp>
        <p:nvSpPr>
          <p:cNvPr id="3" name="Rectangle 2">
            <a:extLst>
              <a:ext uri="{FF2B5EF4-FFF2-40B4-BE49-F238E27FC236}">
                <a16:creationId xmlns:a16="http://schemas.microsoft.com/office/drawing/2014/main" id="{D348927F-4936-4D07-A6F7-934F9F48032F}"/>
              </a:ext>
            </a:extLst>
          </p:cNvPr>
          <p:cNvSpPr/>
          <p:nvPr/>
        </p:nvSpPr>
        <p:spPr>
          <a:xfrm>
            <a:off x="2782710" y="3536718"/>
            <a:ext cx="6217290" cy="1070037"/>
          </a:xfrm>
          <a:prstGeom prst="rect">
            <a:avLst/>
          </a:prstGeom>
          <a:solidFill>
            <a:schemeClr val="bg2"/>
          </a:solidFill>
        </p:spPr>
        <p:txBody>
          <a:bodyPr wrap="square">
            <a:spAutoFit/>
          </a:bodyPr>
          <a:lstStyle/>
          <a:p>
            <a:pPr>
              <a:lnSpc>
                <a:spcPct val="115000"/>
              </a:lnSpc>
              <a:spcAft>
                <a:spcPts val="1000"/>
              </a:spcAft>
            </a:pPr>
            <a:r>
              <a:rPr lang="en-NZ" sz="1200" dirty="0">
                <a:latin typeface="Calibri" panose="020F0502020204030204" pitchFamily="34" charset="0"/>
                <a:ea typeface="Calibri" panose="020F0502020204030204" pitchFamily="34" charset="0"/>
                <a:cs typeface="Calibri" panose="020F0502020204030204" pitchFamily="34" charset="0"/>
              </a:rPr>
              <a:t>Following the Veneration of the Cross, the ciborium is brought to the bare altar and the priest prepares to distribute communion in the way it is usually done during the Mass.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1200" dirty="0">
                <a:latin typeface="Calibri" panose="020F0502020204030204" pitchFamily="34" charset="0"/>
                <a:ea typeface="Calibri" panose="020F0502020204030204" pitchFamily="34" charset="0"/>
                <a:cs typeface="Calibri" panose="020F0502020204030204" pitchFamily="34" charset="0"/>
              </a:rPr>
              <a:t>When this is completed, the altar cloth is removed and people leave the church in silence as they reflect on the death of Jesus on the cross.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Action Button: Forward">
            <a:hlinkClick r:id="" action="ppaction://hlinkshowjump?jump=nextslide" highlightClick="1"/>
            <a:extLst>
              <a:ext uri="{FF2B5EF4-FFF2-40B4-BE49-F238E27FC236}">
                <a16:creationId xmlns:a16="http://schemas.microsoft.com/office/drawing/2014/main" id="{EC73975F-3078-49C3-AC8D-8405ABF7556C}"/>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Back">
            <a:hlinkClick r:id="" action="ppaction://hlinkshowjump?jump=previousslide" highlightClick="1"/>
            <a:extLst>
              <a:ext uri="{FF2B5EF4-FFF2-40B4-BE49-F238E27FC236}">
                <a16:creationId xmlns:a16="http://schemas.microsoft.com/office/drawing/2014/main" id="{68272E65-BFE8-4D93-AF6E-BA417DF19B5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3" descr="Image result for people receiving Holy communion">
            <a:extLst>
              <a:ext uri="{FF2B5EF4-FFF2-40B4-BE49-F238E27FC236}">
                <a16:creationId xmlns:a16="http://schemas.microsoft.com/office/drawing/2014/main" id="{A56D194F-3BD9-43B4-9FC2-0A2970BC0BB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975" y="3533165"/>
            <a:ext cx="1752890" cy="1314667"/>
          </a:xfrm>
          <a:prstGeom prst="rect">
            <a:avLst/>
          </a:prstGeom>
          <a:noFill/>
          <a:ln>
            <a:noFill/>
          </a:ln>
        </p:spPr>
      </p:pic>
      <p:sp>
        <p:nvSpPr>
          <p:cNvPr id="5" name="Rectangle 4">
            <a:extLst>
              <a:ext uri="{FF2B5EF4-FFF2-40B4-BE49-F238E27FC236}">
                <a16:creationId xmlns:a16="http://schemas.microsoft.com/office/drawing/2014/main" id="{9BD88888-96FA-44B4-BE0B-BE88DFB90D18}"/>
              </a:ext>
            </a:extLst>
          </p:cNvPr>
          <p:cNvSpPr/>
          <p:nvPr/>
        </p:nvSpPr>
        <p:spPr>
          <a:xfrm>
            <a:off x="2782710" y="2152459"/>
            <a:ext cx="6217290" cy="1326517"/>
          </a:xfrm>
          <a:prstGeom prst="rect">
            <a:avLst/>
          </a:prstGeom>
          <a:solidFill>
            <a:schemeClr val="bg2"/>
          </a:solidFill>
        </p:spPr>
        <p:txBody>
          <a:bodyPr wrap="square">
            <a:spAutoFit/>
          </a:bodyPr>
          <a:lstStyle/>
          <a:p>
            <a:pPr>
              <a:lnSpc>
                <a:spcPct val="115000"/>
              </a:lnSpc>
              <a:spcAft>
                <a:spcPts val="1500"/>
              </a:spcAft>
            </a:pPr>
            <a:r>
              <a:rPr lang="en-NZ"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After the Liturgy of the Word comes the Veneration of the Cross.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r>
              <a:rPr lang="en-NZ"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people come forward to kiss the cross as a gesture of sorrow and honour.</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r>
              <a:rPr lang="en-NZ"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During the Veneration, hymns are sung. At the end, the cross is held high for all to see and returned to the altar where it is surrounded by lighted candles.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descr="Image result for Good Friday liturgy">
            <a:extLst>
              <a:ext uri="{FF2B5EF4-FFF2-40B4-BE49-F238E27FC236}">
                <a16:creationId xmlns:a16="http://schemas.microsoft.com/office/drawing/2014/main" id="{E0ED3E3C-54F7-4BD9-A591-85C389615C9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321" y="2233496"/>
            <a:ext cx="1745544" cy="1164442"/>
          </a:xfrm>
          <a:prstGeom prst="rect">
            <a:avLst/>
          </a:prstGeom>
          <a:noFill/>
          <a:ln>
            <a:noFill/>
          </a:ln>
        </p:spPr>
      </p:pic>
      <p:sp>
        <p:nvSpPr>
          <p:cNvPr id="6" name="sate15">
            <a:extLst>
              <a:ext uri="{FF2B5EF4-FFF2-40B4-BE49-F238E27FC236}">
                <a16:creationId xmlns:a16="http://schemas.microsoft.com/office/drawing/2014/main" id="{0324A140-295E-46FB-993D-4F89DFF425CF}"/>
              </a:ext>
            </a:extLst>
          </p:cNvPr>
          <p:cNvSpPr/>
          <p:nvPr/>
        </p:nvSpPr>
        <p:spPr>
          <a:xfrm>
            <a:off x="2782710" y="776592"/>
            <a:ext cx="6217290" cy="1326517"/>
          </a:xfrm>
          <a:prstGeom prst="rect">
            <a:avLst/>
          </a:prstGeom>
          <a:solidFill>
            <a:schemeClr val="bg2"/>
          </a:solidFill>
        </p:spPr>
        <p:txBody>
          <a:bodyPr wrap="square">
            <a:spAutoFit/>
          </a:bodyPr>
          <a:lstStyle/>
          <a:p>
            <a:pPr>
              <a:lnSpc>
                <a:spcPct val="115000"/>
              </a:lnSpc>
              <a:spcAft>
                <a:spcPts val="1500"/>
              </a:spcAft>
            </a:pPr>
            <a:r>
              <a:rPr lang="en-NZ"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Celebration of the Passion of the Lord is usually held at 3pm.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r>
              <a:rPr lang="en-NZ"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It begins with the Liturgy of the Word when the Passion of our Lord according to John is read by several readers. </a:t>
            </a:r>
            <a:endParaRPr lang="en-NZ"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500"/>
              </a:spcAft>
            </a:pPr>
            <a:r>
              <a:rPr lang="en-NZ"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Prayer of the Faithful follows the Gospel when some specific groups of people are prayed for.</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 descr="Image result for Good Friday liturgy">
            <a:extLst>
              <a:ext uri="{FF2B5EF4-FFF2-40B4-BE49-F238E27FC236}">
                <a16:creationId xmlns:a16="http://schemas.microsoft.com/office/drawing/2014/main" id="{95C07423-5F20-44C8-BA7A-21C6AD7D4A1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321" y="779338"/>
            <a:ext cx="1823831" cy="1215375"/>
          </a:xfrm>
          <a:prstGeom prst="rect">
            <a:avLst/>
          </a:prstGeom>
          <a:noFill/>
          <a:ln>
            <a:noFill/>
          </a:ln>
        </p:spPr>
      </p:pic>
      <p:sp>
        <p:nvSpPr>
          <p:cNvPr id="12" name="Textbox: Tool instructions">
            <a:extLst>
              <a:ext uri="{FF2B5EF4-FFF2-40B4-BE49-F238E27FC236}">
                <a16:creationId xmlns:a16="http://schemas.microsoft.com/office/drawing/2014/main" id="{0DCDD458-70F7-4E8C-BDEF-FA1764A19B08}"/>
              </a:ext>
            </a:extLst>
          </p:cNvPr>
          <p:cNvSpPr txBox="1"/>
          <p:nvPr/>
        </p:nvSpPr>
        <p:spPr>
          <a:xfrm>
            <a:off x="3598024" y="4912670"/>
            <a:ext cx="194796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pictures to reveal the text</a:t>
            </a: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3" grpId="1" animBg="1"/>
      <p:bldP spid="3" grpId="2" animBg="1"/>
      <p:bldP spid="5" grpId="0" animBg="1"/>
      <p:bldP spid="5" grpId="1" animBg="1"/>
      <p:bldP spid="5" grpId="2" animBg="1"/>
      <p:bldP spid="6" grpId="0" animBg="1"/>
      <p:bldP spid="6" grpId="1" animBg="1"/>
      <p:bldP spid="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extLst>
              <a:ext uri="{BEBA8EAE-BF5A-486C-A8C5-ECC9F3942E4B}">
                <a14:imgProps xmlns:a14="http://schemas.microsoft.com/office/drawing/2010/main">
                  <a14:imgLayer r:embed="rId4">
                    <a14:imgEffect>
                      <a14:artisticGlowDiffused intensity="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2974" y="-39112"/>
            <a:ext cx="8918088" cy="523220"/>
          </a:xfrm>
          <a:prstGeom prst="rect">
            <a:avLst/>
          </a:prstGeom>
          <a:noFill/>
        </p:spPr>
        <p:txBody>
          <a:bodyPr wrap="square" lIns="91440" tIns="45720" rIns="91440" bIns="45720">
            <a:spAutoFit/>
          </a:bodyPr>
          <a:lstStyle/>
          <a:p>
            <a:pPr algn="ctr"/>
            <a:r>
              <a:rPr lang="en-NZ" sz="2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rPr>
              <a:t>Holy Saturday is a day of quiet waiting </a:t>
            </a:r>
            <a:endParaRPr lang="en-US" sz="2800" b="1" dirty="0">
              <a:ln w="12700" cmpd="sng">
                <a:solidFill>
                  <a:schemeClr val="tx1">
                    <a:lumMod val="95000"/>
                    <a:lumOff val="5000"/>
                  </a:schemeClr>
                </a:solidFill>
                <a:prstDash val="solid"/>
              </a:ln>
              <a:solidFill>
                <a:schemeClr val="accent4">
                  <a:lumMod val="40000"/>
                  <a:lumOff val="60000"/>
                </a:schemeClr>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pic>
        <p:nvPicPr>
          <p:cNvPr id="4099" name="Picture 177" descr="What can we learn from Joanna?Illustration: Joanna and other women prepare spices for Jesus’ burial. See JW.ORG for more information.">
            <a:extLst>
              <a:ext uri="{FF2B5EF4-FFF2-40B4-BE49-F238E27FC236}">
                <a16:creationId xmlns:a16="http://schemas.microsoft.com/office/drawing/2014/main" id="{D1B94DEF-111E-47F9-8AEC-FB851A9B3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377" t="3546" r="5498" b="3191"/>
          <a:stretch>
            <a:fillRect/>
          </a:stretch>
        </p:blipFill>
        <p:spPr bwMode="auto">
          <a:xfrm>
            <a:off x="2000581" y="1347278"/>
            <a:ext cx="2397148" cy="136240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0" descr="Image result for Jesus lay in the tomb">
            <a:extLst>
              <a:ext uri="{FF2B5EF4-FFF2-40B4-BE49-F238E27FC236}">
                <a16:creationId xmlns:a16="http://schemas.microsoft.com/office/drawing/2014/main" id="{EBF53DA6-109D-4ACC-91AE-B65CEA1464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3110" t="6808" r="11028" b="26677"/>
          <a:stretch>
            <a:fillRect/>
          </a:stretch>
        </p:blipFill>
        <p:spPr bwMode="auto">
          <a:xfrm>
            <a:off x="2672542" y="2709686"/>
            <a:ext cx="3450373" cy="15049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21" descr="HolySat Weeping">
            <a:extLst>
              <a:ext uri="{FF2B5EF4-FFF2-40B4-BE49-F238E27FC236}">
                <a16:creationId xmlns:a16="http://schemas.microsoft.com/office/drawing/2014/main" id="{8FA2EA61-160C-4019-B35E-1435A22E3E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730" y="1365956"/>
            <a:ext cx="2397146" cy="1343729"/>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ost-it 4" descr="\\DESKTOP\Users\Public\TCI\Sample Lesson 22-10-2015\Junior Classes - Year 1 - Lesson 4\Images\post-it.png">
            <a:extLst>
              <a:ext uri="{FF2B5EF4-FFF2-40B4-BE49-F238E27FC236}">
                <a16:creationId xmlns:a16="http://schemas.microsoft.com/office/drawing/2014/main" id="{F082B042-8643-482A-A301-EA31F063D32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31009" y="2569490"/>
            <a:ext cx="2741165" cy="21866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Line 4">
            <a:extLst>
              <a:ext uri="{FF2B5EF4-FFF2-40B4-BE49-F238E27FC236}">
                <a16:creationId xmlns:a16="http://schemas.microsoft.com/office/drawing/2014/main" id="{4F7817ED-BEBF-4C1A-9641-9DC3E77DEFA7}"/>
              </a:ext>
            </a:extLst>
          </p:cNvPr>
          <p:cNvSpPr txBox="1"/>
          <p:nvPr/>
        </p:nvSpPr>
        <p:spPr>
          <a:xfrm rot="20948926">
            <a:off x="6521941" y="2789903"/>
            <a:ext cx="2161946" cy="1785104"/>
          </a:xfrm>
          <a:prstGeom prst="rect">
            <a:avLst/>
          </a:prstGeom>
          <a:noFill/>
        </p:spPr>
        <p:txBody>
          <a:bodyPr wrap="square" rtlCol="0">
            <a:spAutoFit/>
          </a:bodyPr>
          <a:lstStyle/>
          <a:p>
            <a:r>
              <a:rPr lang="en-NZ" sz="1100" dirty="0">
                <a:latin typeface="Segoe UI" panose="020B0502040204020203" pitchFamily="34" charset="0"/>
                <a:cs typeface="Segoe UI" panose="020B0502040204020203" pitchFamily="34" charset="0"/>
              </a:rPr>
              <a:t>On Holy Saturday, we, as the followers of Jesus today, try to keep a sense that we are at the tomb of Jesus reflecting on his passion and death and awaiting what is to come. The community does not gather for any liturgical celebration while they wait for Jesus to rise on Easter Sunday.</a:t>
            </a:r>
          </a:p>
        </p:txBody>
      </p:sp>
      <p:pic>
        <p:nvPicPr>
          <p:cNvPr id="15" name="Shape: Post-it 3" descr="\\DESKTOP\Users\Public\TCI\Sample Lesson 22-10-2015\Junior Classes - Year 1 - Lesson 4\Images\post-it.png">
            <a:extLst>
              <a:ext uri="{FF2B5EF4-FFF2-40B4-BE49-F238E27FC236}">
                <a16:creationId xmlns:a16="http://schemas.microsoft.com/office/drawing/2014/main" id="{C997FF42-DC63-40F7-A66C-93296A8F91A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494054" y="496028"/>
            <a:ext cx="2393342" cy="15220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Line 3">
            <a:extLst>
              <a:ext uri="{FF2B5EF4-FFF2-40B4-BE49-F238E27FC236}">
                <a16:creationId xmlns:a16="http://schemas.microsoft.com/office/drawing/2014/main" id="{0D3233EA-BD8C-47EC-A23F-A3CC42FC79CC}"/>
              </a:ext>
            </a:extLst>
          </p:cNvPr>
          <p:cNvSpPr txBox="1"/>
          <p:nvPr/>
        </p:nvSpPr>
        <p:spPr>
          <a:xfrm rot="20948926">
            <a:off x="6723891" y="728880"/>
            <a:ext cx="1765072" cy="1107996"/>
          </a:xfrm>
          <a:prstGeom prst="rect">
            <a:avLst/>
          </a:prstGeom>
          <a:noFill/>
        </p:spPr>
        <p:txBody>
          <a:bodyPr wrap="square" rtlCol="0">
            <a:spAutoFit/>
          </a:bodyPr>
          <a:lstStyle/>
          <a:p>
            <a:r>
              <a:rPr lang="en-NZ" sz="1100" dirty="0">
                <a:latin typeface="Segoe UI" panose="020B0502040204020203" pitchFamily="34" charset="0"/>
                <a:cs typeface="Segoe UI" panose="020B0502040204020203" pitchFamily="34" charset="0"/>
              </a:rPr>
              <a:t>At the tomb, the guards that had been stationed there kept watch over the place to make sure that the disciples did not steal Jesus' body.</a:t>
            </a:r>
          </a:p>
        </p:txBody>
      </p:sp>
      <p:pic>
        <p:nvPicPr>
          <p:cNvPr id="17" name="Shape: Post-it 2" descr="\\DESKTOP\Users\Public\TCI\Sample Lesson 22-10-2015\Junior Classes - Year 1 - Lesson 4\Images\post-it.png">
            <a:extLst>
              <a:ext uri="{FF2B5EF4-FFF2-40B4-BE49-F238E27FC236}">
                <a16:creationId xmlns:a16="http://schemas.microsoft.com/office/drawing/2014/main" id="{8E8EF069-56F7-4073-8330-F233AA80B34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19651" y="2257287"/>
            <a:ext cx="2393342" cy="29468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Line 2">
            <a:extLst>
              <a:ext uri="{FF2B5EF4-FFF2-40B4-BE49-F238E27FC236}">
                <a16:creationId xmlns:a16="http://schemas.microsoft.com/office/drawing/2014/main" id="{FD2E1223-E4DD-45A8-B61E-7E492B0C677A}"/>
              </a:ext>
            </a:extLst>
          </p:cNvPr>
          <p:cNvSpPr txBox="1"/>
          <p:nvPr/>
        </p:nvSpPr>
        <p:spPr>
          <a:xfrm rot="20948926">
            <a:off x="653305" y="2486177"/>
            <a:ext cx="1765072" cy="2462213"/>
          </a:xfrm>
          <a:prstGeom prst="rect">
            <a:avLst/>
          </a:prstGeom>
          <a:noFill/>
        </p:spPr>
        <p:txBody>
          <a:bodyPr wrap="square" rtlCol="0">
            <a:spAutoFit/>
          </a:bodyPr>
          <a:lstStyle/>
          <a:p>
            <a:r>
              <a:rPr lang="en-NZ" sz="1100" dirty="0">
                <a:latin typeface="Segoe UI" panose="020B0502040204020203" pitchFamily="34" charset="0"/>
                <a:cs typeface="Segoe UI" panose="020B0502040204020203" pitchFamily="34" charset="0"/>
              </a:rPr>
              <a:t>According to Luke’s gospel the women returned home "and prepared spices and ointments. On the sabbath they rested according to the commandment." (Luke 23:56).    It was the women’s role to anoint the body of people who died. They planned to do that early in the morning of Easter Sunday.</a:t>
            </a:r>
          </a:p>
        </p:txBody>
      </p:sp>
      <p:pic>
        <p:nvPicPr>
          <p:cNvPr id="19" name="Shape: Post-it 1" descr="\\DESKTOP\Users\Public\TCI\Sample Lesson 22-10-2015\Junior Classes - Year 1 - Lesson 4\Images\post-it.png">
            <a:extLst>
              <a:ext uri="{FF2B5EF4-FFF2-40B4-BE49-F238E27FC236}">
                <a16:creationId xmlns:a16="http://schemas.microsoft.com/office/drawing/2014/main" id="{15B0F1EF-5A00-4ED2-A1FD-BA3269AB5BD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33950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Line 1">
            <a:extLst>
              <a:ext uri="{FF2B5EF4-FFF2-40B4-BE49-F238E27FC236}">
                <a16:creationId xmlns:a16="http://schemas.microsoft.com/office/drawing/2014/main" id="{CB802838-90D8-4D67-B52D-A6636602B3D1}"/>
              </a:ext>
            </a:extLst>
          </p:cNvPr>
          <p:cNvSpPr txBox="1"/>
          <p:nvPr/>
        </p:nvSpPr>
        <p:spPr>
          <a:xfrm rot="20948926">
            <a:off x="332281" y="423812"/>
            <a:ext cx="1765072" cy="1954381"/>
          </a:xfrm>
          <a:prstGeom prst="rect">
            <a:avLst/>
          </a:prstGeom>
          <a:noFill/>
        </p:spPr>
        <p:txBody>
          <a:bodyPr wrap="square" rtlCol="0">
            <a:spAutoFit/>
          </a:bodyPr>
          <a:lstStyle/>
          <a:p>
            <a:r>
              <a:rPr lang="en-NZ" sz="1100" dirty="0">
                <a:latin typeface="Segoe UI" pitchFamily="34" charset="0"/>
                <a:ea typeface="Segoe UI" pitchFamily="34" charset="0"/>
                <a:cs typeface="Segoe UI" pitchFamily="34" charset="0"/>
              </a:rPr>
              <a:t>On the first Holy Saturday Jesus' disciples mourned his death and, since it was a sabbath day, (the Jewish Sabbath is Saturday) they rested. They recalled the horror of the previous day and wondered what life would be like without their master and teacher.</a:t>
            </a:r>
            <a:endParaRPr lang="en-GB" sz="1100" dirty="0">
              <a:latin typeface="Segoe UI" pitchFamily="34" charset="0"/>
              <a:ea typeface="Segoe UI" pitchFamily="34" charset="0"/>
              <a:cs typeface="Segoe UI" pitchFamily="34" charset="0"/>
            </a:endParaRPr>
          </a:p>
        </p:txBody>
      </p:sp>
      <p:pic>
        <p:nvPicPr>
          <p:cNvPr id="21" name="Shape: Pin 4" descr="\\DESKTOP\Users\Public\TCI\Sample Lesson 22-10-2015\Junior Classes - Year 1 - Lesson 4\Images\post-it.png">
            <a:extLst>
              <a:ext uri="{FF2B5EF4-FFF2-40B4-BE49-F238E27FC236}">
                <a16:creationId xmlns:a16="http://schemas.microsoft.com/office/drawing/2014/main" id="{98912FA2-287E-46E5-952D-F81F88757FB8}"/>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Pin 3" descr="\\DESKTOP\Users\Public\TCI\Sample Lesson 22-10-2015\Junior Classes - Year 1 - Lesson 4\Images\post-it.png">
            <a:extLst>
              <a:ext uri="{FF2B5EF4-FFF2-40B4-BE49-F238E27FC236}">
                <a16:creationId xmlns:a16="http://schemas.microsoft.com/office/drawing/2014/main" id="{F2719465-EE99-43D0-BACF-E093AF4E5E8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3" name="Shape: Pin 2" descr="\\DESKTOP\Users\Public\TCI\Sample Lesson 22-10-2015\Junior Classes - Year 1 - Lesson 4\Images\post-it.png">
            <a:extLst>
              <a:ext uri="{FF2B5EF4-FFF2-40B4-BE49-F238E27FC236}">
                <a16:creationId xmlns:a16="http://schemas.microsoft.com/office/drawing/2014/main" id="{57638381-6EE2-4A8B-8C08-66CACCA78244}"/>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4" name="Shape: Pin 1" descr="\\DESKTOP\Users\Public\TCI\Sample Lesson 22-10-2015\Junior Classes - Year 1 - Lesson 4\Images\post-it.png">
            <a:extLst>
              <a:ext uri="{FF2B5EF4-FFF2-40B4-BE49-F238E27FC236}">
                <a16:creationId xmlns:a16="http://schemas.microsoft.com/office/drawing/2014/main" id="{88B96D9D-E2E3-4B92-89DD-104E2F442E1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5" name="Action Button: Forward">
            <a:hlinkClick r:id="" action="ppaction://hlinkshowjump?jump=nextslide" highlightClick="1"/>
            <a:extLst>
              <a:ext uri="{FF2B5EF4-FFF2-40B4-BE49-F238E27FC236}">
                <a16:creationId xmlns:a16="http://schemas.microsoft.com/office/drawing/2014/main" id="{65B875A8-EFF3-4091-8240-382A1027646A}"/>
              </a:ext>
            </a:extLst>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Back">
            <a:hlinkClick r:id="" action="ppaction://hlinkshowjump?jump=previousslide" highlightClick="1"/>
            <a:extLst>
              <a:ext uri="{FF2B5EF4-FFF2-40B4-BE49-F238E27FC236}">
                <a16:creationId xmlns:a16="http://schemas.microsoft.com/office/drawing/2014/main" id="{6E84299A-5E48-4A38-AC8C-D7DF6C9309C9}"/>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a:extLst>
              <a:ext uri="{FF2B5EF4-FFF2-40B4-BE49-F238E27FC236}">
                <a16:creationId xmlns:a16="http://schemas.microsoft.com/office/drawing/2014/main" id="{343E2D4B-3247-4982-A6BB-D6417B7D16A9}"/>
              </a:ext>
            </a:extLst>
          </p:cNvPr>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144714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900" decel="100000" fill="hold"/>
                                        <p:tgtEl>
                                          <p:spTgt spid="1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900" decel="100000" fill="hold"/>
                                        <p:tgtEl>
                                          <p:spTgt spid="1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up)">
                                      <p:cBhvr>
                                        <p:cTn id="65" dur="500"/>
                                        <p:tgtEl>
                                          <p:spTgt spid="14"/>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7"/>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5"/>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6"/>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7" restart="whenNotActive" fill="hold" evtFilter="cancelBubble" nodeType="interactiveSeq">
                <p:stCondLst>
                  <p:cond evt="onClick" delay="0">
                    <p:tgtEl>
                      <p:spTgt spid="2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2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19"/>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0"/>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7"/>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8"/>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5"/>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16"/>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1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4" grpId="0"/>
      <p:bldP spid="14" grpId="1"/>
      <p:bldP spid="14" grpId="2"/>
      <p:bldP spid="16" grpId="0"/>
      <p:bldP spid="16" grpId="1"/>
      <p:bldP spid="16" grpId="2"/>
      <p:bldP spid="18" grpId="0"/>
      <p:bldP spid="18" grpId="1"/>
      <p:bldP spid="18" grpId="2"/>
      <p:bldP spid="20" grpId="0"/>
      <p:bldP spid="20" grpId="1"/>
      <p:bldP spid="20"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The Events of the First Easter the day of </a:t>
            </a:r>
          </a:p>
          <a:p>
            <a:pPr algn="ctr"/>
            <a:r>
              <a:rPr lang="en-NZ" sz="32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Jesus’ Resurrection</a:t>
            </a: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6" name="Action Button: Worksheet">
            <a:hlinkClick r:id="rId3" action="ppaction://hlinksldjump" highlightClick="1"/>
            <a:extLst>
              <a:ext uri="{FF2B5EF4-FFF2-40B4-BE49-F238E27FC236}">
                <a16:creationId xmlns:a16="http://schemas.microsoft.com/office/drawing/2014/main" id="{65FACB7E-8578-41EE-B83C-F101CDAACB70}"/>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descr="Image result for modern image of Jesus is risen">
            <a:extLst>
              <a:ext uri="{FF2B5EF4-FFF2-40B4-BE49-F238E27FC236}">
                <a16:creationId xmlns:a16="http://schemas.microsoft.com/office/drawing/2014/main" id="{5457F4E4-486A-452B-9B92-4FB40EE8AE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129" y="3260472"/>
            <a:ext cx="2077259" cy="1364199"/>
          </a:xfrm>
          <a:prstGeom prst="rect">
            <a:avLst/>
          </a:prstGeom>
          <a:noFill/>
          <a:ln>
            <a:noFill/>
          </a:ln>
        </p:spPr>
      </p:pic>
      <p:pic>
        <p:nvPicPr>
          <p:cNvPr id="8" name="Picture 7" descr="&quot;First News of the Resurrection&quot; by Rose Datoc Dall">
            <a:extLst>
              <a:ext uri="{FF2B5EF4-FFF2-40B4-BE49-F238E27FC236}">
                <a16:creationId xmlns:a16="http://schemas.microsoft.com/office/drawing/2014/main" id="{198C24AE-FB8F-406D-8C19-CB5331E6E9B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52000" y="1101845"/>
            <a:ext cx="1565910" cy="3152775"/>
          </a:xfrm>
          <a:prstGeom prst="rect">
            <a:avLst/>
          </a:prstGeom>
          <a:noFill/>
          <a:ln>
            <a:noFill/>
          </a:ln>
        </p:spPr>
      </p:pic>
      <p:pic>
        <p:nvPicPr>
          <p:cNvPr id="12" name="Picture 11" descr="Related image">
            <a:extLst>
              <a:ext uri="{FF2B5EF4-FFF2-40B4-BE49-F238E27FC236}">
                <a16:creationId xmlns:a16="http://schemas.microsoft.com/office/drawing/2014/main" id="{724D4B50-9D8B-457C-B665-D56F977E6EE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905" y="729580"/>
            <a:ext cx="1552232" cy="2377921"/>
          </a:xfrm>
          <a:prstGeom prst="rect">
            <a:avLst/>
          </a:prstGeom>
          <a:noFill/>
          <a:ln>
            <a:noFill/>
          </a:ln>
        </p:spPr>
      </p:pic>
      <p:pic>
        <p:nvPicPr>
          <p:cNvPr id="13" name="Picture 12" descr="Image result for modern resurrection images">
            <a:extLst>
              <a:ext uri="{FF2B5EF4-FFF2-40B4-BE49-F238E27FC236}">
                <a16:creationId xmlns:a16="http://schemas.microsoft.com/office/drawing/2014/main" id="{C3D9390B-D169-439E-AE0F-90DE321B314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20514" y="1200928"/>
            <a:ext cx="2056197" cy="1906573"/>
          </a:xfrm>
          <a:prstGeom prst="rect">
            <a:avLst/>
          </a:prstGeom>
          <a:noFill/>
          <a:ln>
            <a:noFill/>
          </a:ln>
        </p:spPr>
      </p:pic>
      <p:pic>
        <p:nvPicPr>
          <p:cNvPr id="14" name="Picture 13" descr="Image result for modern resurrection images">
            <a:extLst>
              <a:ext uri="{FF2B5EF4-FFF2-40B4-BE49-F238E27FC236}">
                <a16:creationId xmlns:a16="http://schemas.microsoft.com/office/drawing/2014/main" id="{9FC881E6-FA16-4D8C-ADAD-8162BC15325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55905" y="3201788"/>
            <a:ext cx="2194920" cy="1658212"/>
          </a:xfrm>
          <a:prstGeom prst="rect">
            <a:avLst/>
          </a:prstGeom>
          <a:noFill/>
          <a:ln>
            <a:noFill/>
          </a:ln>
        </p:spPr>
      </p:pic>
      <p:pic>
        <p:nvPicPr>
          <p:cNvPr id="15" name="Picture 14" descr="Image result for modern resurrection images">
            <a:extLst>
              <a:ext uri="{FF2B5EF4-FFF2-40B4-BE49-F238E27FC236}">
                <a16:creationId xmlns:a16="http://schemas.microsoft.com/office/drawing/2014/main" id="{55F71635-61AB-4174-AE32-8C04EED59B1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0984" y="1200928"/>
            <a:ext cx="1417708" cy="1906573"/>
          </a:xfrm>
          <a:prstGeom prst="rect">
            <a:avLst/>
          </a:prstGeom>
          <a:noFill/>
          <a:ln>
            <a:noFill/>
          </a:ln>
        </p:spPr>
      </p:pic>
      <p:pic>
        <p:nvPicPr>
          <p:cNvPr id="16" name="Picture 15" descr="Image result for modern resurrection images">
            <a:extLst>
              <a:ext uri="{FF2B5EF4-FFF2-40B4-BE49-F238E27FC236}">
                <a16:creationId xmlns:a16="http://schemas.microsoft.com/office/drawing/2014/main" id="{5DB16BD1-DE1A-488F-B25A-7C0B154E2B0F}"/>
              </a:ext>
            </a:extLst>
          </p:cNvPr>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900833" y="1200928"/>
            <a:ext cx="1191167" cy="1890389"/>
          </a:xfrm>
          <a:prstGeom prst="rect">
            <a:avLst/>
          </a:prstGeom>
          <a:noFill/>
          <a:ln>
            <a:noFill/>
          </a:ln>
        </p:spPr>
      </p:pic>
      <p:pic>
        <p:nvPicPr>
          <p:cNvPr id="17" name="Picture 16" descr="Related image">
            <a:extLst>
              <a:ext uri="{FF2B5EF4-FFF2-40B4-BE49-F238E27FC236}">
                <a16:creationId xmlns:a16="http://schemas.microsoft.com/office/drawing/2014/main" id="{F7CD8D8C-0FD7-4ABE-A2AF-D9BB42D3894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1478" y="3140720"/>
            <a:ext cx="2440522" cy="1495856"/>
          </a:xfrm>
          <a:prstGeom prst="rect">
            <a:avLst/>
          </a:prstGeom>
          <a:noFill/>
          <a:ln>
            <a:noFill/>
          </a:ln>
        </p:spPr>
      </p:pic>
      <p:sp>
        <p:nvSpPr>
          <p:cNvPr id="18" name="Action Button: Video">
            <a:hlinkClick r:id="rId12" highlightClick="1"/>
            <a:extLst>
              <a:ext uri="{FF2B5EF4-FFF2-40B4-BE49-F238E27FC236}">
                <a16:creationId xmlns:a16="http://schemas.microsoft.com/office/drawing/2014/main" id="{F6ACD3D8-0553-4EB3-A78F-F9225DB1CFBE}"/>
              </a:ext>
            </a:extLst>
          </p:cNvPr>
          <p:cNvSpPr/>
          <p:nvPr/>
        </p:nvSpPr>
        <p:spPr>
          <a:xfrm>
            <a:off x="6588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a:extLst>
              <a:ext uri="{FF2B5EF4-FFF2-40B4-BE49-F238E27FC236}">
                <a16:creationId xmlns:a16="http://schemas.microsoft.com/office/drawing/2014/main" id="{810C3A23-5F88-4BD7-8D2E-B1C6DE71470B}"/>
              </a:ext>
            </a:extLst>
          </p:cNvPr>
          <p:cNvSpPr txBox="1"/>
          <p:nvPr/>
        </p:nvSpPr>
        <p:spPr>
          <a:xfrm>
            <a:off x="3338331" y="4897279"/>
            <a:ext cx="2467342" cy="246221"/>
          </a:xfrm>
          <a:prstGeom prst="rect">
            <a:avLst/>
          </a:prstGeom>
          <a:noFill/>
        </p:spPr>
        <p:txBody>
          <a:bodyPr wrap="none" rtlCol="0">
            <a:spAutoFit/>
          </a:bodyPr>
          <a:lstStyle/>
          <a:p>
            <a:pPr algn="ctr"/>
            <a:r>
              <a:rPr lang="en-GB" sz="1000" dirty="0"/>
              <a:t>Click the video button to play ‘</a:t>
            </a:r>
            <a:r>
              <a:rPr lang="en-NZ" sz="1000" dirty="0"/>
              <a:t>Resurrection’</a:t>
            </a:r>
            <a:endParaRPr lang="en-GB" sz="1000" dirty="0"/>
          </a:p>
        </p:txBody>
      </p:sp>
    </p:spTree>
    <p:extLst>
      <p:ext uri="{BB962C8B-B14F-4D97-AF65-F5344CB8AC3E}">
        <p14:creationId xmlns:p14="http://schemas.microsoft.com/office/powerpoint/2010/main" val="1770667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p:nvPr/>
        </p:nvSpPr>
        <p:spPr>
          <a:xfrm>
            <a:off x="0" y="-18797"/>
            <a:ext cx="9144000" cy="1077218"/>
          </a:xfrm>
          <a:prstGeom prst="rect">
            <a:avLst/>
          </a:prstGeom>
          <a:noFill/>
        </p:spPr>
        <p:txBody>
          <a:bodyPr wrap="square" lIns="91440" tIns="45720" rIns="91440" bIns="45720">
            <a:spAutoFit/>
          </a:bodyPr>
          <a:lstStyle/>
          <a:p>
            <a:pPr algn="ctr"/>
            <a:r>
              <a:rPr lang="en-NZ" sz="3200" b="1" dirty="0">
                <a:ln w="12700" cmpd="sng">
                  <a:solidFill>
                    <a:schemeClr val="tx1">
                      <a:lumMod val="95000"/>
                      <a:lumOff val="5000"/>
                    </a:schemeClr>
                  </a:solidFill>
                  <a:prstDash val="solid"/>
                </a:ln>
                <a:solidFill>
                  <a:srgbClr val="DA0000"/>
                </a:solidFill>
                <a:effectLst>
                  <a:outerShdw blurRad="38100" dist="38100" dir="2700000" algn="tl">
                    <a:srgbClr val="000000">
                      <a:alpha val="43137"/>
                    </a:srgbClr>
                  </a:outerShdw>
                </a:effectLst>
              </a:rPr>
              <a:t>On Easter Saturday Evening the community gathers to celebrate the Easter Vigil</a:t>
            </a:r>
          </a:p>
        </p:txBody>
      </p:sp>
      <p:sp>
        <p:nvSpPr>
          <p:cNvPr id="2" name="Rectangle 1">
            <a:extLst>
              <a:ext uri="{FF2B5EF4-FFF2-40B4-BE49-F238E27FC236}">
                <a16:creationId xmlns:a16="http://schemas.microsoft.com/office/drawing/2014/main" id="{58E796EF-9BE9-4B08-848D-8BD875A581BC}"/>
              </a:ext>
            </a:extLst>
          </p:cNvPr>
          <p:cNvSpPr/>
          <p:nvPr/>
        </p:nvSpPr>
        <p:spPr>
          <a:xfrm>
            <a:off x="144000" y="930670"/>
            <a:ext cx="8856000" cy="4109330"/>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The celebration of the Easter Vigil helps Catholics to recall and deepen their belief about what the Resurrection of Jesus means in their lives.</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When Jesus rose from the dead he had a new body and a new and glorious life that will never end. This is a mystery we cannot fully understand.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Because of his love for people, Jesus’ Resurrection means that all people will be raised with him from the dead to share in his new and glorious life with God, as brothers and sisters of Christ. This is why we have Easter eggs because eggs are a sign of new life.</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The power of Jesus’ love aroha given in his life and death frees people from all sin.</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dirty="0">
                <a:latin typeface="Calibri" panose="020F0502020204030204" pitchFamily="34" charset="0"/>
                <a:ea typeface="Calibri" panose="020F0502020204030204" pitchFamily="34" charset="0"/>
                <a:cs typeface="Calibri" panose="020F0502020204030204" pitchFamily="34" charset="0"/>
              </a:rPr>
              <a:t>It is these beliefs about the Resurrection that make it the most important event in human history and in the life of the People of God and the major celebration in the life of the Church every Liturgical Year.</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A88173D-882E-462F-9070-9E46F37B76C5}"/>
              </a:ext>
            </a:extLst>
          </p:cNvPr>
          <p:cNvPicPr>
            <a:picLocks noChangeAspect="1"/>
          </p:cNvPicPr>
          <p:nvPr/>
        </p:nvPicPr>
        <p:blipFill rotWithShape="1">
          <a:blip r:embed="rId3">
            <a:extLst>
              <a:ext uri="{28A0092B-C50C-407E-A947-70E740481C1C}">
                <a14:useLocalDpi xmlns:a14="http://schemas.microsoft.com/office/drawing/2010/main" val="0"/>
              </a:ext>
            </a:extLst>
          </a:blip>
          <a:srcRect b="22743"/>
          <a:stretch/>
        </p:blipFill>
        <p:spPr>
          <a:xfrm>
            <a:off x="0" y="947027"/>
            <a:ext cx="9144000" cy="4196473"/>
          </a:xfrm>
          <a:prstGeom prst="rect">
            <a:avLst/>
          </a:prstGeom>
        </p:spPr>
      </p:pic>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sp>
        <p:nvSpPr>
          <p:cNvPr id="17" name="Action Button: Video">
            <a:hlinkClick r:id="rId4" highlightClick="1"/>
            <a:extLst>
              <a:ext uri="{FF2B5EF4-FFF2-40B4-BE49-F238E27FC236}">
                <a16:creationId xmlns:a16="http://schemas.microsoft.com/office/drawing/2014/main" id="{5722E1BB-C34C-4B11-9889-0D362F223834}"/>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a:extLst>
              <a:ext uri="{FF2B5EF4-FFF2-40B4-BE49-F238E27FC236}">
                <a16:creationId xmlns:a16="http://schemas.microsoft.com/office/drawing/2014/main" id="{2237EB41-BDDA-43E2-B92E-E361AC2F24E0}"/>
              </a:ext>
            </a:extLst>
          </p:cNvPr>
          <p:cNvSpPr txBox="1"/>
          <p:nvPr/>
        </p:nvSpPr>
        <p:spPr>
          <a:xfrm>
            <a:off x="2726266" y="4659945"/>
            <a:ext cx="3691467" cy="400110"/>
          </a:xfrm>
          <a:prstGeom prst="rect">
            <a:avLst/>
          </a:prstGeom>
          <a:solidFill>
            <a:schemeClr val="bg2">
              <a:alpha val="50000"/>
            </a:schemeClr>
          </a:solidFill>
        </p:spPr>
        <p:txBody>
          <a:bodyPr wrap="square" rtlCol="0">
            <a:spAutoFit/>
          </a:bodyPr>
          <a:lstStyle/>
          <a:p>
            <a:pPr algn="ctr"/>
            <a:r>
              <a:rPr lang="en-GB" sz="1000" dirty="0"/>
              <a:t>Click the video button to play ‘</a:t>
            </a:r>
            <a:r>
              <a:rPr lang="en-NZ" sz="1000" dirty="0"/>
              <a:t>Catholic - Easter Vigil</a:t>
            </a:r>
            <a:r>
              <a:rPr lang="en-GB" sz="1000" dirty="0"/>
              <a:t>’</a:t>
            </a:r>
          </a:p>
          <a:p>
            <a:pPr algn="ctr"/>
            <a:r>
              <a:rPr lang="en-NZ" sz="1000" dirty="0"/>
              <a:t>Click the down-button to move the blind down</a:t>
            </a:r>
            <a:endParaRPr lang="en-GB" sz="1000" dirty="0"/>
          </a:p>
        </p:txBody>
      </p:sp>
      <p:sp>
        <p:nvSpPr>
          <p:cNvPr id="19" name="Shape: Sider Down 1">
            <a:extLst>
              <a:ext uri="{FF2B5EF4-FFF2-40B4-BE49-F238E27FC236}">
                <a16:creationId xmlns:a16="http://schemas.microsoft.com/office/drawing/2014/main" id="{A4EAAF36-92AA-49E6-842C-43DBCE920F60}"/>
              </a:ext>
            </a:extLst>
          </p:cNvPr>
          <p:cNvSpPr/>
          <p:nvPr/>
        </p:nvSpPr>
        <p:spPr>
          <a:xfrm rot="5400000">
            <a:off x="8465697" y="1047668"/>
            <a:ext cx="648072" cy="564533"/>
          </a:xfrm>
          <a:prstGeom prst="homePlate">
            <a:avLst/>
          </a:prstGeom>
          <a:solidFill>
            <a:schemeClr val="bg1">
              <a:alpha val="7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507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69136E-6 L 0 0.16759 " pathEditMode="relative" rAng="0" ptsTypes="AA">
                                      <p:cBhvr>
                                        <p:cTn id="6" dur="2000" fill="hold"/>
                                        <p:tgtEl>
                                          <p:spTgt spid="5"/>
                                        </p:tgtEl>
                                        <p:attrNameLst>
                                          <p:attrName>ppt_x</p:attrName>
                                          <p:attrName>ppt_y</p:attrName>
                                        </p:attrNameLst>
                                      </p:cBhvr>
                                      <p:rCtr x="0" y="83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16759 L 0 0.29259 " pathEditMode="relative" rAng="0" ptsTypes="AA">
                                      <p:cBhvr>
                                        <p:cTn id="10" dur="2000" fill="hold"/>
                                        <p:tgtEl>
                                          <p:spTgt spid="5"/>
                                        </p:tgtEl>
                                        <p:attrNameLst>
                                          <p:attrName>ppt_x</p:attrName>
                                          <p:attrName>ppt_y</p:attrName>
                                        </p:attrNameLst>
                                      </p:cBhvr>
                                      <p:rCtr x="0" y="623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0.29259 L 0 0.50555 " pathEditMode="relative" rAng="0" ptsTypes="AA">
                                      <p:cBhvr>
                                        <p:cTn id="14" dur="2000" fill="hold"/>
                                        <p:tgtEl>
                                          <p:spTgt spid="5"/>
                                        </p:tgtEl>
                                        <p:attrNameLst>
                                          <p:attrName>ppt_x</p:attrName>
                                          <p:attrName>ppt_y</p:attrName>
                                        </p:attrNameLst>
                                      </p:cBhvr>
                                      <p:rCtr x="0" y="1064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50555 L 0 0.58456 " pathEditMode="relative" rAng="0" ptsTypes="AA">
                                      <p:cBhvr>
                                        <p:cTn id="18" dur="2000" fill="hold"/>
                                        <p:tgtEl>
                                          <p:spTgt spid="5"/>
                                        </p:tgtEl>
                                        <p:attrNameLst>
                                          <p:attrName>ppt_x</p:attrName>
                                          <p:attrName>ppt_y</p:attrName>
                                        </p:attrNameLst>
                                      </p:cBhvr>
                                      <p:rCtr x="0" y="429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0.58456 L 0 0.80185 " pathEditMode="relative" rAng="0" ptsTypes="AA">
                                      <p:cBhvr>
                                        <p:cTn id="22" dur="2000" fill="hold"/>
                                        <p:tgtEl>
                                          <p:spTgt spid="5"/>
                                        </p:tgtEl>
                                        <p:attrNameLst>
                                          <p:attrName>ppt_x</p:attrName>
                                          <p:attrName>ppt_y</p:attrName>
                                        </p:attrNameLst>
                                      </p:cBhvr>
                                      <p:rCtr x="0" y="10864"/>
                                    </p:animMotion>
                                  </p:child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 0 L 0 0.25 E" pathEditMode="relative" ptsTypes="">
                                      <p:cBhvr>
                                        <p:cTn id="27" dur="100" spd="-100000" fill="hold"/>
                                        <p:tgtEl>
                                          <p:spTgt spid="5"/>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 0 L 0 0.25 E" pathEditMode="relative" ptsTypes="">
                                      <p:cBhvr>
                                        <p:cTn id="32" dur="100" spd="-100000" fill="hold"/>
                                        <p:tgtEl>
                                          <p:spTgt spid="5"/>
                                        </p:tgtEl>
                                        <p:attrNameLst>
                                          <p:attrName>ppt_x</p:attrName>
                                          <p:attrName>ppt_y</p:attrName>
                                        </p:attrNameLst>
                                      </p:cBhvr>
                                    </p:animMotion>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10628</TotalTime>
  <Words>4816</Words>
  <Application>Microsoft Office PowerPoint</Application>
  <PresentationFormat>On-screen Show (16:9)</PresentationFormat>
  <Paragraphs>441</Paragraphs>
  <Slides>17</Slides>
  <Notes>16</Notes>
  <HiddenSlides>4</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Adobe Gothic Std B</vt:lpstr>
      <vt:lpstr>Arial</vt:lpstr>
      <vt:lpstr>Calibri</vt:lpstr>
      <vt:lpstr>Calibri Light</vt:lpstr>
      <vt:lpstr>Segoe UI</vt:lpstr>
      <vt:lpstr>Tempus Sans ITC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230</cp:revision>
  <dcterms:created xsi:type="dcterms:W3CDTF">2017-05-11T04:44:35Z</dcterms:created>
  <dcterms:modified xsi:type="dcterms:W3CDTF">2018-03-01T06:24:12Z</dcterms:modified>
</cp:coreProperties>
</file>