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58" r:id="rId3"/>
    <p:sldId id="259" r:id="rId4"/>
    <p:sldId id="272" r:id="rId5"/>
    <p:sldId id="261" r:id="rId6"/>
    <p:sldId id="260" r:id="rId7"/>
    <p:sldId id="266" r:id="rId8"/>
    <p:sldId id="271" r:id="rId9"/>
    <p:sldId id="270" r:id="rId10"/>
    <p:sldId id="267" r:id="rId11"/>
    <p:sldId id="273" r:id="rId12"/>
    <p:sldId id="269"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8605" autoAdjust="0"/>
  </p:normalViewPr>
  <p:slideViewPr>
    <p:cSldViewPr snapToGrid="0">
      <p:cViewPr varScale="1">
        <p:scale>
          <a:sx n="84" d="100"/>
          <a:sy n="84"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AFF321-FF0C-47AC-BC59-77970D424E87}" type="datetimeFigureOut">
              <a:rPr lang="en-NZ" smtClean="0"/>
              <a:t>1/03/2018</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12BC58-D7CD-4ADF-A482-672D79D61338}" type="slidenum">
              <a:rPr lang="en-NZ" smtClean="0"/>
              <a:t>‹#›</a:t>
            </a:fld>
            <a:endParaRPr lang="en-NZ"/>
          </a:p>
        </p:txBody>
      </p:sp>
    </p:spTree>
    <p:extLst>
      <p:ext uri="{BB962C8B-B14F-4D97-AF65-F5344CB8AC3E}">
        <p14:creationId xmlns:p14="http://schemas.microsoft.com/office/powerpoint/2010/main" val="7401410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IXaJ45-IVF8"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900" b="1" kern="1200" dirty="0" smtClean="0">
                <a:solidFill>
                  <a:schemeClr val="tx1"/>
                </a:solidFill>
                <a:effectLst/>
                <a:latin typeface="+mn-lt"/>
                <a:ea typeface="+mn-ea"/>
                <a:cs typeface="+mn-cs"/>
              </a:rPr>
              <a:t>Slide 1 Palm Sunday – the first day of Holy Week</a:t>
            </a:r>
            <a:endParaRPr lang="en-NZ" sz="900" kern="1200" dirty="0" smtClean="0">
              <a:solidFill>
                <a:schemeClr val="tx1"/>
              </a:solidFill>
              <a:effectLst/>
              <a:latin typeface="+mn-lt"/>
              <a:ea typeface="+mn-ea"/>
              <a:cs typeface="+mn-cs"/>
            </a:endParaRPr>
          </a:p>
          <a:p>
            <a:r>
              <a:rPr lang="en-NZ" sz="900" kern="1200" dirty="0" smtClean="0">
                <a:solidFill>
                  <a:schemeClr val="tx1"/>
                </a:solidFill>
                <a:effectLst/>
                <a:latin typeface="+mn-lt"/>
                <a:ea typeface="+mn-ea"/>
                <a:cs typeface="+mn-cs"/>
              </a:rPr>
              <a:t>Use this slide as a focussing strategy to introduce the resource topic. Read the title together and invite children to share something they know about what happened on Palm Sunday and how Palm Sunday is celebrated in their parish.</a:t>
            </a:r>
            <a:endParaRPr lang="en-NZ"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DC93ED-3E72-41D6-AF2D-8E10C9CD9475}" type="slidenum">
              <a:rPr lang="en-NZ" smtClean="0"/>
              <a:t>1</a:t>
            </a:fld>
            <a:endParaRPr lang="en-NZ"/>
          </a:p>
        </p:txBody>
      </p:sp>
    </p:spTree>
    <p:extLst>
      <p:ext uri="{BB962C8B-B14F-4D97-AF65-F5344CB8AC3E}">
        <p14:creationId xmlns:p14="http://schemas.microsoft.com/office/powerpoint/2010/main" val="1909311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900" b="1" kern="1200" dirty="0" smtClean="0">
                <a:solidFill>
                  <a:schemeClr val="tx1"/>
                </a:solidFill>
                <a:effectLst/>
                <a:latin typeface="+mn-lt"/>
                <a:ea typeface="+mn-ea"/>
                <a:cs typeface="+mn-cs"/>
              </a:rPr>
              <a:t>Slide 10 Time for Reflection</a:t>
            </a:r>
            <a:endParaRPr lang="en-NZ" sz="900" kern="1200" dirty="0" smtClean="0">
              <a:solidFill>
                <a:schemeClr val="tx1"/>
              </a:solidFill>
              <a:effectLst/>
              <a:latin typeface="+mn-lt"/>
              <a:ea typeface="+mn-ea"/>
              <a:cs typeface="+mn-cs"/>
            </a:endParaRPr>
          </a:p>
          <a:p>
            <a:r>
              <a:rPr lang="en-NZ" sz="900" kern="1200" dirty="0" smtClean="0">
                <a:solidFill>
                  <a:schemeClr val="tx1"/>
                </a:solidFill>
                <a:effectLst/>
                <a:latin typeface="+mn-lt"/>
                <a:ea typeface="+mn-ea"/>
                <a:cs typeface="+mn-cs"/>
              </a:rPr>
              <a:t>The MP3 is played to help create a reflective atmosphere and bring the children to stillness and silence as the teacher invites them to </a:t>
            </a:r>
            <a:r>
              <a:rPr lang="en-NZ" sz="900" i="1" kern="1200" dirty="0" smtClean="0">
                <a:solidFill>
                  <a:schemeClr val="tx1"/>
                </a:solidFill>
                <a:effectLst/>
                <a:latin typeface="+mn-lt"/>
                <a:ea typeface="+mn-ea"/>
                <a:cs typeface="+mn-cs"/>
              </a:rPr>
              <a:t>think about how they welcome people into their home, their game or their group. Are they kind and welcoming to new people in their class?</a:t>
            </a:r>
            <a:endParaRPr lang="en-NZ"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C1CC480-14FB-4702-8C20-323E44CFCC31}" type="slidenum">
              <a:rPr lang="en-NZ" smtClean="0"/>
              <a:t>10</a:t>
            </a:fld>
            <a:endParaRPr lang="en-NZ"/>
          </a:p>
        </p:txBody>
      </p:sp>
    </p:spTree>
    <p:extLst>
      <p:ext uri="{BB962C8B-B14F-4D97-AF65-F5344CB8AC3E}">
        <p14:creationId xmlns:p14="http://schemas.microsoft.com/office/powerpoint/2010/main" val="3097927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A22E9F3-4B73-464C-9938-9260F376746B}" type="slidenum">
              <a:rPr lang="en-NZ" smtClean="0"/>
              <a:t>11</a:t>
            </a:fld>
            <a:endParaRPr lang="en-NZ"/>
          </a:p>
        </p:txBody>
      </p:sp>
    </p:spTree>
    <p:extLst>
      <p:ext uri="{BB962C8B-B14F-4D97-AF65-F5344CB8AC3E}">
        <p14:creationId xmlns:p14="http://schemas.microsoft.com/office/powerpoint/2010/main" val="3660570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F912BC58-D7CD-4ADF-A482-672D79D61338}" type="slidenum">
              <a:rPr lang="en-NZ" smtClean="0"/>
              <a:t>12</a:t>
            </a:fld>
            <a:endParaRPr lang="en-NZ"/>
          </a:p>
        </p:txBody>
      </p:sp>
    </p:spTree>
    <p:extLst>
      <p:ext uri="{BB962C8B-B14F-4D97-AF65-F5344CB8AC3E}">
        <p14:creationId xmlns:p14="http://schemas.microsoft.com/office/powerpoint/2010/main" val="2082469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1" kern="1200" dirty="0" smtClean="0">
                <a:solidFill>
                  <a:schemeClr val="tx1"/>
                </a:solidFill>
                <a:effectLst/>
                <a:latin typeface="+mn-lt"/>
                <a:ea typeface="+mn-ea"/>
                <a:cs typeface="+mn-cs"/>
              </a:rPr>
              <a:t>Slide 2 Learning Intentions</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Read through the Learning Intentions with the class and identify some ideas/questions that might be explored in the resource.</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Create a Palm Sunday prayer focus the week before Palm Sunday using suitable images and symbols. Add to these during Holy Week. Read the Holy Week bible stories during prayer time and let the children </a:t>
            </a:r>
            <a:r>
              <a:rPr lang="en-GB" sz="900" kern="1200" dirty="0" err="1" smtClean="0">
                <a:solidFill>
                  <a:schemeClr val="tx1"/>
                </a:solidFill>
                <a:effectLst/>
                <a:latin typeface="+mn-lt"/>
                <a:ea typeface="+mn-ea"/>
                <a:cs typeface="+mn-cs"/>
              </a:rPr>
              <a:t>dramatise</a:t>
            </a:r>
            <a:r>
              <a:rPr lang="en-GB" sz="900" kern="1200" dirty="0" smtClean="0">
                <a:solidFill>
                  <a:schemeClr val="tx1"/>
                </a:solidFill>
                <a:effectLst/>
                <a:latin typeface="+mn-lt"/>
                <a:ea typeface="+mn-ea"/>
                <a:cs typeface="+mn-cs"/>
              </a:rPr>
              <a:t> them and sing the songs they know related to them. </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Give children some special ‘close to Jesus’ time of quiet. You may like to create a special quiet place for children to go to look at Holy Week books and symbols.</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Look at the images on the slides and talk about each one with the children to give them a sense of what the events of Holy Week are about.</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	Explain that Easter Sunday is not really in Holy Week because it is the beginning of</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	the Easter Season. Mention that Good Friday and Easter Sunday are holidays and</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	children learn about them before they celebrate them. Encourage the children to</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	share what they are learning about Holy Week with their family by using the Sharing</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	our Learning worksheet (Slide 12, Resource 3). You may like to give the children a </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	copy of the parish bulletin and work through it with them marking the times of the</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	Easter ceremonies they could attend.</a:t>
            </a:r>
            <a:endParaRPr lang="en-NZ"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DC93ED-3E72-41D6-AF2D-8E10C9CD9475}" type="slidenum">
              <a:rPr lang="en-NZ" smtClean="0"/>
              <a:t>2</a:t>
            </a:fld>
            <a:endParaRPr lang="en-NZ"/>
          </a:p>
        </p:txBody>
      </p:sp>
    </p:spTree>
    <p:extLst>
      <p:ext uri="{BB962C8B-B14F-4D97-AF65-F5344CB8AC3E}">
        <p14:creationId xmlns:p14="http://schemas.microsoft.com/office/powerpoint/2010/main" val="163690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900" b="1" kern="1200" dirty="0" smtClean="0">
                <a:solidFill>
                  <a:schemeClr val="tx1"/>
                </a:solidFill>
                <a:effectLst/>
                <a:latin typeface="+mn-lt"/>
                <a:ea typeface="+mn-ea"/>
                <a:cs typeface="+mn-cs"/>
              </a:rPr>
              <a:t>Slide 3 Holy Week is Jesus’ last week on earth</a:t>
            </a:r>
            <a:endParaRPr lang="en-NZ" sz="900" kern="1200" dirty="0" smtClean="0">
              <a:solidFill>
                <a:schemeClr val="tx1"/>
              </a:solidFill>
              <a:effectLst/>
              <a:latin typeface="+mn-lt"/>
              <a:ea typeface="+mn-ea"/>
              <a:cs typeface="+mn-cs"/>
            </a:endParaRPr>
          </a:p>
          <a:p>
            <a:r>
              <a:rPr lang="en-NZ" sz="900" kern="1200" dirty="0" smtClean="0">
                <a:solidFill>
                  <a:schemeClr val="tx1"/>
                </a:solidFill>
                <a:effectLst/>
                <a:latin typeface="+mn-lt"/>
                <a:ea typeface="+mn-ea"/>
                <a:cs typeface="+mn-cs"/>
              </a:rPr>
              <a:t>Look closely at the image and explain that Holy Week is the most important week in Jesus’ life and it is also the most important week for his followers to remember and celebrate. Children close their eyes and check if they say something that happened on each special day in Holy Week.</a:t>
            </a:r>
            <a:endParaRPr lang="en-NZ"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A22E9F3-4B73-464C-9938-9260F376746B}" type="slidenum">
              <a:rPr lang="en-NZ" smtClean="0"/>
              <a:t>3</a:t>
            </a:fld>
            <a:endParaRPr lang="en-NZ"/>
          </a:p>
        </p:txBody>
      </p:sp>
    </p:spTree>
    <p:extLst>
      <p:ext uri="{BB962C8B-B14F-4D97-AF65-F5344CB8AC3E}">
        <p14:creationId xmlns:p14="http://schemas.microsoft.com/office/powerpoint/2010/main" val="1366032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900" b="1" kern="1200" dirty="0" smtClean="0">
                <a:solidFill>
                  <a:schemeClr val="tx1"/>
                </a:solidFill>
                <a:effectLst/>
                <a:latin typeface="+mn-lt"/>
                <a:ea typeface="+mn-ea"/>
                <a:cs typeface="+mn-cs"/>
              </a:rPr>
              <a:t>Slide 4 Holy Week is a special part of the Liturgical Year</a:t>
            </a:r>
            <a:endParaRPr lang="en-NZ" sz="900" kern="1200" dirty="0" smtClean="0">
              <a:solidFill>
                <a:schemeClr val="tx1"/>
              </a:solidFill>
              <a:effectLst/>
              <a:latin typeface="+mn-lt"/>
              <a:ea typeface="+mn-ea"/>
              <a:cs typeface="+mn-cs"/>
            </a:endParaRPr>
          </a:p>
          <a:p>
            <a:r>
              <a:rPr lang="en-NZ" sz="900" kern="1200" dirty="0" smtClean="0">
                <a:solidFill>
                  <a:schemeClr val="tx1"/>
                </a:solidFill>
                <a:effectLst/>
                <a:latin typeface="+mn-lt"/>
                <a:ea typeface="+mn-ea"/>
                <a:cs typeface="+mn-cs"/>
              </a:rPr>
              <a:t>Adapt Teaching and Learning Experience 1.</a:t>
            </a:r>
          </a:p>
          <a:p>
            <a:r>
              <a:rPr lang="en-NZ" sz="900" kern="1200" dirty="0" smtClean="0">
                <a:solidFill>
                  <a:schemeClr val="tx1"/>
                </a:solidFill>
                <a:effectLst/>
                <a:latin typeface="+mn-lt"/>
                <a:ea typeface="+mn-ea"/>
                <a:cs typeface="+mn-cs"/>
              </a:rPr>
              <a:t>Make a copy of the worksheet for each child to complete and add to their RE Journal to refer to throughout the year. Remind children that the Liturgical Year begins on the first Sunday of Advent and ends on the feast of Christ the King.</a:t>
            </a:r>
            <a:endParaRPr lang="en-NZ"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A22E9F3-4B73-464C-9938-9260F376746B}" type="slidenum">
              <a:rPr lang="en-NZ" smtClean="0"/>
              <a:t>4</a:t>
            </a:fld>
            <a:endParaRPr lang="en-NZ"/>
          </a:p>
        </p:txBody>
      </p:sp>
    </p:spTree>
    <p:extLst>
      <p:ext uri="{BB962C8B-B14F-4D97-AF65-F5344CB8AC3E}">
        <p14:creationId xmlns:p14="http://schemas.microsoft.com/office/powerpoint/2010/main" val="2355863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900" b="1" kern="1200" dirty="0" smtClean="0">
                <a:solidFill>
                  <a:schemeClr val="tx1"/>
                </a:solidFill>
                <a:effectLst/>
                <a:latin typeface="+mn-lt"/>
                <a:ea typeface="+mn-ea"/>
                <a:cs typeface="+mn-cs"/>
              </a:rPr>
              <a:t>Slide 5 Our Journey through Holy Week begins with Palm Sunday</a:t>
            </a:r>
            <a:endParaRPr lang="en-NZ" sz="900" kern="1200" dirty="0" smtClean="0">
              <a:solidFill>
                <a:schemeClr val="tx1"/>
              </a:solidFill>
              <a:effectLst/>
              <a:latin typeface="+mn-lt"/>
              <a:ea typeface="+mn-ea"/>
              <a:cs typeface="+mn-cs"/>
            </a:endParaRPr>
          </a:p>
          <a:p>
            <a:r>
              <a:rPr lang="en-NZ" sz="900" kern="1200" dirty="0" smtClean="0">
                <a:solidFill>
                  <a:schemeClr val="tx1"/>
                </a:solidFill>
                <a:effectLst/>
                <a:latin typeface="+mn-lt"/>
                <a:ea typeface="+mn-ea"/>
                <a:cs typeface="+mn-cs"/>
              </a:rPr>
              <a:t>Read the post it notes with the children and use them to generate conversation about what was going to happen to Jesus and how he came to save us.</a:t>
            </a:r>
          </a:p>
          <a:p>
            <a:r>
              <a:rPr lang="en-NZ" sz="900" kern="1200" dirty="0" smtClean="0">
                <a:solidFill>
                  <a:schemeClr val="tx1"/>
                </a:solidFill>
                <a:effectLst/>
                <a:latin typeface="+mn-lt"/>
                <a:ea typeface="+mn-ea"/>
                <a:cs typeface="+mn-cs"/>
              </a:rPr>
              <a:t>Adapt Teaching and Learning Experiences 2, 3.</a:t>
            </a:r>
          </a:p>
          <a:p>
            <a:r>
              <a:rPr lang="en-NZ" sz="900" kern="1200" dirty="0" smtClean="0">
                <a:solidFill>
                  <a:schemeClr val="tx1"/>
                </a:solidFill>
                <a:effectLst/>
                <a:latin typeface="+mn-lt"/>
                <a:ea typeface="+mn-ea"/>
                <a:cs typeface="+mn-cs"/>
              </a:rPr>
              <a:t>Read the Palm Sunday story from the bible at morning prayer. (Mark 11:1-11)</a:t>
            </a:r>
          </a:p>
          <a:p>
            <a:r>
              <a:rPr lang="en-NZ" sz="900" kern="1200" dirty="0" smtClean="0">
                <a:solidFill>
                  <a:schemeClr val="tx1"/>
                </a:solidFill>
                <a:effectLst/>
                <a:latin typeface="+mn-lt"/>
                <a:ea typeface="+mn-ea"/>
                <a:cs typeface="+mn-cs"/>
              </a:rPr>
              <a:t>Watch the clip </a:t>
            </a:r>
          </a:p>
          <a:p>
            <a:r>
              <a:rPr lang="en-NZ" sz="900" u="sng" kern="1200" dirty="0" smtClean="0">
                <a:solidFill>
                  <a:schemeClr val="tx1"/>
                </a:solidFill>
                <a:effectLst/>
                <a:latin typeface="+mn-lt"/>
                <a:ea typeface="+mn-ea"/>
                <a:cs typeface="+mn-cs"/>
                <a:hlinkClick r:id="rId3"/>
              </a:rPr>
              <a:t>https://www.youtube.com/watch?v=IXaJ45-IVF8</a:t>
            </a:r>
            <a:endParaRPr lang="en-NZ" sz="900" kern="1200" dirty="0" smtClean="0">
              <a:solidFill>
                <a:schemeClr val="tx1"/>
              </a:solidFill>
              <a:effectLst/>
              <a:latin typeface="+mn-lt"/>
              <a:ea typeface="+mn-ea"/>
              <a:cs typeface="+mn-cs"/>
            </a:endParaRPr>
          </a:p>
          <a:p>
            <a:r>
              <a:rPr lang="en-NZ" sz="900" kern="1200" dirty="0" smtClean="0">
                <a:solidFill>
                  <a:schemeClr val="tx1"/>
                </a:solidFill>
                <a:effectLst/>
                <a:latin typeface="+mn-lt"/>
                <a:ea typeface="+mn-ea"/>
                <a:cs typeface="+mn-cs"/>
              </a:rPr>
              <a:t>KING of GLORY ~ Scene 56 of 70 ~ The King Enters Jerusalem</a:t>
            </a:r>
          </a:p>
          <a:p>
            <a:r>
              <a:rPr lang="en-NZ" sz="900" kern="1200" dirty="0" smtClean="0">
                <a:solidFill>
                  <a:schemeClr val="tx1"/>
                </a:solidFill>
                <a:effectLst/>
                <a:latin typeface="+mn-lt"/>
                <a:ea typeface="+mn-ea"/>
                <a:cs typeface="+mn-cs"/>
              </a:rPr>
              <a:t>3:08 minutes</a:t>
            </a:r>
          </a:p>
          <a:p>
            <a:r>
              <a:rPr lang="en-NZ" sz="900" kern="1200" dirty="0" smtClean="0">
                <a:solidFill>
                  <a:schemeClr val="tx1"/>
                </a:solidFill>
                <a:effectLst/>
                <a:latin typeface="+mn-lt"/>
                <a:ea typeface="+mn-ea"/>
                <a:cs typeface="+mn-cs"/>
              </a:rPr>
              <a:t>Teachers please preview this clip – you may want to stop it at 2:41 minutes. </a:t>
            </a:r>
          </a:p>
          <a:p>
            <a:r>
              <a:rPr lang="en-NZ" sz="900" kern="1200" dirty="0" smtClean="0">
                <a:solidFill>
                  <a:schemeClr val="tx1"/>
                </a:solidFill>
                <a:effectLst/>
                <a:latin typeface="+mn-lt"/>
                <a:ea typeface="+mn-ea"/>
                <a:cs typeface="+mn-cs"/>
              </a:rPr>
              <a:t>Explain to children that palms were a sign of honour and the people waved them because they honoured Jesus and wanted him to be their king. Much of the land in Judea where Jesus lived was desert and it was very dry. Palm trees grew where there was water and that is why it was a special tree branch for the people to wave.</a:t>
            </a:r>
            <a:endParaRPr lang="en-NZ"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87E6324-96D2-4F68-AB6E-99EF2AD1FB4B}" type="slidenum">
              <a:rPr lang="en-NZ" smtClean="0"/>
              <a:t>5</a:t>
            </a:fld>
            <a:endParaRPr lang="en-NZ"/>
          </a:p>
        </p:txBody>
      </p:sp>
    </p:spTree>
    <p:extLst>
      <p:ext uri="{BB962C8B-B14F-4D97-AF65-F5344CB8AC3E}">
        <p14:creationId xmlns:p14="http://schemas.microsoft.com/office/powerpoint/2010/main" val="3519532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1" kern="1200" dirty="0" smtClean="0">
                <a:solidFill>
                  <a:schemeClr val="tx1"/>
                </a:solidFill>
                <a:effectLst/>
                <a:latin typeface="+mn-lt"/>
                <a:ea typeface="+mn-ea"/>
                <a:cs typeface="+mn-cs"/>
              </a:rPr>
              <a:t>Slide 6 What do people who follow Jesus today do on Palm Sunday?</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ANSWERS 1) C, 2) E, 3) A, 4) D, 5) B</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Adapt Teaching and Learning Experience 4.</a:t>
            </a:r>
            <a:endParaRPr lang="en-NZ"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A basket of palms kept on the prayer table during Holy Week is useful to help children reflect on the Palm Sunday story. Bring the smell of the palms to the children’s attention as a reminder of this important week. Tell the children that these palms are kept and burnt to make the ashes for Ash Wednesday next year. Children share experiences they have had or have heard about of Palm Sunday processions in their parish. </a:t>
            </a:r>
            <a:endParaRPr lang="en-NZ"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87E6324-96D2-4F68-AB6E-99EF2AD1FB4B}" type="slidenum">
              <a:rPr lang="en-NZ" smtClean="0"/>
              <a:t>6</a:t>
            </a:fld>
            <a:endParaRPr lang="en-NZ"/>
          </a:p>
        </p:txBody>
      </p:sp>
    </p:spTree>
    <p:extLst>
      <p:ext uri="{BB962C8B-B14F-4D97-AF65-F5344CB8AC3E}">
        <p14:creationId xmlns:p14="http://schemas.microsoft.com/office/powerpoint/2010/main" val="4093260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900" b="1" kern="1200" dirty="0" smtClean="0">
                <a:solidFill>
                  <a:schemeClr val="tx1"/>
                </a:solidFill>
                <a:effectLst/>
                <a:latin typeface="+mn-lt"/>
                <a:ea typeface="+mn-ea"/>
                <a:cs typeface="+mn-cs"/>
              </a:rPr>
              <a:t>Slide 7 There are many different rituals used to welcome people</a:t>
            </a:r>
            <a:endParaRPr lang="en-NZ" sz="900" kern="1200" dirty="0" smtClean="0">
              <a:solidFill>
                <a:schemeClr val="tx1"/>
              </a:solidFill>
              <a:effectLst/>
              <a:latin typeface="+mn-lt"/>
              <a:ea typeface="+mn-ea"/>
              <a:cs typeface="+mn-cs"/>
            </a:endParaRPr>
          </a:p>
          <a:p>
            <a:r>
              <a:rPr lang="en-NZ" sz="900" kern="1200" dirty="0" smtClean="0">
                <a:solidFill>
                  <a:schemeClr val="tx1"/>
                </a:solidFill>
                <a:effectLst/>
                <a:latin typeface="+mn-lt"/>
                <a:ea typeface="+mn-ea"/>
                <a:cs typeface="+mn-cs"/>
              </a:rPr>
              <a:t>Use Flip Card 1 to explain to children what a ritual is and share examples. Work through the FC and encourage children to recall welcome rituals they have experienced or have seen on television. You may like to create a welcome ritual for your classroom. </a:t>
            </a:r>
            <a:endParaRPr lang="en-NZ"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DC93ED-3E72-41D6-AF2D-8E10C9CD9475}" type="slidenum">
              <a:rPr lang="en-NZ" smtClean="0"/>
              <a:t>7</a:t>
            </a:fld>
            <a:endParaRPr lang="en-NZ"/>
          </a:p>
        </p:txBody>
      </p:sp>
    </p:spTree>
    <p:extLst>
      <p:ext uri="{BB962C8B-B14F-4D97-AF65-F5344CB8AC3E}">
        <p14:creationId xmlns:p14="http://schemas.microsoft.com/office/powerpoint/2010/main" val="648081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900" b="1" kern="1200" dirty="0" smtClean="0">
                <a:solidFill>
                  <a:schemeClr val="tx1"/>
                </a:solidFill>
                <a:effectLst/>
                <a:latin typeface="+mn-lt"/>
                <a:ea typeface="+mn-ea"/>
                <a:cs typeface="+mn-cs"/>
              </a:rPr>
              <a:t>Slide 8 On Palm Sunday Christians all over the world repeat the welcome ritual Jesus received on the first Palm Sunday</a:t>
            </a:r>
            <a:endParaRPr lang="en-NZ" sz="900" kern="1200" dirty="0" smtClean="0">
              <a:solidFill>
                <a:schemeClr val="tx1"/>
              </a:solidFill>
              <a:effectLst/>
              <a:latin typeface="+mn-lt"/>
              <a:ea typeface="+mn-ea"/>
              <a:cs typeface="+mn-cs"/>
            </a:endParaRPr>
          </a:p>
          <a:p>
            <a:r>
              <a:rPr lang="en-NZ" sz="900" kern="1200" dirty="0" smtClean="0">
                <a:solidFill>
                  <a:schemeClr val="tx1"/>
                </a:solidFill>
                <a:effectLst/>
                <a:latin typeface="+mn-lt"/>
                <a:ea typeface="+mn-ea"/>
                <a:cs typeface="+mn-cs"/>
              </a:rPr>
              <a:t>Adapt Teaching and Learning Experiences 5 &amp; 6.  </a:t>
            </a:r>
          </a:p>
          <a:p>
            <a:r>
              <a:rPr lang="en-NZ" sz="900" kern="1200" dirty="0" smtClean="0">
                <a:solidFill>
                  <a:schemeClr val="tx1"/>
                </a:solidFill>
                <a:effectLst/>
                <a:latin typeface="+mn-lt"/>
                <a:ea typeface="+mn-ea"/>
                <a:cs typeface="+mn-cs"/>
              </a:rPr>
              <a:t>Explain to the children that people who follow Jesus celebrate Palm Sunday in different countries all over the world. Look closely at the images of the Palm Sunday processions and notice all the different types of palms the people have. You could </a:t>
            </a:r>
            <a:r>
              <a:rPr lang="en-NZ" sz="900" kern="1200" dirty="0" err="1" smtClean="0">
                <a:solidFill>
                  <a:schemeClr val="tx1"/>
                </a:solidFill>
                <a:effectLst/>
                <a:latin typeface="+mn-lt"/>
                <a:ea typeface="+mn-ea"/>
                <a:cs typeface="+mn-cs"/>
              </a:rPr>
              <a:t>dramatise</a:t>
            </a:r>
            <a:r>
              <a:rPr lang="en-NZ" sz="900" kern="1200" dirty="0" smtClean="0">
                <a:solidFill>
                  <a:schemeClr val="tx1"/>
                </a:solidFill>
                <a:effectLst/>
                <a:latin typeface="+mn-lt"/>
                <a:ea typeface="+mn-ea"/>
                <a:cs typeface="+mn-cs"/>
              </a:rPr>
              <a:t> the Palm Sunday story and photograph it to include in a Holy Week Power Point Presentation or use the mural idea on the slide. </a:t>
            </a:r>
            <a:endParaRPr lang="en-NZ"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DC93ED-3E72-41D6-AF2D-8E10C9CD9475}" type="slidenum">
              <a:rPr lang="en-NZ" smtClean="0"/>
              <a:t>8</a:t>
            </a:fld>
            <a:endParaRPr lang="en-NZ"/>
          </a:p>
        </p:txBody>
      </p:sp>
    </p:spTree>
    <p:extLst>
      <p:ext uri="{BB962C8B-B14F-4D97-AF65-F5344CB8AC3E}">
        <p14:creationId xmlns:p14="http://schemas.microsoft.com/office/powerpoint/2010/main" val="446065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900" b="1" kern="1200" dirty="0" smtClean="0">
                <a:solidFill>
                  <a:schemeClr val="tx1"/>
                </a:solidFill>
                <a:effectLst/>
                <a:latin typeface="+mn-lt"/>
                <a:ea typeface="+mn-ea"/>
                <a:cs typeface="+mn-cs"/>
              </a:rPr>
              <a:t>Slide 9 Check Up</a:t>
            </a:r>
            <a:endParaRPr lang="en-NZ" sz="900" kern="1200" dirty="0" smtClean="0">
              <a:solidFill>
                <a:schemeClr val="tx1"/>
              </a:solidFill>
              <a:effectLst/>
              <a:latin typeface="+mn-lt"/>
              <a:ea typeface="+mn-ea"/>
              <a:cs typeface="+mn-cs"/>
            </a:endParaRPr>
          </a:p>
          <a:p>
            <a:r>
              <a:rPr lang="en-NZ" sz="900" kern="1200" dirty="0" smtClean="0">
                <a:solidFill>
                  <a:schemeClr val="tx1"/>
                </a:solidFill>
                <a:effectLst/>
                <a:latin typeface="+mn-lt"/>
                <a:ea typeface="+mn-ea"/>
                <a:cs typeface="+mn-cs"/>
              </a:rPr>
              <a:t>This formative assessment strategy will help teachers to identify how well children have achieved the Learning Intentions of the resource. </a:t>
            </a:r>
          </a:p>
          <a:p>
            <a:r>
              <a:rPr lang="en-NZ" sz="900" kern="1200" dirty="0" smtClean="0">
                <a:solidFill>
                  <a:schemeClr val="tx1"/>
                </a:solidFill>
                <a:effectLst/>
                <a:latin typeface="+mn-lt"/>
                <a:ea typeface="+mn-ea"/>
                <a:cs typeface="+mn-cs"/>
              </a:rPr>
              <a:t>Teachers can choose how they use the slide to assess each item. </a:t>
            </a:r>
          </a:p>
          <a:p>
            <a:r>
              <a:rPr lang="en-NZ" sz="900" kern="1200" dirty="0" smtClean="0">
                <a:solidFill>
                  <a:schemeClr val="tx1"/>
                </a:solidFill>
                <a:effectLst/>
                <a:latin typeface="+mn-lt"/>
                <a:ea typeface="+mn-ea"/>
                <a:cs typeface="+mn-cs"/>
              </a:rPr>
              <a:t>A worksheet of this slide is available as an option for children to complete.</a:t>
            </a:r>
          </a:p>
          <a:p>
            <a:r>
              <a:rPr lang="en-NZ" sz="900" kern="1200" dirty="0" smtClean="0">
                <a:solidFill>
                  <a:schemeClr val="tx1"/>
                </a:solidFill>
                <a:effectLst/>
                <a:latin typeface="+mn-lt"/>
                <a:ea typeface="+mn-ea"/>
                <a:cs typeface="+mn-cs"/>
              </a:rPr>
              <a:t>The last two items are feed forward for the teacher. </a:t>
            </a:r>
          </a:p>
          <a:p>
            <a:r>
              <a:rPr lang="en-NZ" sz="900" kern="1200" dirty="0" smtClean="0">
                <a:solidFill>
                  <a:schemeClr val="tx1"/>
                </a:solidFill>
                <a:effectLst/>
                <a:latin typeface="+mn-lt"/>
                <a:ea typeface="+mn-ea"/>
                <a:cs typeface="+mn-cs"/>
              </a:rPr>
              <a:t>Recording the children’s responses to these items is recommended as it will enable teachers to adjust their learning strategies for future resources and target the areas that need further attention.</a:t>
            </a:r>
            <a:endParaRPr lang="en-NZ"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DC93ED-3E72-41D6-AF2D-8E10C9CD9475}" type="slidenum">
              <a:rPr lang="en-NZ" smtClean="0"/>
              <a:t>9</a:t>
            </a:fld>
            <a:endParaRPr lang="en-NZ"/>
          </a:p>
        </p:txBody>
      </p:sp>
    </p:spTree>
    <p:extLst>
      <p:ext uri="{BB962C8B-B14F-4D97-AF65-F5344CB8AC3E}">
        <p14:creationId xmlns:p14="http://schemas.microsoft.com/office/powerpoint/2010/main" val="966391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8FC14E-88A4-4D89-BC2D-7CF482FAA261}" type="datetimeFigureOut">
              <a:rPr lang="en-NZ" smtClean="0"/>
              <a:t>1/03/2018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212A37C-9FB7-4B90-BDE2-6DD016956121}" type="slidenum">
              <a:rPr lang="en-NZ" smtClean="0"/>
              <a:t>‹#›</a:t>
            </a:fld>
            <a:endParaRPr lang="en-NZ"/>
          </a:p>
        </p:txBody>
      </p:sp>
    </p:spTree>
    <p:extLst>
      <p:ext uri="{BB962C8B-B14F-4D97-AF65-F5344CB8AC3E}">
        <p14:creationId xmlns:p14="http://schemas.microsoft.com/office/powerpoint/2010/main" val="2335028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8FC14E-88A4-4D89-BC2D-7CF482FAA261}" type="datetimeFigureOut">
              <a:rPr lang="en-NZ" smtClean="0"/>
              <a:t>1/03/2018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212A37C-9FB7-4B90-BDE2-6DD016956121}" type="slidenum">
              <a:rPr lang="en-NZ" smtClean="0"/>
              <a:t>‹#›</a:t>
            </a:fld>
            <a:endParaRPr lang="en-NZ"/>
          </a:p>
        </p:txBody>
      </p:sp>
    </p:spTree>
    <p:extLst>
      <p:ext uri="{BB962C8B-B14F-4D97-AF65-F5344CB8AC3E}">
        <p14:creationId xmlns:p14="http://schemas.microsoft.com/office/powerpoint/2010/main" val="3686668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8FC14E-88A4-4D89-BC2D-7CF482FAA261}" type="datetimeFigureOut">
              <a:rPr lang="en-NZ" smtClean="0"/>
              <a:t>1/03/2018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212A37C-9FB7-4B90-BDE2-6DD016956121}" type="slidenum">
              <a:rPr lang="en-NZ" smtClean="0"/>
              <a:t>‹#›</a:t>
            </a:fld>
            <a:endParaRPr lang="en-NZ"/>
          </a:p>
        </p:txBody>
      </p:sp>
    </p:spTree>
    <p:extLst>
      <p:ext uri="{BB962C8B-B14F-4D97-AF65-F5344CB8AC3E}">
        <p14:creationId xmlns:p14="http://schemas.microsoft.com/office/powerpoint/2010/main" val="845232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65007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8FC14E-88A4-4D89-BC2D-7CF482FAA261}" type="datetimeFigureOut">
              <a:rPr lang="en-NZ" smtClean="0"/>
              <a:t>1/03/2018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212A37C-9FB7-4B90-BDE2-6DD016956121}" type="slidenum">
              <a:rPr lang="en-NZ" smtClean="0"/>
              <a:t>‹#›</a:t>
            </a:fld>
            <a:endParaRPr lang="en-NZ"/>
          </a:p>
        </p:txBody>
      </p:sp>
    </p:spTree>
    <p:extLst>
      <p:ext uri="{BB962C8B-B14F-4D97-AF65-F5344CB8AC3E}">
        <p14:creationId xmlns:p14="http://schemas.microsoft.com/office/powerpoint/2010/main" val="2719531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8FC14E-88A4-4D89-BC2D-7CF482FAA261}" type="datetimeFigureOut">
              <a:rPr lang="en-NZ" smtClean="0"/>
              <a:t>1/03/2018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212A37C-9FB7-4B90-BDE2-6DD016956121}" type="slidenum">
              <a:rPr lang="en-NZ" smtClean="0"/>
              <a:t>‹#›</a:t>
            </a:fld>
            <a:endParaRPr lang="en-NZ"/>
          </a:p>
        </p:txBody>
      </p:sp>
    </p:spTree>
    <p:extLst>
      <p:ext uri="{BB962C8B-B14F-4D97-AF65-F5344CB8AC3E}">
        <p14:creationId xmlns:p14="http://schemas.microsoft.com/office/powerpoint/2010/main" val="1249607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8FC14E-88A4-4D89-BC2D-7CF482FAA261}" type="datetimeFigureOut">
              <a:rPr lang="en-NZ" smtClean="0"/>
              <a:t>1/03/2018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8212A37C-9FB7-4B90-BDE2-6DD016956121}" type="slidenum">
              <a:rPr lang="en-NZ" smtClean="0"/>
              <a:t>‹#›</a:t>
            </a:fld>
            <a:endParaRPr lang="en-NZ"/>
          </a:p>
        </p:txBody>
      </p:sp>
    </p:spTree>
    <p:extLst>
      <p:ext uri="{BB962C8B-B14F-4D97-AF65-F5344CB8AC3E}">
        <p14:creationId xmlns:p14="http://schemas.microsoft.com/office/powerpoint/2010/main" val="846539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8FC14E-88A4-4D89-BC2D-7CF482FAA261}" type="datetimeFigureOut">
              <a:rPr lang="en-NZ" smtClean="0"/>
              <a:t>1/03/2018</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8212A37C-9FB7-4B90-BDE2-6DD016956121}" type="slidenum">
              <a:rPr lang="en-NZ" smtClean="0"/>
              <a:t>‹#›</a:t>
            </a:fld>
            <a:endParaRPr lang="en-NZ"/>
          </a:p>
        </p:txBody>
      </p:sp>
    </p:spTree>
    <p:extLst>
      <p:ext uri="{BB962C8B-B14F-4D97-AF65-F5344CB8AC3E}">
        <p14:creationId xmlns:p14="http://schemas.microsoft.com/office/powerpoint/2010/main" val="3323259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8FC14E-88A4-4D89-BC2D-7CF482FAA261}" type="datetimeFigureOut">
              <a:rPr lang="en-NZ" smtClean="0"/>
              <a:t>1/03/2018</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8212A37C-9FB7-4B90-BDE2-6DD016956121}" type="slidenum">
              <a:rPr lang="en-NZ" smtClean="0"/>
              <a:t>‹#›</a:t>
            </a:fld>
            <a:endParaRPr lang="en-NZ"/>
          </a:p>
        </p:txBody>
      </p:sp>
    </p:spTree>
    <p:extLst>
      <p:ext uri="{BB962C8B-B14F-4D97-AF65-F5344CB8AC3E}">
        <p14:creationId xmlns:p14="http://schemas.microsoft.com/office/powerpoint/2010/main" val="1262630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8FC14E-88A4-4D89-BC2D-7CF482FAA261}" type="datetimeFigureOut">
              <a:rPr lang="en-NZ" smtClean="0"/>
              <a:t>1/03/2018</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8212A37C-9FB7-4B90-BDE2-6DD016956121}" type="slidenum">
              <a:rPr lang="en-NZ" smtClean="0"/>
              <a:t>‹#›</a:t>
            </a:fld>
            <a:endParaRPr lang="en-NZ"/>
          </a:p>
        </p:txBody>
      </p:sp>
    </p:spTree>
    <p:extLst>
      <p:ext uri="{BB962C8B-B14F-4D97-AF65-F5344CB8AC3E}">
        <p14:creationId xmlns:p14="http://schemas.microsoft.com/office/powerpoint/2010/main" val="3714202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48FC14E-88A4-4D89-BC2D-7CF482FAA261}" type="datetimeFigureOut">
              <a:rPr lang="en-NZ" smtClean="0"/>
              <a:t>1/03/2018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8212A37C-9FB7-4B90-BDE2-6DD016956121}" type="slidenum">
              <a:rPr lang="en-NZ" smtClean="0"/>
              <a:t>‹#›</a:t>
            </a:fld>
            <a:endParaRPr lang="en-NZ"/>
          </a:p>
        </p:txBody>
      </p:sp>
    </p:spTree>
    <p:extLst>
      <p:ext uri="{BB962C8B-B14F-4D97-AF65-F5344CB8AC3E}">
        <p14:creationId xmlns:p14="http://schemas.microsoft.com/office/powerpoint/2010/main" val="1800536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48FC14E-88A4-4D89-BC2D-7CF482FAA261}" type="datetimeFigureOut">
              <a:rPr lang="en-NZ" smtClean="0"/>
              <a:t>1/03/2018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8212A37C-9FB7-4B90-BDE2-6DD016956121}" type="slidenum">
              <a:rPr lang="en-NZ" smtClean="0"/>
              <a:t>‹#›</a:t>
            </a:fld>
            <a:endParaRPr lang="en-NZ"/>
          </a:p>
        </p:txBody>
      </p:sp>
    </p:spTree>
    <p:extLst>
      <p:ext uri="{BB962C8B-B14F-4D97-AF65-F5344CB8AC3E}">
        <p14:creationId xmlns:p14="http://schemas.microsoft.com/office/powerpoint/2010/main" val="2594707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030A0"/>
            </a:gs>
            <a:gs pos="100000">
              <a:srgbClr val="7030A0"/>
            </a:gs>
            <a:gs pos="60000">
              <a:srgbClr val="7030A0">
                <a:lumMod val="50000"/>
                <a:lumOff val="50000"/>
              </a:srgb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48FC14E-88A4-4D89-BC2D-7CF482FAA261}" type="datetimeFigureOut">
              <a:rPr lang="en-NZ" smtClean="0"/>
              <a:t>1/03/2018</a:t>
            </a:fld>
            <a:endParaRPr lang="en-NZ"/>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212A37C-9FB7-4B90-BDE2-6DD016956121}" type="slidenum">
              <a:rPr lang="en-NZ" smtClean="0"/>
              <a:t>‹#›</a:t>
            </a:fld>
            <a:endParaRPr lang="en-NZ"/>
          </a:p>
        </p:txBody>
      </p:sp>
    </p:spTree>
    <p:extLst>
      <p:ext uri="{BB962C8B-B14F-4D97-AF65-F5344CB8AC3E}">
        <p14:creationId xmlns:p14="http://schemas.microsoft.com/office/powerpoint/2010/main" val="40893061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slideLayout" Target="../slideLayouts/slideLayout12.xml"/><Relationship Id="rId7" Type="http://schemas.openxmlformats.org/officeDocument/2006/relationships/image" Target="../media/image26.jpe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5.jpeg"/><Relationship Id="rId5" Type="http://schemas.openxmlformats.org/officeDocument/2006/relationships/image" Target="../media/image20.png"/><Relationship Id="rId10" Type="http://schemas.openxmlformats.org/officeDocument/2006/relationships/image" Target="../media/image28.png"/><Relationship Id="rId4" Type="http://schemas.openxmlformats.org/officeDocument/2006/relationships/notesSlide" Target="../notesSlides/notesSlide10.xml"/><Relationship Id="rId9" Type="http://schemas.openxmlformats.org/officeDocument/2006/relationships/hyperlink" Target="http://www.tinyurl.com/NCRSfeedback" TargetMode="External"/></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hyperlink" Target="https://www.youtube.com/watch?v=IXaJ45-IVF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eg"/><Relationship Id="rId7" Type="http://schemas.openxmlformats.org/officeDocument/2006/relationships/image" Target="../media/image14.jpg"/><Relationship Id="rId12"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3.jpeg"/><Relationship Id="rId11" Type="http://schemas.openxmlformats.org/officeDocument/2006/relationships/image" Target="../media/image18.jpg"/><Relationship Id="rId5" Type="http://schemas.openxmlformats.org/officeDocument/2006/relationships/image" Target="../media/image12.jpeg"/><Relationship Id="rId10" Type="http://schemas.openxmlformats.org/officeDocument/2006/relationships/image" Target="../media/image17.jpg"/><Relationship Id="rId4" Type="http://schemas.openxmlformats.org/officeDocument/2006/relationships/image" Target="../media/image11.jpg"/><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slideLayout" Target="../slideLayouts/slideLayout12.xml"/><Relationship Id="rId7" Type="http://schemas.openxmlformats.org/officeDocument/2006/relationships/image" Target="../media/image22.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notesSlide" Target="../notesSlides/notesSlide8.xml"/><Relationship Id="rId9" Type="http://schemas.openxmlformats.org/officeDocument/2006/relationships/image" Target="../media/image24.jpg"/></Relationships>
</file>

<file path=ppt/slides/_rels/slide9.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1912" y="0"/>
            <a:ext cx="8918088" cy="707886"/>
          </a:xfrm>
          <a:prstGeom prst="rect">
            <a:avLst/>
          </a:prstGeom>
          <a:noFill/>
        </p:spPr>
        <p:txBody>
          <a:bodyPr wrap="square" lIns="91440" tIns="45720" rIns="91440" bIns="45720">
            <a:spAutoFit/>
          </a:bodyPr>
          <a:lstStyle/>
          <a:p>
            <a:pPr algn="ctr"/>
            <a:r>
              <a:rPr lang="en-NZ" sz="4000" b="1" dirty="0">
                <a:ln w="12700" cmpd="sng">
                  <a:solidFill>
                    <a:schemeClr val="tx1">
                      <a:lumMod val="95000"/>
                      <a:lumOff val="5000"/>
                    </a:schemeClr>
                  </a:solidFill>
                  <a:prstDash val="solid"/>
                </a:ln>
                <a:solidFill>
                  <a:srgbClr val="FF0000"/>
                </a:solidFill>
                <a:effectLst>
                  <a:outerShdw blurRad="38100" dist="38100" dir="2700000" algn="tl">
                    <a:srgbClr val="000000">
                      <a:alpha val="43137"/>
                    </a:srgbClr>
                  </a:outerShdw>
                </a:effectLst>
              </a:rPr>
              <a:t>Palm Sunday – the first day of Holy Week</a:t>
            </a:r>
            <a:endParaRPr lang="en-US" sz="4000" b="1" dirty="0">
              <a:ln w="12700" cmpd="sng">
                <a:solidFill>
                  <a:schemeClr val="tx1">
                    <a:lumMod val="95000"/>
                    <a:lumOff val="5000"/>
                  </a:schemeClr>
                </a:solidFill>
                <a:prstDash val="solid"/>
              </a:ln>
              <a:solidFill>
                <a:srgbClr val="FF0000"/>
              </a:solidFill>
              <a:effectLst>
                <a:outerShdw blurRad="38100" dist="38100" dir="2700000" algn="tl">
                  <a:srgbClr val="000000">
                    <a:alpha val="43137"/>
                  </a:srgbClr>
                </a:outerShdw>
              </a:effectLst>
            </a:endParaRPr>
          </a:p>
        </p:txBody>
      </p:sp>
      <p:sp>
        <p:nvSpPr>
          <p:cNvPr id="9"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S-01</a:t>
            </a:r>
          </a:p>
        </p:txBody>
      </p:sp>
      <p:sp>
        <p:nvSpPr>
          <p:cNvPr id="10"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2" name="Picture 11"/>
          <p:cNvPicPr/>
          <p:nvPr/>
        </p:nvPicPr>
        <p:blipFill>
          <a:blip r:embed="rId3">
            <a:extLst>
              <a:ext uri="{28A0092B-C50C-407E-A947-70E740481C1C}">
                <a14:useLocalDpi xmlns:a14="http://schemas.microsoft.com/office/drawing/2010/main" val="0"/>
              </a:ext>
            </a:extLst>
          </a:blip>
          <a:stretch>
            <a:fillRect/>
          </a:stretch>
        </p:blipFill>
        <p:spPr bwMode="auto">
          <a:xfrm>
            <a:off x="1833705" y="1332089"/>
            <a:ext cx="5576710" cy="2788355"/>
          </a:xfrm>
          <a:prstGeom prst="rect">
            <a:avLst/>
          </a:prstGeom>
          <a:noFill/>
          <a:ln>
            <a:noFill/>
          </a:ln>
        </p:spPr>
      </p:pic>
    </p:spTree>
    <p:extLst>
      <p:ext uri="{BB962C8B-B14F-4D97-AF65-F5344CB8AC3E}">
        <p14:creationId xmlns:p14="http://schemas.microsoft.com/office/powerpoint/2010/main" val="42442161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flective Music - Holy Week (3.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531495" y="204521"/>
            <a:ext cx="609600" cy="609600"/>
          </a:xfrm>
          <a:prstGeom prst="rect">
            <a:avLst/>
          </a:prstGeom>
        </p:spPr>
      </p:pic>
      <p:sp>
        <p:nvSpPr>
          <p:cNvPr id="3"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S-10</a:t>
            </a:r>
          </a:p>
        </p:txBody>
      </p:sp>
      <p:sp>
        <p:nvSpPr>
          <p:cNvPr id="5"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Rectangle 7"/>
          <p:cNvSpPr/>
          <p:nvPr/>
        </p:nvSpPr>
        <p:spPr>
          <a:xfrm>
            <a:off x="118408" y="-20538"/>
            <a:ext cx="8918088" cy="707886"/>
          </a:xfrm>
          <a:prstGeom prst="rect">
            <a:avLst/>
          </a:prstGeom>
          <a:noFill/>
        </p:spPr>
        <p:txBody>
          <a:bodyPr wrap="square" lIns="91440" tIns="45720" rIns="91440" bIns="45720">
            <a:spAutoFit/>
          </a:bodyPr>
          <a:lstStyle/>
          <a:p>
            <a:pPr algn="ctr"/>
            <a:r>
              <a:rPr lang="en-US" sz="4000" b="1" dirty="0">
                <a:ln w="12700" cmpd="sng">
                  <a:solidFill>
                    <a:schemeClr val="tx1">
                      <a:lumMod val="95000"/>
                      <a:lumOff val="5000"/>
                    </a:schemeClr>
                  </a:solidFill>
                  <a:prstDash val="solid"/>
                </a:ln>
                <a:solidFill>
                  <a:srgbClr val="FF0000"/>
                </a:solidFill>
                <a:effectLst>
                  <a:outerShdw blurRad="38100" dist="38100" dir="2700000" algn="tl">
                    <a:srgbClr val="000000">
                      <a:alpha val="43137"/>
                    </a:srgbClr>
                  </a:outerShdw>
                </a:effectLst>
              </a:rPr>
              <a:t>Time for Reflection</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0504" y="814121"/>
            <a:ext cx="2292453" cy="3515258"/>
          </a:xfrm>
          <a:prstGeom prst="rect">
            <a:avLst/>
          </a:prstGeom>
          <a:ln>
            <a:noFill/>
          </a:ln>
          <a:effectLst>
            <a:softEdge rad="112500"/>
          </a:effectLst>
        </p:spPr>
      </p:pic>
      <p:pic>
        <p:nvPicPr>
          <p:cNvPr id="9" name="Picture 8">
            <a:extLst>
              <a:ext uri="{FF2B5EF4-FFF2-40B4-BE49-F238E27FC236}">
                <a16:creationId xmlns:a16="http://schemas.microsoft.com/office/drawing/2014/main" id="{3EF061F5-DB1C-421B-A2EC-8121AB63168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2082" t="14651"/>
          <a:stretch/>
        </p:blipFill>
        <p:spPr>
          <a:xfrm>
            <a:off x="3702756" y="818593"/>
            <a:ext cx="2015470" cy="3506603"/>
          </a:xfrm>
          <a:prstGeom prst="rect">
            <a:avLst/>
          </a:prstGeom>
          <a:ln>
            <a:noFill/>
          </a:ln>
          <a:effectLst>
            <a:softEdge rad="112500"/>
          </a:effectLst>
        </p:spPr>
      </p:pic>
      <p:pic>
        <p:nvPicPr>
          <p:cNvPr id="10" name="Picture 9">
            <a:extLst>
              <a:ext uri="{FF2B5EF4-FFF2-40B4-BE49-F238E27FC236}">
                <a16:creationId xmlns:a16="http://schemas.microsoft.com/office/drawing/2014/main" id="{8336EBA1-D538-4E4B-8015-083BCB78B7A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06094" y="818593"/>
            <a:ext cx="2292453" cy="3506314"/>
          </a:xfrm>
          <a:prstGeom prst="rect">
            <a:avLst/>
          </a:prstGeom>
          <a:ln>
            <a:noFill/>
          </a:ln>
          <a:effectLst>
            <a:softEdge rad="112500"/>
          </a:effectLst>
        </p:spPr>
      </p:pic>
      <p:sp>
        <p:nvSpPr>
          <p:cNvPr id="12" name="Action Button: Audio">
            <a:hlinkClick r:id="" action="ppaction://noaction" highlightClick="1"/>
          </p:cNvPr>
          <p:cNvSpPr/>
          <p:nvPr/>
        </p:nvSpPr>
        <p:spPr>
          <a:xfrm>
            <a:off x="7092000" y="4680000"/>
            <a:ext cx="360000" cy="360000"/>
          </a:xfrm>
          <a:prstGeom prst="actionButtonSoun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Tool instructions stop"/>
          <p:cNvSpPr txBox="1"/>
          <p:nvPr/>
        </p:nvSpPr>
        <p:spPr>
          <a:xfrm>
            <a:off x="2932451" y="4846496"/>
            <a:ext cx="3431517" cy="297004"/>
          </a:xfrm>
          <a:prstGeom prst="rect">
            <a:avLst/>
          </a:prstGeom>
          <a:noFill/>
        </p:spPr>
        <p:txBody>
          <a:bodyPr wrap="none" rtlCol="0">
            <a:spAutoFit/>
          </a:bodyPr>
          <a:lstStyle/>
          <a:p>
            <a:pPr algn="ctr"/>
            <a:r>
              <a:rPr lang="en-GB" sz="1330" b="1" dirty="0" smtClean="0">
                <a:ea typeface="Adobe Gothic Std B" panose="020B0800000000000000" pitchFamily="34" charset="-128"/>
                <a:cs typeface="Arial" panose="020B0604020202020204" pitchFamily="34" charset="0"/>
              </a:rPr>
              <a:t>Click the audio button to stop reflective music</a:t>
            </a:r>
            <a:endParaRPr lang="en-GB" sz="1330" b="1" dirty="0">
              <a:ea typeface="Adobe Gothic Std B" panose="020B0800000000000000" pitchFamily="34" charset="-128"/>
              <a:cs typeface="Arial" panose="020B0604020202020204" pitchFamily="34" charset="0"/>
            </a:endParaRPr>
          </a:p>
        </p:txBody>
      </p:sp>
      <p:sp>
        <p:nvSpPr>
          <p:cNvPr id="15" name="TextBox: Tool instructions start"/>
          <p:cNvSpPr txBox="1"/>
          <p:nvPr/>
        </p:nvSpPr>
        <p:spPr>
          <a:xfrm>
            <a:off x="2934599" y="4846496"/>
            <a:ext cx="3420808" cy="297004"/>
          </a:xfrm>
          <a:prstGeom prst="rect">
            <a:avLst/>
          </a:prstGeom>
          <a:noFill/>
        </p:spPr>
        <p:txBody>
          <a:bodyPr wrap="none" rtlCol="0">
            <a:spAutoFit/>
          </a:bodyPr>
          <a:lstStyle/>
          <a:p>
            <a:pPr algn="ctr"/>
            <a:r>
              <a:rPr lang="en-GB" sz="1330" b="1" dirty="0">
                <a:ea typeface="Adobe Gothic Std B" panose="020B0800000000000000" pitchFamily="34" charset="-128"/>
                <a:cs typeface="Arial" panose="020B0604020202020204" pitchFamily="34" charset="0"/>
              </a:rPr>
              <a:t>Click the audio button to play reflective music</a:t>
            </a:r>
          </a:p>
        </p:txBody>
      </p:sp>
      <p:pic>
        <p:nvPicPr>
          <p:cNvPr id="16" name="Feedback">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4204917"/>
            <a:ext cx="1170335" cy="835083"/>
          </a:xfrm>
          <a:prstGeom prst="rect">
            <a:avLst/>
          </a:prstGeom>
        </p:spPr>
      </p:pic>
    </p:spTree>
    <p:extLst>
      <p:ext uri="{BB962C8B-B14F-4D97-AF65-F5344CB8AC3E}">
        <p14:creationId xmlns:p14="http://schemas.microsoft.com/office/powerpoint/2010/main" val="34695210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xit" presetSubtype="0" fill="hold" grpId="1" nodeType="withEffect">
                                  <p:stCondLst>
                                    <p:cond delay="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par>
                                <p:cTn id="16" presetID="1" presetClass="mediacall" presetSubtype="0" fill="hold" nodeType="withEffect">
                                  <p:stCondLst>
                                    <p:cond delay="0"/>
                                  </p:stCondLst>
                                  <p:childTnLst>
                                    <p:cmd type="call" cmd="playFrom(0.0)">
                                      <p:cBhvr>
                                        <p:cTn id="17" dur="317337" fill="hold"/>
                                        <p:tgtEl>
                                          <p:spTgt spid="2"/>
                                        </p:tgtEl>
                                      </p:cBhvr>
                                    </p:cmd>
                                  </p:childTnLst>
                                </p:cTn>
                              </p:par>
                              <p:par>
                                <p:cTn id="18" presetID="1" presetClass="emph" presetSubtype="2" fill="hold" nodeType="withEffect">
                                  <p:stCondLst>
                                    <p:cond delay="0"/>
                                  </p:stCondLst>
                                  <p:childTnLst>
                                    <p:animClr clrSpc="rgb" dir="cw">
                                      <p:cBhvr>
                                        <p:cTn id="19" dur="1000" fill="hold"/>
                                        <p:tgtEl>
                                          <p:spTgt spid="12"/>
                                        </p:tgtEl>
                                        <p:attrNameLst>
                                          <p:attrName>fillcolor</p:attrName>
                                        </p:attrNameLst>
                                      </p:cBhvr>
                                      <p:to>
                                        <a:schemeClr val="accent2"/>
                                      </p:to>
                                    </p:animClr>
                                    <p:set>
                                      <p:cBhvr>
                                        <p:cTn id="20" dur="1000" fill="hold"/>
                                        <p:tgtEl>
                                          <p:spTgt spid="12"/>
                                        </p:tgtEl>
                                        <p:attrNameLst>
                                          <p:attrName>fill.type</p:attrName>
                                        </p:attrNameLst>
                                      </p:cBhvr>
                                      <p:to>
                                        <p:strVal val="solid"/>
                                      </p:to>
                                    </p:set>
                                    <p:set>
                                      <p:cBhvr>
                                        <p:cTn id="21" dur="1000" fill="hold"/>
                                        <p:tgtEl>
                                          <p:spTgt spid="12"/>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3" presetClass="mediacall" presetSubtype="0" fill="hold" nodeType="clickEffect">
                                  <p:stCondLst>
                                    <p:cond delay="0"/>
                                  </p:stCondLst>
                                  <p:childTnLst>
                                    <p:cmd type="call" cmd="stop">
                                      <p:cBhvr>
                                        <p:cTn id="25" dur="1" fill="hold"/>
                                        <p:tgtEl>
                                          <p:spTgt spid="2"/>
                                        </p:tgtEl>
                                      </p:cBhvr>
                                    </p:cmd>
                                  </p:childTnLst>
                                </p:cTn>
                              </p:par>
                              <p:par>
                                <p:cTn id="26" presetID="10" presetClass="exit" presetSubtype="0" fill="hold" grpId="1" nodeType="with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par>
                                <p:cTn id="29" presetID="10" presetClass="entr" presetSubtype="0" fill="hold" grpId="2"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 presetClass="emph" presetSubtype="2" fill="hold" nodeType="withEffect">
                                  <p:stCondLst>
                                    <p:cond delay="0"/>
                                  </p:stCondLst>
                                  <p:childTnLst>
                                    <p:animClr clrSpc="rgb" dir="cw">
                                      <p:cBhvr>
                                        <p:cTn id="33" dur="2000" fill="hold"/>
                                        <p:tgtEl>
                                          <p:spTgt spid="12"/>
                                        </p:tgtEl>
                                        <p:attrNameLst>
                                          <p:attrName>fillcolor</p:attrName>
                                        </p:attrNameLst>
                                      </p:cBhvr>
                                      <p:to>
                                        <a:schemeClr val="bg1"/>
                                      </p:to>
                                    </p:animClr>
                                    <p:set>
                                      <p:cBhvr>
                                        <p:cTn id="34" dur="2000" fill="hold"/>
                                        <p:tgtEl>
                                          <p:spTgt spid="12"/>
                                        </p:tgtEl>
                                        <p:attrNameLst>
                                          <p:attrName>fill.type</p:attrName>
                                        </p:attrNameLst>
                                      </p:cBhvr>
                                      <p:to>
                                        <p:strVal val="solid"/>
                                      </p:to>
                                    </p:set>
                                    <p:set>
                                      <p:cBhvr>
                                        <p:cTn id="35"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audio>
              <p:cMediaNode vol="80000">
                <p:cTn id="36" fill="hold" display="0">
                  <p:stCondLst>
                    <p:cond delay="indefinite"/>
                  </p:stCondLst>
                  <p:endCondLst>
                    <p:cond evt="onStopAudio" delay="0">
                      <p:tgtEl>
                        <p:sldTgt/>
                      </p:tgtEl>
                    </p:cond>
                  </p:endCondLst>
                </p:cTn>
                <p:tgtEl>
                  <p:spTgt spid="2"/>
                </p:tgtEl>
              </p:cMediaNode>
            </p:audio>
          </p:childTnLst>
        </p:cTn>
      </p:par>
    </p:tnLst>
    <p:bldLst>
      <p:bldP spid="14" grpId="0"/>
      <p:bldP spid="14" grpId="1"/>
      <p:bldP spid="15" grpId="0"/>
      <p:bldP spid="15" grpId="1"/>
      <p:bldP spid="15" grpId="2"/>
    </p:bldLst>
  </p:timing>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07504" y="-86531"/>
            <a:ext cx="8918088" cy="523220"/>
          </a:xfrm>
          <a:prstGeom prst="rect">
            <a:avLst/>
          </a:prstGeom>
          <a:noFill/>
        </p:spPr>
        <p:txBody>
          <a:bodyPr wrap="square" lIns="91440" tIns="45720" rIns="91440" bIns="45720">
            <a:spAutoFit/>
          </a:bodyPr>
          <a:lstStyle/>
          <a:p>
            <a:pPr algn="ctr"/>
            <a:r>
              <a:rPr lang="en-NZ" sz="2800" b="1" dirty="0">
                <a:ln w="12700" cmpd="sng">
                  <a:solidFill>
                    <a:schemeClr val="tx1">
                      <a:lumMod val="95000"/>
                      <a:lumOff val="5000"/>
                    </a:schemeClr>
                  </a:solidFill>
                  <a:prstDash val="solid"/>
                </a:ln>
                <a:solidFill>
                  <a:schemeClr val="bg2"/>
                </a:solidFill>
                <a:effectLst>
                  <a:outerShdw blurRad="38100" dist="38100" dir="2700000" algn="tl">
                    <a:srgbClr val="000000">
                      <a:alpha val="43137"/>
                    </a:srgbClr>
                  </a:outerShdw>
                </a:effectLst>
              </a:rPr>
              <a:t>Holy Week is a special part of the Liturgical Year</a:t>
            </a:r>
          </a:p>
        </p:txBody>
      </p:sp>
      <p:sp>
        <p:nvSpPr>
          <p:cNvPr id="5" name="TextBox: PageNumber"/>
          <p:cNvSpPr txBox="1">
            <a:spLocks/>
          </p:cNvSpPr>
          <p:nvPr/>
        </p:nvSpPr>
        <p:spPr>
          <a:xfrm>
            <a:off x="8640000" y="4680000"/>
            <a:ext cx="360000" cy="360000"/>
          </a:xfrm>
          <a:prstGeom prst="rect">
            <a:avLst/>
          </a:prstGeom>
          <a:solidFill>
            <a:schemeClr val="bg1">
              <a:lumMod val="95000"/>
            </a:schemeClr>
          </a:solidFill>
          <a:ln w="25400">
            <a:solidFill>
              <a:schemeClr val="tx1"/>
            </a:solidFill>
          </a:ln>
        </p:spPr>
        <p:txBody>
          <a:bodyPr wrap="none" rtlCol="0" anchor="ctr" anchorCtr="1">
            <a:noAutofit/>
          </a:bodyPr>
          <a:lstStyle/>
          <a:p>
            <a:pPr algn="ctr"/>
            <a:r>
              <a:rPr lang="en-GB" sz="900" b="1" dirty="0">
                <a:latin typeface="Arial" pitchFamily="34" charset="0"/>
                <a:cs typeface="Arial" pitchFamily="34" charset="0"/>
              </a:rPr>
              <a:t>R-1</a:t>
            </a:r>
          </a:p>
          <a:p>
            <a:pPr algn="ctr"/>
            <a:r>
              <a:rPr lang="en-GB" sz="900" b="1" dirty="0">
                <a:latin typeface="Arial" pitchFamily="34" charset="0"/>
                <a:cs typeface="Arial" pitchFamily="34" charset="0"/>
              </a:rPr>
              <a:t>S-04</a:t>
            </a:r>
          </a:p>
        </p:txBody>
      </p:sp>
      <p:sp>
        <p:nvSpPr>
          <p:cNvPr id="38" name="Action Button: Up">
            <a:hlinkClick r:id="rId3" action="ppaction://hlinksldjump" highlightClick="1"/>
            <a:extLst>
              <a:ext uri="{FF2B5EF4-FFF2-40B4-BE49-F238E27FC236}">
                <a16:creationId xmlns:a16="http://schemas.microsoft.com/office/drawing/2014/main" id="{9E74A7F2-0999-408C-9E90-F269FA5B842E}"/>
              </a:ext>
            </a:extLst>
          </p:cNvPr>
          <p:cNvSpPr/>
          <p:nvPr/>
        </p:nvSpPr>
        <p:spPr>
          <a:xfrm rot="16200000">
            <a:off x="8100000" y="4680000"/>
            <a:ext cx="360000"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8" name="Picture 7">
            <a:extLst>
              <a:ext uri="{FF2B5EF4-FFF2-40B4-BE49-F238E27FC236}">
                <a16:creationId xmlns:a16="http://schemas.microsoft.com/office/drawing/2014/main" id="{3F779089-9FC6-4C0E-AD5D-9336D234DB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532992"/>
            <a:ext cx="4470400" cy="4470400"/>
          </a:xfrm>
          <a:prstGeom prst="rect">
            <a:avLst/>
          </a:prstGeom>
        </p:spPr>
      </p:pic>
      <p:sp>
        <p:nvSpPr>
          <p:cNvPr id="54" name="TextBox: Worksheet Indication">
            <a:extLst>
              <a:ext uri="{FF2B5EF4-FFF2-40B4-BE49-F238E27FC236}">
                <a16:creationId xmlns:a16="http://schemas.microsoft.com/office/drawing/2014/main" id="{612DFC43-166D-47AF-8041-9081ED7906F4}"/>
              </a:ext>
            </a:extLst>
          </p:cNvPr>
          <p:cNvSpPr txBox="1"/>
          <p:nvPr/>
        </p:nvSpPr>
        <p:spPr>
          <a:xfrm>
            <a:off x="0" y="4862523"/>
            <a:ext cx="1260000" cy="360000"/>
          </a:xfrm>
          <a:prstGeom prst="rect">
            <a:avLst/>
          </a:prstGeom>
          <a:noFill/>
          <a:ln w="0">
            <a:noFill/>
          </a:ln>
        </p:spPr>
        <p:txBody>
          <a:bodyPr wrap="square" rtlCol="0">
            <a:noAutofit/>
          </a:bodyPr>
          <a:lstStyle/>
          <a:p>
            <a:r>
              <a:rPr lang="en-GB" sz="1600" b="1" dirty="0">
                <a:latin typeface="Arial" pitchFamily="34" charset="0"/>
                <a:cs typeface="Arial" pitchFamily="34" charset="0"/>
              </a:rPr>
              <a:t>Worksheet</a:t>
            </a:r>
          </a:p>
        </p:txBody>
      </p:sp>
      <p:sp>
        <p:nvSpPr>
          <p:cNvPr id="55" name="Textbox: Tool instructions">
            <a:extLst>
              <a:ext uri="{FF2B5EF4-FFF2-40B4-BE49-F238E27FC236}">
                <a16:creationId xmlns:a16="http://schemas.microsoft.com/office/drawing/2014/main" id="{FE308985-1E42-435D-8E01-88ADAFF236D2}"/>
              </a:ext>
            </a:extLst>
          </p:cNvPr>
          <p:cNvSpPr txBox="1"/>
          <p:nvPr/>
        </p:nvSpPr>
        <p:spPr>
          <a:xfrm>
            <a:off x="3293459" y="4912670"/>
            <a:ext cx="2557110"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up arrow to return to the presentation</a:t>
            </a:r>
          </a:p>
        </p:txBody>
      </p:sp>
      <p:sp>
        <p:nvSpPr>
          <p:cNvPr id="56" name="TextBox: Date">
            <a:extLst>
              <a:ext uri="{FF2B5EF4-FFF2-40B4-BE49-F238E27FC236}">
                <a16:creationId xmlns:a16="http://schemas.microsoft.com/office/drawing/2014/main" id="{9B446B56-2A7C-4ED5-B7C4-3CF250CC7F59}"/>
              </a:ext>
            </a:extLst>
          </p:cNvPr>
          <p:cNvSpPr txBox="1"/>
          <p:nvPr/>
        </p:nvSpPr>
        <p:spPr>
          <a:xfrm>
            <a:off x="7294512" y="287968"/>
            <a:ext cx="1908599" cy="369332"/>
          </a:xfrm>
          <a:prstGeom prst="rect">
            <a:avLst/>
          </a:prstGeom>
          <a:noFill/>
        </p:spPr>
        <p:txBody>
          <a:bodyPr wrap="none" rtlCol="0">
            <a:spAutoFit/>
          </a:bodyPr>
          <a:lstStyle/>
          <a:p>
            <a:r>
              <a:rPr lang="en-NZ" sz="1800" b="1" dirty="0">
                <a:latin typeface="Segoe UI" pitchFamily="34" charset="0"/>
                <a:ea typeface="Segoe UI" pitchFamily="34" charset="0"/>
                <a:cs typeface="Segoe UI" pitchFamily="34" charset="0"/>
              </a:rPr>
              <a:t>Date:____________</a:t>
            </a:r>
            <a:endParaRPr lang="en-GB" sz="1800" b="1" dirty="0">
              <a:latin typeface="Segoe UI" pitchFamily="34" charset="0"/>
              <a:ea typeface="Segoe UI" pitchFamily="34" charset="0"/>
              <a:cs typeface="Segoe UI" pitchFamily="34" charset="0"/>
            </a:endParaRPr>
          </a:p>
        </p:txBody>
      </p:sp>
      <p:sp>
        <p:nvSpPr>
          <p:cNvPr id="57" name="TextBox: Name">
            <a:extLst>
              <a:ext uri="{FF2B5EF4-FFF2-40B4-BE49-F238E27FC236}">
                <a16:creationId xmlns:a16="http://schemas.microsoft.com/office/drawing/2014/main" id="{55DE2F48-15B9-4F90-92BE-714E3F0EB181}"/>
              </a:ext>
            </a:extLst>
          </p:cNvPr>
          <p:cNvSpPr txBox="1"/>
          <p:nvPr/>
        </p:nvSpPr>
        <p:spPr>
          <a:xfrm>
            <a:off x="-61048" y="197655"/>
            <a:ext cx="3583032" cy="369332"/>
          </a:xfrm>
          <a:prstGeom prst="rect">
            <a:avLst/>
          </a:prstGeom>
          <a:noFill/>
        </p:spPr>
        <p:txBody>
          <a:bodyPr wrap="none" rtlCol="0">
            <a:spAutoFit/>
          </a:bodyPr>
          <a:lstStyle/>
          <a:p>
            <a:r>
              <a:rPr lang="en-NZ" sz="1800" b="1" dirty="0">
                <a:latin typeface="Segoe UI" pitchFamily="34" charset="0"/>
                <a:ea typeface="Segoe UI" pitchFamily="34" charset="0"/>
                <a:cs typeface="Segoe UI" pitchFamily="34" charset="0"/>
              </a:rPr>
              <a:t>Name:____________________________</a:t>
            </a:r>
            <a:endParaRPr lang="en-GB" sz="1800" b="1" dirty="0">
              <a:latin typeface="Segoe UI" pitchFamily="34" charset="0"/>
              <a:ea typeface="Segoe UI" pitchFamily="34" charset="0"/>
              <a:cs typeface="Segoe UI" pitchFamily="34" charset="0"/>
            </a:endParaRPr>
          </a:p>
        </p:txBody>
      </p:sp>
      <p:sp>
        <p:nvSpPr>
          <p:cNvPr id="9" name="Rectangle 8">
            <a:extLst>
              <a:ext uri="{FF2B5EF4-FFF2-40B4-BE49-F238E27FC236}">
                <a16:creationId xmlns:a16="http://schemas.microsoft.com/office/drawing/2014/main" id="{FBCFCEA8-5B48-479D-AF1D-4206E374CA3C}"/>
              </a:ext>
            </a:extLst>
          </p:cNvPr>
          <p:cNvSpPr/>
          <p:nvPr/>
        </p:nvSpPr>
        <p:spPr>
          <a:xfrm>
            <a:off x="4600697" y="662467"/>
            <a:ext cx="4602414" cy="369332"/>
          </a:xfrm>
          <a:prstGeom prst="rect">
            <a:avLst/>
          </a:prstGeom>
        </p:spPr>
        <p:txBody>
          <a:bodyPr wrap="none">
            <a:spAutoFit/>
          </a:bodyPr>
          <a:lstStyle/>
          <a:p>
            <a:r>
              <a:rPr lang="en-NZ" b="1" dirty="0">
                <a:latin typeface="Calibri" panose="020F0502020204030204" pitchFamily="34" charset="0"/>
                <a:ea typeface="Calibri" panose="020F0502020204030204" pitchFamily="34" charset="0"/>
              </a:rPr>
              <a:t>Colour the seasons of your Liturgical Calendar </a:t>
            </a:r>
            <a:endParaRPr lang="en-NZ" dirty="0"/>
          </a:p>
        </p:txBody>
      </p:sp>
      <p:sp>
        <p:nvSpPr>
          <p:cNvPr id="10" name="Rectangle 9">
            <a:extLst>
              <a:ext uri="{FF2B5EF4-FFF2-40B4-BE49-F238E27FC236}">
                <a16:creationId xmlns:a16="http://schemas.microsoft.com/office/drawing/2014/main" id="{2D66076F-B78A-4DDE-B331-E550B216032B}"/>
              </a:ext>
            </a:extLst>
          </p:cNvPr>
          <p:cNvSpPr/>
          <p:nvPr/>
        </p:nvSpPr>
        <p:spPr>
          <a:xfrm>
            <a:off x="4525718" y="1444167"/>
            <a:ext cx="4572000" cy="2640723"/>
          </a:xfrm>
          <a:prstGeom prst="rect">
            <a:avLst/>
          </a:prstGeom>
        </p:spPr>
        <p:txBody>
          <a:bodyPr>
            <a:spAutoFit/>
          </a:bodyPr>
          <a:lstStyle/>
          <a:p>
            <a:pPr marL="342900" lvl="0" indent="-342900">
              <a:lnSpc>
                <a:spcPct val="115000"/>
              </a:lnSpc>
              <a:spcAft>
                <a:spcPts val="0"/>
              </a:spcAft>
              <a:buFont typeface="Wingdings" panose="05000000000000000000" pitchFamily="2" charset="2"/>
              <a:buChar char=""/>
            </a:pPr>
            <a:r>
              <a:rPr lang="en-NZ" dirty="0">
                <a:latin typeface="Calibri" panose="020F0502020204030204" pitchFamily="34" charset="0"/>
                <a:ea typeface="Calibri" panose="020F0502020204030204" pitchFamily="34" charset="0"/>
                <a:cs typeface="Calibri" panose="020F0502020204030204" pitchFamily="34" charset="0"/>
              </a:rPr>
              <a:t>Colour Advent and Lent in purple or violet</a:t>
            </a:r>
            <a:endParaRPr lang="en-NZ"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en-NZ" dirty="0">
                <a:latin typeface="Calibri" panose="020F0502020204030204" pitchFamily="34" charset="0"/>
                <a:ea typeface="Calibri" panose="020F0502020204030204" pitchFamily="34" charset="0"/>
                <a:cs typeface="Calibri" panose="020F0502020204030204" pitchFamily="34" charset="0"/>
              </a:rPr>
              <a:t>Colour Christmas and Easter white or yellow</a:t>
            </a:r>
            <a:endParaRPr lang="en-NZ"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en-NZ" dirty="0">
                <a:latin typeface="Calibri" panose="020F0502020204030204" pitchFamily="34" charset="0"/>
                <a:ea typeface="Calibri" panose="020F0502020204030204" pitchFamily="34" charset="0"/>
                <a:cs typeface="Calibri" panose="020F0502020204030204" pitchFamily="34" charset="0"/>
              </a:rPr>
              <a:t>Colour Holy Week or the Paschal Triduum red</a:t>
            </a:r>
            <a:endParaRPr lang="en-NZ"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en-NZ" dirty="0">
                <a:latin typeface="Calibri" panose="020F0502020204030204" pitchFamily="34" charset="0"/>
                <a:ea typeface="Calibri" panose="020F0502020204030204" pitchFamily="34" charset="0"/>
                <a:cs typeface="Calibri" panose="020F0502020204030204" pitchFamily="34" charset="0"/>
              </a:rPr>
              <a:t>Colour the feast of  Pentecost red </a:t>
            </a:r>
            <a:endParaRPr lang="en-NZ"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en-NZ" dirty="0">
                <a:latin typeface="Calibri" panose="020F0502020204030204" pitchFamily="34" charset="0"/>
                <a:ea typeface="Calibri" panose="020F0502020204030204" pitchFamily="34" charset="0"/>
                <a:cs typeface="Calibri" panose="020F0502020204030204" pitchFamily="34" charset="0"/>
              </a:rPr>
              <a:t>Colour the 2 Ordinary Times green</a:t>
            </a:r>
            <a:endParaRPr lang="en-NZ"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en-NZ" dirty="0">
                <a:latin typeface="Calibri" panose="020F0502020204030204" pitchFamily="34" charset="0"/>
                <a:ea typeface="Calibri" panose="020F0502020204030204" pitchFamily="34" charset="0"/>
                <a:cs typeface="Calibri" panose="020F0502020204030204" pitchFamily="34" charset="0"/>
              </a:rPr>
              <a:t>Colour Christ the King white or yellow. </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92494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18408" y="-20537"/>
            <a:ext cx="8918088" cy="646331"/>
          </a:xfrm>
          <a:prstGeom prst="rect">
            <a:avLst/>
          </a:prstGeom>
          <a:noFill/>
        </p:spPr>
        <p:txBody>
          <a:bodyPr wrap="square" lIns="91440" tIns="45720" rIns="91440" bIns="45720">
            <a:spAutoFit/>
          </a:bodyPr>
          <a:lstStyle/>
          <a:p>
            <a:pPr algn="ctr"/>
            <a:r>
              <a:rPr lang="en-US" sz="3600" b="1">
                <a:ln w="12700" cmpd="sng">
                  <a:solidFill>
                    <a:schemeClr val="tx1">
                      <a:lumMod val="95000"/>
                      <a:lumOff val="5000"/>
                    </a:schemeClr>
                  </a:solidFill>
                  <a:prstDash val="solid"/>
                </a:ln>
                <a:solidFill>
                  <a:schemeClr val="bg2"/>
                </a:solidFill>
                <a:effectLst>
                  <a:outerShdw blurRad="38100" dist="38100" dir="2700000" algn="tl">
                    <a:srgbClr val="000000">
                      <a:alpha val="43137"/>
                    </a:srgbClr>
                  </a:outerShdw>
                </a:effectLst>
              </a:rPr>
              <a:t>Check up</a:t>
            </a:r>
            <a:endParaRPr lang="en-US" sz="3600" b="1" dirty="0">
              <a:ln w="12700" cmpd="sng">
                <a:solidFill>
                  <a:schemeClr val="tx1">
                    <a:lumMod val="95000"/>
                    <a:lumOff val="5000"/>
                  </a:schemeClr>
                </a:solidFill>
                <a:prstDash val="solid"/>
              </a:ln>
              <a:solidFill>
                <a:schemeClr val="bg2"/>
              </a:solidFill>
              <a:effectLst>
                <a:outerShdw blurRad="38100" dist="38100" dir="2700000" algn="tl">
                  <a:srgbClr val="000000">
                    <a:alpha val="43137"/>
                  </a:srgbClr>
                </a:outerShdw>
              </a:effectLst>
            </a:endParaRPr>
          </a:p>
        </p:txBody>
      </p:sp>
      <p:sp>
        <p:nvSpPr>
          <p:cNvPr id="4" name="TextBox: PageNumber"/>
          <p:cNvSpPr txBox="1">
            <a:spLocks/>
          </p:cNvSpPr>
          <p:nvPr/>
        </p:nvSpPr>
        <p:spPr>
          <a:xfrm>
            <a:off x="8640000" y="4680000"/>
            <a:ext cx="360000" cy="360000"/>
          </a:xfrm>
          <a:prstGeom prst="rect">
            <a:avLst/>
          </a:prstGeom>
          <a:solidFill>
            <a:schemeClr val="bg1"/>
          </a:solidFill>
          <a:ln w="25400">
            <a:solidFill>
              <a:schemeClr val="tx1"/>
            </a:solidFill>
          </a:ln>
        </p:spPr>
        <p:txBody>
          <a:bodyPr wrap="none" rtlCol="0" anchor="ctr" anchorCtr="1">
            <a:noAutofit/>
          </a:bodyPr>
          <a:lstStyle/>
          <a:p>
            <a:pPr algn="ctr"/>
            <a:r>
              <a:rPr lang="en-GB" sz="900" b="1" dirty="0">
                <a:solidFill>
                  <a:sysClr val="windowText" lastClr="000000"/>
                </a:solidFill>
                <a:latin typeface="Arial" pitchFamily="34" charset="0"/>
                <a:cs typeface="Arial" pitchFamily="34" charset="0"/>
              </a:rPr>
              <a:t>R-1</a:t>
            </a:r>
          </a:p>
          <a:p>
            <a:pPr algn="ctr"/>
            <a:r>
              <a:rPr lang="en-GB" sz="900" b="1" dirty="0">
                <a:solidFill>
                  <a:sysClr val="windowText" lastClr="000000"/>
                </a:solidFill>
                <a:latin typeface="Arial" pitchFamily="34" charset="0"/>
                <a:cs typeface="Arial" pitchFamily="34" charset="0"/>
              </a:rPr>
              <a:t>S-09</a:t>
            </a:r>
          </a:p>
        </p:txBody>
      </p:sp>
      <p:sp>
        <p:nvSpPr>
          <p:cNvPr id="8" name="Action Button: Up">
            <a:hlinkClick r:id="rId3" action="ppaction://hlinksldjump" highlightClick="1"/>
          </p:cNvPr>
          <p:cNvSpPr/>
          <p:nvPr/>
        </p:nvSpPr>
        <p:spPr>
          <a:xfrm rot="16200000">
            <a:off x="8100000" y="4680000"/>
            <a:ext cx="360000" cy="360000"/>
          </a:xfrm>
          <a:prstGeom prst="actionButtonForwardNex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Worksheet Indication"/>
          <p:cNvSpPr txBox="1"/>
          <p:nvPr/>
        </p:nvSpPr>
        <p:spPr>
          <a:xfrm>
            <a:off x="0" y="4783500"/>
            <a:ext cx="1260000" cy="360000"/>
          </a:xfrm>
          <a:prstGeom prst="rect">
            <a:avLst/>
          </a:prstGeom>
          <a:noFill/>
          <a:ln w="0">
            <a:noFill/>
          </a:ln>
        </p:spPr>
        <p:txBody>
          <a:bodyPr wrap="square" rtlCol="0">
            <a:noAutofit/>
          </a:bodyPr>
          <a:lstStyle/>
          <a:p>
            <a:r>
              <a:rPr lang="en-GB" sz="1600" b="1" dirty="0">
                <a:latin typeface="Arial" pitchFamily="34" charset="0"/>
                <a:cs typeface="Arial" pitchFamily="34" charset="0"/>
              </a:rPr>
              <a:t>Worksheet</a:t>
            </a:r>
          </a:p>
        </p:txBody>
      </p:sp>
      <p:sp>
        <p:nvSpPr>
          <p:cNvPr id="10" name="Textbox: Tool instructions"/>
          <p:cNvSpPr txBox="1"/>
          <p:nvPr/>
        </p:nvSpPr>
        <p:spPr>
          <a:xfrm>
            <a:off x="3293459" y="4912670"/>
            <a:ext cx="2557110"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up arrow to return to the presentation</a:t>
            </a:r>
          </a:p>
        </p:txBody>
      </p:sp>
      <p:sp>
        <p:nvSpPr>
          <p:cNvPr id="12" name="Rectangle: 3rd Answer"/>
          <p:cNvSpPr/>
          <p:nvPr/>
        </p:nvSpPr>
        <p:spPr>
          <a:xfrm>
            <a:off x="204712" y="2396626"/>
            <a:ext cx="4288349" cy="1186559"/>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NZ" sz="1200" dirty="0">
                <a:solidFill>
                  <a:schemeClr val="tx1"/>
                </a:solidFill>
                <a:cs typeface="Segoe UI" panose="020B0502040204020203" pitchFamily="34" charset="0"/>
              </a:rPr>
              <a:t>3) A symbol is something that people use to …</a:t>
            </a:r>
            <a:endParaRPr lang="en-GB" sz="1200" dirty="0">
              <a:solidFill>
                <a:schemeClr val="tx1"/>
              </a:solidFill>
              <a:cs typeface="Segoe UI" panose="020B0502040204020203" pitchFamily="34" charset="0"/>
            </a:endParaRPr>
          </a:p>
        </p:txBody>
      </p:sp>
      <p:sp>
        <p:nvSpPr>
          <p:cNvPr id="13" name="Rectangle: 2nd Answer"/>
          <p:cNvSpPr/>
          <p:nvPr/>
        </p:nvSpPr>
        <p:spPr>
          <a:xfrm>
            <a:off x="4670679" y="1141891"/>
            <a:ext cx="4329323" cy="1203788"/>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en-NZ" sz="1200" dirty="0">
                <a:solidFill>
                  <a:schemeClr val="tx1"/>
                </a:solidFill>
              </a:rPr>
              <a:t>2) A ritual is something that people use to …</a:t>
            </a:r>
          </a:p>
          <a:p>
            <a:pPr lvl="0"/>
            <a:endParaRPr lang="en-NZ" sz="1200" dirty="0">
              <a:solidFill>
                <a:schemeClr val="tx1"/>
              </a:solidFill>
            </a:endParaRPr>
          </a:p>
        </p:txBody>
      </p:sp>
      <p:sp>
        <p:nvSpPr>
          <p:cNvPr id="14" name="Rectangle: 1st Answer"/>
          <p:cNvSpPr/>
          <p:nvPr/>
        </p:nvSpPr>
        <p:spPr>
          <a:xfrm>
            <a:off x="204712" y="1141891"/>
            <a:ext cx="4288349" cy="1203788"/>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en-NZ" sz="1200" dirty="0">
                <a:solidFill>
                  <a:schemeClr val="tx1"/>
                </a:solidFill>
              </a:rPr>
              <a:t>1) Retell the story of Palm Sunday to a partner.</a:t>
            </a:r>
          </a:p>
        </p:txBody>
      </p:sp>
      <p:sp>
        <p:nvSpPr>
          <p:cNvPr id="15" name="TextBox: Date"/>
          <p:cNvSpPr txBox="1"/>
          <p:nvPr/>
        </p:nvSpPr>
        <p:spPr>
          <a:xfrm>
            <a:off x="4822241" y="728237"/>
            <a:ext cx="1908599" cy="369332"/>
          </a:xfrm>
          <a:prstGeom prst="rect">
            <a:avLst/>
          </a:prstGeom>
          <a:noFill/>
        </p:spPr>
        <p:txBody>
          <a:bodyPr wrap="none" rtlCol="0">
            <a:spAutoFit/>
          </a:bodyPr>
          <a:lstStyle/>
          <a:p>
            <a:r>
              <a:rPr lang="en-NZ" sz="1800" b="1" dirty="0">
                <a:latin typeface="Segoe UI" pitchFamily="34" charset="0"/>
                <a:ea typeface="Segoe UI" pitchFamily="34" charset="0"/>
                <a:cs typeface="Segoe UI" pitchFamily="34" charset="0"/>
              </a:rPr>
              <a:t>Date:____________</a:t>
            </a:r>
            <a:endParaRPr lang="en-GB" sz="1800" b="1" dirty="0">
              <a:latin typeface="Segoe UI" pitchFamily="34" charset="0"/>
              <a:ea typeface="Segoe UI" pitchFamily="34" charset="0"/>
              <a:cs typeface="Segoe UI" pitchFamily="34" charset="0"/>
            </a:endParaRPr>
          </a:p>
        </p:txBody>
      </p:sp>
      <p:sp>
        <p:nvSpPr>
          <p:cNvPr id="16" name="TextBox: Name"/>
          <p:cNvSpPr txBox="1"/>
          <p:nvPr/>
        </p:nvSpPr>
        <p:spPr>
          <a:xfrm>
            <a:off x="435667" y="728237"/>
            <a:ext cx="3583032" cy="369332"/>
          </a:xfrm>
          <a:prstGeom prst="rect">
            <a:avLst/>
          </a:prstGeom>
          <a:noFill/>
        </p:spPr>
        <p:txBody>
          <a:bodyPr wrap="none" rtlCol="0">
            <a:spAutoFit/>
          </a:bodyPr>
          <a:lstStyle/>
          <a:p>
            <a:r>
              <a:rPr lang="en-NZ" sz="1800" b="1" dirty="0">
                <a:latin typeface="Segoe UI" pitchFamily="34" charset="0"/>
                <a:ea typeface="Segoe UI" pitchFamily="34" charset="0"/>
                <a:cs typeface="Segoe UI" pitchFamily="34" charset="0"/>
              </a:rPr>
              <a:t>Name:____________________________</a:t>
            </a:r>
            <a:endParaRPr lang="en-GB" sz="1800" b="1" dirty="0">
              <a:latin typeface="Segoe UI" pitchFamily="34" charset="0"/>
              <a:ea typeface="Segoe UI" pitchFamily="34" charset="0"/>
              <a:cs typeface="Segoe UI" pitchFamily="34" charset="0"/>
            </a:endParaRPr>
          </a:p>
        </p:txBody>
      </p:sp>
      <p:sp>
        <p:nvSpPr>
          <p:cNvPr id="20" name="Rectangle: 1st Answer"/>
          <p:cNvSpPr/>
          <p:nvPr/>
        </p:nvSpPr>
        <p:spPr>
          <a:xfrm>
            <a:off x="204712" y="3623070"/>
            <a:ext cx="4285966" cy="978429"/>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NZ" sz="1200" dirty="0">
                <a:solidFill>
                  <a:schemeClr val="tx1"/>
                </a:solidFill>
              </a:rPr>
              <a:t>5) Which activity do you think helped you to learn best in this resource?</a:t>
            </a:r>
          </a:p>
          <a:p>
            <a:endParaRPr lang="en-NZ" sz="1200" dirty="0">
              <a:solidFill>
                <a:schemeClr val="tx1"/>
              </a:solidFill>
            </a:endParaRPr>
          </a:p>
          <a:p>
            <a:pPr lvl="0"/>
            <a:endParaRPr lang="en-GB" sz="1200" dirty="0">
              <a:solidFill>
                <a:schemeClr val="tx1"/>
              </a:solidFill>
              <a:cs typeface="Segoe UI" panose="020B0502040204020203" pitchFamily="34" charset="0"/>
            </a:endParaRPr>
          </a:p>
        </p:txBody>
      </p:sp>
      <p:sp>
        <p:nvSpPr>
          <p:cNvPr id="17" name="Rectangle: 1st Answer"/>
          <p:cNvSpPr/>
          <p:nvPr/>
        </p:nvSpPr>
        <p:spPr>
          <a:xfrm>
            <a:off x="4670678" y="3634131"/>
            <a:ext cx="4329322" cy="967368"/>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NZ" sz="1200" dirty="0">
                <a:solidFill>
                  <a:schemeClr val="tx1"/>
                </a:solidFill>
              </a:rPr>
              <a:t>6) Questions I would like to ask about the topics in this resource are …</a:t>
            </a:r>
          </a:p>
          <a:p>
            <a:pPr lvl="0"/>
            <a:endParaRPr lang="en-GB" sz="1200" dirty="0">
              <a:solidFill>
                <a:schemeClr val="tx1"/>
              </a:solidFill>
              <a:cs typeface="Segoe UI" panose="020B0502040204020203" pitchFamily="34" charset="0"/>
            </a:endParaRPr>
          </a:p>
        </p:txBody>
      </p:sp>
      <p:sp>
        <p:nvSpPr>
          <p:cNvPr id="18" name="Rectangle: 2nd Answer"/>
          <p:cNvSpPr/>
          <p:nvPr/>
        </p:nvSpPr>
        <p:spPr>
          <a:xfrm>
            <a:off x="4670677" y="2379397"/>
            <a:ext cx="4329323" cy="1203788"/>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en-NZ" sz="1200" dirty="0">
                <a:solidFill>
                  <a:schemeClr val="tx1"/>
                </a:solidFill>
              </a:rPr>
              <a:t>4) Draw a picture of yourself as part of a picture of a Palm Sunday </a:t>
            </a:r>
            <a:r>
              <a:rPr lang="en-NZ" sz="1200">
                <a:solidFill>
                  <a:schemeClr val="tx1"/>
                </a:solidFill>
              </a:rPr>
              <a:t>procession with a </a:t>
            </a:r>
            <a:r>
              <a:rPr lang="en-NZ" sz="1200" dirty="0">
                <a:solidFill>
                  <a:schemeClr val="tx1"/>
                </a:solidFill>
              </a:rPr>
              <a:t>caption to describe how you felt waving your palm to welcome Jesus.</a:t>
            </a:r>
          </a:p>
        </p:txBody>
      </p:sp>
    </p:spTree>
    <p:extLst>
      <p:ext uri="{BB962C8B-B14F-4D97-AF65-F5344CB8AC3E}">
        <p14:creationId xmlns:p14="http://schemas.microsoft.com/office/powerpoint/2010/main" val="16171121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S-02</a:t>
            </a:r>
          </a:p>
        </p:txBody>
      </p:sp>
      <p:sp>
        <p:nvSpPr>
          <p:cNvPr id="15"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6"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8" name="Picture 17"/>
          <p:cNvPicPr/>
          <p:nvPr/>
        </p:nvPicPr>
        <p:blipFill>
          <a:blip r:embed="rId3">
            <a:extLst>
              <a:ext uri="{28A0092B-C50C-407E-A947-70E740481C1C}">
                <a14:useLocalDpi xmlns:a14="http://schemas.microsoft.com/office/drawing/2010/main" val="0"/>
              </a:ext>
            </a:extLst>
          </a:blip>
          <a:stretch>
            <a:fillRect/>
          </a:stretch>
        </p:blipFill>
        <p:spPr bwMode="auto">
          <a:xfrm>
            <a:off x="5913900" y="1804651"/>
            <a:ext cx="3111692" cy="1555846"/>
          </a:xfrm>
          <a:prstGeom prst="rect">
            <a:avLst/>
          </a:prstGeom>
          <a:noFill/>
          <a:ln>
            <a:noFill/>
          </a:ln>
        </p:spPr>
      </p:pic>
      <p:sp>
        <p:nvSpPr>
          <p:cNvPr id="22" name="Shape: Number 1"/>
          <p:cNvSpPr txBox="1"/>
          <p:nvPr/>
        </p:nvSpPr>
        <p:spPr>
          <a:xfrm>
            <a:off x="251522" y="1799314"/>
            <a:ext cx="487634" cy="523220"/>
          </a:xfrm>
          <a:prstGeom prst="rect">
            <a:avLst/>
          </a:prstGeom>
          <a:noFill/>
        </p:spPr>
        <p:txBody>
          <a:bodyPr wrap="none" rtlCol="0">
            <a:spAutoFit/>
          </a:bodyPr>
          <a:lstStyle/>
          <a:p>
            <a:r>
              <a:rPr lang="en-US" sz="2800" i="1" dirty="0">
                <a:latin typeface="Segoe UI" pitchFamily="34" charset="0"/>
                <a:ea typeface="Segoe UI" pitchFamily="34" charset="0"/>
                <a:cs typeface="Segoe UI" pitchFamily="34" charset="0"/>
              </a:rPr>
              <a:t>1)</a:t>
            </a:r>
            <a:endParaRPr lang="en-GB" sz="2800" i="1" dirty="0">
              <a:latin typeface="Segoe UI" pitchFamily="34" charset="0"/>
              <a:ea typeface="Segoe UI" pitchFamily="34" charset="0"/>
              <a:cs typeface="Segoe UI" pitchFamily="34" charset="0"/>
            </a:endParaRPr>
          </a:p>
        </p:txBody>
      </p:sp>
      <p:sp>
        <p:nvSpPr>
          <p:cNvPr id="23" name="Intention 1 Text"/>
          <p:cNvSpPr txBox="1"/>
          <p:nvPr/>
        </p:nvSpPr>
        <p:spPr>
          <a:xfrm>
            <a:off x="695874" y="1478381"/>
            <a:ext cx="5116215" cy="830997"/>
          </a:xfrm>
          <a:prstGeom prst="rect">
            <a:avLst/>
          </a:prstGeom>
          <a:solidFill>
            <a:srgbClr val="5598F3">
              <a:alpha val="0"/>
            </a:srgbClr>
          </a:solidFill>
          <a:ln w="25400">
            <a:solidFill>
              <a:srgbClr val="5598F3">
                <a:alpha val="50000"/>
              </a:srgbClr>
            </a:solidFill>
          </a:ln>
        </p:spPr>
        <p:txBody>
          <a:bodyPr wrap="square" rtlCol="0">
            <a:spAutoFit/>
          </a:bodyPr>
          <a:lstStyle/>
          <a:p>
            <a:pPr lvl="0"/>
            <a:r>
              <a:rPr lang="en-NZ" sz="2400" dirty="0"/>
              <a:t>demonstrate an understanding of Palm Sunday as an event in Holy Week</a:t>
            </a:r>
          </a:p>
        </p:txBody>
      </p:sp>
      <p:sp>
        <p:nvSpPr>
          <p:cNvPr id="11" name="Textbox: Tool instructions"/>
          <p:cNvSpPr txBox="1"/>
          <p:nvPr/>
        </p:nvSpPr>
        <p:spPr>
          <a:xfrm>
            <a:off x="3331923" y="4912670"/>
            <a:ext cx="2480166"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box to reveal the Learning Intention</a:t>
            </a:r>
          </a:p>
        </p:txBody>
      </p:sp>
      <p:sp>
        <p:nvSpPr>
          <p:cNvPr id="12" name="Shape: Number 1"/>
          <p:cNvSpPr txBox="1"/>
          <p:nvPr/>
        </p:nvSpPr>
        <p:spPr>
          <a:xfrm>
            <a:off x="695874" y="800915"/>
            <a:ext cx="2315827" cy="461665"/>
          </a:xfrm>
          <a:prstGeom prst="rect">
            <a:avLst/>
          </a:prstGeom>
          <a:noFill/>
        </p:spPr>
        <p:txBody>
          <a:bodyPr wrap="none" rtlCol="0">
            <a:spAutoFit/>
          </a:bodyPr>
          <a:lstStyle/>
          <a:p>
            <a:r>
              <a:rPr lang="en-US" sz="2400" dirty="0">
                <a:ea typeface="Segoe UI" pitchFamily="34" charset="0"/>
                <a:cs typeface="Segoe UI" pitchFamily="34" charset="0"/>
              </a:rPr>
              <a:t>The children will:</a:t>
            </a:r>
            <a:endParaRPr lang="en-GB" sz="2400" dirty="0">
              <a:ea typeface="Segoe UI" pitchFamily="34" charset="0"/>
              <a:cs typeface="Segoe UI" pitchFamily="34" charset="0"/>
            </a:endParaRPr>
          </a:p>
        </p:txBody>
      </p:sp>
      <p:sp>
        <p:nvSpPr>
          <p:cNvPr id="13" name="Rectangle 12"/>
          <p:cNvSpPr/>
          <p:nvPr/>
        </p:nvSpPr>
        <p:spPr>
          <a:xfrm>
            <a:off x="107504" y="-18795"/>
            <a:ext cx="8918088" cy="830997"/>
          </a:xfrm>
          <a:prstGeom prst="rect">
            <a:avLst/>
          </a:prstGeom>
          <a:noFill/>
        </p:spPr>
        <p:txBody>
          <a:bodyPr wrap="square" lIns="91440" tIns="45720" rIns="91440" bIns="45720">
            <a:spAutoFit/>
          </a:bodyPr>
          <a:lstStyle/>
          <a:p>
            <a:pPr algn="ctr"/>
            <a:r>
              <a:rPr lang="en-US" sz="4800" b="1" dirty="0">
                <a:ln w="12700" cmpd="sng">
                  <a:solidFill>
                    <a:schemeClr val="tx1">
                      <a:lumMod val="95000"/>
                      <a:lumOff val="5000"/>
                    </a:schemeClr>
                  </a:solidFill>
                  <a:prstDash val="solid"/>
                </a:ln>
                <a:solidFill>
                  <a:srgbClr val="FF0000"/>
                </a:solidFill>
                <a:effectLst>
                  <a:outerShdw blurRad="38100" dist="38100" dir="2700000" algn="tl">
                    <a:srgbClr val="000000">
                      <a:alpha val="43137"/>
                    </a:srgbClr>
                  </a:outerShdw>
                </a:effectLst>
              </a:rPr>
              <a:t>Learning Intentions</a:t>
            </a:r>
          </a:p>
        </p:txBody>
      </p:sp>
      <p:sp>
        <p:nvSpPr>
          <p:cNvPr id="17" name="Shape: Number 1"/>
          <p:cNvSpPr txBox="1"/>
          <p:nvPr/>
        </p:nvSpPr>
        <p:spPr>
          <a:xfrm>
            <a:off x="251522" y="3200093"/>
            <a:ext cx="487634" cy="523220"/>
          </a:xfrm>
          <a:prstGeom prst="rect">
            <a:avLst/>
          </a:prstGeom>
          <a:noFill/>
        </p:spPr>
        <p:txBody>
          <a:bodyPr wrap="none" rtlCol="0">
            <a:spAutoFit/>
          </a:bodyPr>
          <a:lstStyle/>
          <a:p>
            <a:r>
              <a:rPr lang="en-US" sz="2800" i="1" dirty="0">
                <a:latin typeface="Segoe UI" pitchFamily="34" charset="0"/>
                <a:ea typeface="Segoe UI" pitchFamily="34" charset="0"/>
                <a:cs typeface="Segoe UI" pitchFamily="34" charset="0"/>
              </a:rPr>
              <a:t>2)</a:t>
            </a:r>
            <a:endParaRPr lang="en-GB" sz="2800" i="1" dirty="0">
              <a:latin typeface="Segoe UI" pitchFamily="34" charset="0"/>
              <a:ea typeface="Segoe UI" pitchFamily="34" charset="0"/>
              <a:cs typeface="Segoe UI" pitchFamily="34" charset="0"/>
            </a:endParaRPr>
          </a:p>
        </p:txBody>
      </p:sp>
      <p:sp>
        <p:nvSpPr>
          <p:cNvPr id="19" name="Intention 1 Text"/>
          <p:cNvSpPr txBox="1"/>
          <p:nvPr/>
        </p:nvSpPr>
        <p:spPr>
          <a:xfrm>
            <a:off x="695874" y="2859268"/>
            <a:ext cx="5116215" cy="1200329"/>
          </a:xfrm>
          <a:prstGeom prst="rect">
            <a:avLst/>
          </a:prstGeom>
          <a:solidFill>
            <a:srgbClr val="5598F3">
              <a:alpha val="0"/>
            </a:srgbClr>
          </a:solidFill>
          <a:ln w="25400">
            <a:solidFill>
              <a:srgbClr val="5598F3">
                <a:alpha val="50000"/>
              </a:srgbClr>
            </a:solidFill>
          </a:ln>
        </p:spPr>
        <p:txBody>
          <a:bodyPr wrap="square" rtlCol="0">
            <a:spAutoFit/>
          </a:bodyPr>
          <a:lstStyle/>
          <a:p>
            <a:pPr lvl="0"/>
            <a:r>
              <a:rPr lang="en-NZ" sz="2400" dirty="0"/>
              <a:t>recall the symbols and rituals which remind us of Jesus’ final entry into Jerusalem.</a:t>
            </a:r>
          </a:p>
        </p:txBody>
      </p:sp>
    </p:spTree>
    <p:extLst>
      <p:ext uri="{BB962C8B-B14F-4D97-AF65-F5344CB8AC3E}">
        <p14:creationId xmlns:p14="http://schemas.microsoft.com/office/powerpoint/2010/main" val="4049781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childTnLst>
              </p:cTn>
              <p:nextCondLst>
                <p:cond evt="onClick" delay="0">
                  <p:tgtEl>
                    <p:spTgt spid="23"/>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Effect transition="in" filter="fade">
                                      <p:cBhvr>
                                        <p:cTn id="13" dur="500"/>
                                        <p:tgtEl>
                                          <p:spTgt spid="19">
                                            <p:txEl>
                                              <p:pRg st="0" end="0"/>
                                            </p:txEl>
                                          </p:spTgt>
                                        </p:tgtEl>
                                      </p:cBhvr>
                                    </p:animEffec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 presetClass="exit" presetSubtype="0" fill="hold" nodeType="withEffect">
                                  <p:stCondLst>
                                    <p:cond delay="0"/>
                                  </p:stCondLst>
                                  <p:childTnLst>
                                    <p:set>
                                      <p:cBhvr>
                                        <p:cTn id="18" dur="1" fill="hold">
                                          <p:stCondLst>
                                            <p:cond delay="0"/>
                                          </p:stCondLst>
                                        </p:cTn>
                                        <p:tgtEl>
                                          <p:spTgt spid="23">
                                            <p:txEl>
                                              <p:pRg st="0" end="0"/>
                                            </p:txEl>
                                          </p:spTgt>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9">
                                            <p:txEl>
                                              <p:pRg st="0" end="0"/>
                                            </p:txEl>
                                          </p:spTgt>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1" restart="whenNotActive" fill="hold" evtFilter="cancelBubble" nodeType="interactiveSeq">
                <p:stCondLst>
                  <p:cond evt="onClick" delay="0">
                    <p:tgtEl>
                      <p:spTgt spid="15"/>
                    </p:tgtEl>
                  </p:cond>
                </p:stCondLst>
                <p:endSync evt="end" delay="0">
                  <p:rtn val="all"/>
                </p:endSync>
                <p:childTnLst>
                  <p:par>
                    <p:cTn id="22" fill="hold">
                      <p:stCondLst>
                        <p:cond delay="0"/>
                      </p:stCondLst>
                      <p:childTnLst>
                        <p:par>
                          <p:cTn id="23" fill="hold">
                            <p:stCondLst>
                              <p:cond delay="0"/>
                            </p:stCondLst>
                            <p:childTnLst>
                              <p:par>
                                <p:cTn id="24" presetID="1" presetClass="exit" presetSubtype="0" fill="hold" nodeType="withEffect">
                                  <p:stCondLst>
                                    <p:cond delay="0"/>
                                  </p:stCondLst>
                                  <p:childTnLst>
                                    <p:set>
                                      <p:cBhvr>
                                        <p:cTn id="25" dur="1" fill="hold">
                                          <p:stCondLst>
                                            <p:cond delay="0"/>
                                          </p:stCondLst>
                                        </p:cTn>
                                        <p:tgtEl>
                                          <p:spTgt spid="23">
                                            <p:txEl>
                                              <p:pRg st="0" end="0"/>
                                            </p:txEl>
                                          </p:spTgt>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19">
                                            <p:txEl>
                                              <p:pRg st="0" end="0"/>
                                            </p:txEl>
                                          </p:spTgt>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18797"/>
            <a:ext cx="8918088" cy="523220"/>
          </a:xfrm>
          <a:prstGeom prst="rect">
            <a:avLst/>
          </a:prstGeom>
          <a:noFill/>
        </p:spPr>
        <p:txBody>
          <a:bodyPr wrap="square" lIns="91440" tIns="45720" rIns="91440" bIns="45720">
            <a:spAutoFit/>
          </a:bodyPr>
          <a:lstStyle/>
          <a:p>
            <a:pPr algn="ctr"/>
            <a:r>
              <a:rPr lang="en-NZ" sz="2800" b="1" dirty="0">
                <a:ln w="12700" cmpd="sng">
                  <a:solidFill>
                    <a:schemeClr val="tx1">
                      <a:lumMod val="95000"/>
                      <a:lumOff val="5000"/>
                    </a:schemeClr>
                  </a:solidFill>
                  <a:prstDash val="solid"/>
                </a:ln>
                <a:solidFill>
                  <a:srgbClr val="FF0000"/>
                </a:solidFill>
                <a:effectLst>
                  <a:outerShdw blurRad="38100" dist="38100" dir="2700000" algn="tl">
                    <a:srgbClr val="000000">
                      <a:alpha val="43137"/>
                    </a:srgbClr>
                  </a:outerShdw>
                </a:effectLst>
              </a:rPr>
              <a:t>Holy Week is Jesus’ last week on earth</a:t>
            </a:r>
            <a:endParaRPr lang="en-US" sz="2800" b="1" dirty="0">
              <a:ln w="12700" cmpd="sng">
                <a:solidFill>
                  <a:schemeClr val="tx1">
                    <a:lumMod val="95000"/>
                    <a:lumOff val="5000"/>
                  </a:schemeClr>
                </a:solidFill>
                <a:prstDash val="solid"/>
              </a:ln>
              <a:solidFill>
                <a:srgbClr val="FF0000"/>
              </a:solidFill>
              <a:effectLst>
                <a:outerShdw blurRad="38100" dist="38100" dir="2700000" algn="tl">
                  <a:srgbClr val="000000">
                    <a:alpha val="43137"/>
                  </a:srgbClr>
                </a:outerShdw>
              </a:effectLst>
            </a:endParaRPr>
          </a:p>
        </p:txBody>
      </p:sp>
      <p:sp>
        <p:nvSpPr>
          <p:cNvPr id="5"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S-03</a:t>
            </a:r>
          </a:p>
        </p:txBody>
      </p:sp>
      <p:sp>
        <p:nvSpPr>
          <p:cNvPr id="36"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7"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6" name="Picture 5">
            <a:extLst>
              <a:ext uri="{FF2B5EF4-FFF2-40B4-BE49-F238E27FC236}">
                <a16:creationId xmlns:a16="http://schemas.microsoft.com/office/drawing/2014/main" id="{18EC2C84-24C0-45FE-9E60-6D53DF18FE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09" y="1432116"/>
            <a:ext cx="2917581" cy="2042305"/>
          </a:xfrm>
          <a:prstGeom prst="rect">
            <a:avLst/>
          </a:prstGeom>
        </p:spPr>
      </p:pic>
      <p:pic>
        <p:nvPicPr>
          <p:cNvPr id="3" name="button1">
            <a:extLst>
              <a:ext uri="{FF2B5EF4-FFF2-40B4-BE49-F238E27FC236}">
                <a16:creationId xmlns:a16="http://schemas.microsoft.com/office/drawing/2014/main" id="{932B4562-5B7B-4979-85C3-326AA3BB197B}"/>
              </a:ext>
            </a:extLst>
          </p:cNvPr>
          <p:cNvPicPr>
            <a:picLocks noChangeAspect="1"/>
          </p:cNvPicPr>
          <p:nvPr/>
        </p:nvPicPr>
        <p:blipFill rotWithShape="1">
          <a:blip r:embed="rId4">
            <a:extLst>
              <a:ext uri="{28A0092B-C50C-407E-A947-70E740481C1C}">
                <a14:useLocalDpi xmlns:a14="http://schemas.microsoft.com/office/drawing/2010/main" val="0"/>
              </a:ext>
            </a:extLst>
          </a:blip>
          <a:srcRect l="61934" t="68596" r="14197" b="6713"/>
          <a:stretch/>
        </p:blipFill>
        <p:spPr>
          <a:xfrm>
            <a:off x="395111" y="801512"/>
            <a:ext cx="654755" cy="677334"/>
          </a:xfrm>
          <a:prstGeom prst="rect">
            <a:avLst/>
          </a:prstGeom>
        </p:spPr>
      </p:pic>
      <p:pic>
        <p:nvPicPr>
          <p:cNvPr id="8" name="button2">
            <a:extLst>
              <a:ext uri="{FF2B5EF4-FFF2-40B4-BE49-F238E27FC236}">
                <a16:creationId xmlns:a16="http://schemas.microsoft.com/office/drawing/2014/main" id="{E5E7F448-3B2D-4F1F-8B73-6D061B305490}"/>
              </a:ext>
            </a:extLst>
          </p:cNvPr>
          <p:cNvPicPr>
            <a:picLocks noChangeAspect="1"/>
          </p:cNvPicPr>
          <p:nvPr/>
        </p:nvPicPr>
        <p:blipFill rotWithShape="1">
          <a:blip r:embed="rId5">
            <a:extLst>
              <a:ext uri="{28A0092B-C50C-407E-A947-70E740481C1C}">
                <a14:useLocalDpi xmlns:a14="http://schemas.microsoft.com/office/drawing/2010/main" val="0"/>
              </a:ext>
            </a:extLst>
          </a:blip>
          <a:srcRect l="29943" t="31923" r="47214" b="16439"/>
          <a:stretch/>
        </p:blipFill>
        <p:spPr>
          <a:xfrm>
            <a:off x="395111" y="1775935"/>
            <a:ext cx="654755" cy="677334"/>
          </a:xfrm>
          <a:prstGeom prst="rect">
            <a:avLst/>
          </a:prstGeom>
        </p:spPr>
      </p:pic>
      <p:sp>
        <p:nvSpPr>
          <p:cNvPr id="9" name="state1">
            <a:extLst>
              <a:ext uri="{FF2B5EF4-FFF2-40B4-BE49-F238E27FC236}">
                <a16:creationId xmlns:a16="http://schemas.microsoft.com/office/drawing/2014/main" id="{20E948C3-FE4F-4750-A72F-D25A54E911F0}"/>
              </a:ext>
            </a:extLst>
          </p:cNvPr>
          <p:cNvSpPr/>
          <p:nvPr/>
        </p:nvSpPr>
        <p:spPr>
          <a:xfrm>
            <a:off x="1224844" y="677616"/>
            <a:ext cx="4572000" cy="941796"/>
          </a:xfrm>
          <a:prstGeom prst="rect">
            <a:avLst/>
          </a:prstGeom>
        </p:spPr>
        <p:txBody>
          <a:bodyPr>
            <a:spAutoFit/>
          </a:bodyPr>
          <a:lstStyle/>
          <a:p>
            <a:pPr>
              <a:lnSpc>
                <a:spcPct val="115000"/>
              </a:lnSpc>
              <a:spcAft>
                <a:spcPts val="1000"/>
              </a:spcAft>
            </a:pPr>
            <a:r>
              <a:rPr lang="en-NZ" sz="1600" dirty="0"/>
              <a:t>On Palm Sunday Jesus rode into Jerusalem on a donkey. The people welcomed him and waved palms and shouted, “Hosanna, Hosanna to the King”. </a:t>
            </a:r>
          </a:p>
        </p:txBody>
      </p:sp>
      <p:sp>
        <p:nvSpPr>
          <p:cNvPr id="10" name="state2">
            <a:extLst>
              <a:ext uri="{FF2B5EF4-FFF2-40B4-BE49-F238E27FC236}">
                <a16:creationId xmlns:a16="http://schemas.microsoft.com/office/drawing/2014/main" id="{839C6381-FD11-4E43-804C-902A3C76F397}"/>
              </a:ext>
            </a:extLst>
          </p:cNvPr>
          <p:cNvSpPr/>
          <p:nvPr/>
        </p:nvSpPr>
        <p:spPr>
          <a:xfrm>
            <a:off x="1224844" y="1699103"/>
            <a:ext cx="4572000" cy="830997"/>
          </a:xfrm>
          <a:prstGeom prst="rect">
            <a:avLst/>
          </a:prstGeom>
        </p:spPr>
        <p:txBody>
          <a:bodyPr>
            <a:spAutoFit/>
          </a:bodyPr>
          <a:lstStyle/>
          <a:p>
            <a:r>
              <a:rPr lang="en-NZ" sz="1600" dirty="0">
                <a:latin typeface="Calibri" panose="020F0502020204030204" pitchFamily="34" charset="0"/>
                <a:ea typeface="Calibri" panose="020F0502020204030204" pitchFamily="34" charset="0"/>
              </a:rPr>
              <a:t>On Holy Thursday Jesus shared his last meal with his disciples. Before they sat down to eat Jesus washed their feet to show how much he cared for them.</a:t>
            </a:r>
            <a:endParaRPr lang="en-NZ" sz="1600" dirty="0"/>
          </a:p>
        </p:txBody>
      </p:sp>
      <p:pic>
        <p:nvPicPr>
          <p:cNvPr id="12" name="button3">
            <a:extLst>
              <a:ext uri="{FF2B5EF4-FFF2-40B4-BE49-F238E27FC236}">
                <a16:creationId xmlns:a16="http://schemas.microsoft.com/office/drawing/2014/main" id="{C68618A9-C9B6-4A79-A0B2-28EF61A5B2EC}"/>
              </a:ext>
            </a:extLst>
          </p:cNvPr>
          <p:cNvPicPr>
            <a:picLocks noChangeAspect="1"/>
          </p:cNvPicPr>
          <p:nvPr/>
        </p:nvPicPr>
        <p:blipFill rotWithShape="1">
          <a:blip r:embed="rId4">
            <a:extLst>
              <a:ext uri="{28A0092B-C50C-407E-A947-70E740481C1C}">
                <a14:useLocalDpi xmlns:a14="http://schemas.microsoft.com/office/drawing/2010/main" val="0"/>
              </a:ext>
            </a:extLst>
          </a:blip>
          <a:srcRect l="11317" t="68597" r="64403" b="7947"/>
          <a:stretch/>
        </p:blipFill>
        <p:spPr>
          <a:xfrm>
            <a:off x="395111" y="2690232"/>
            <a:ext cx="666045" cy="643466"/>
          </a:xfrm>
          <a:prstGeom prst="rect">
            <a:avLst/>
          </a:prstGeom>
        </p:spPr>
      </p:pic>
      <p:sp>
        <p:nvSpPr>
          <p:cNvPr id="13" name="state3">
            <a:extLst>
              <a:ext uri="{FF2B5EF4-FFF2-40B4-BE49-F238E27FC236}">
                <a16:creationId xmlns:a16="http://schemas.microsoft.com/office/drawing/2014/main" id="{8A48071B-F56F-43E8-ABC8-277A376E1F3B}"/>
              </a:ext>
            </a:extLst>
          </p:cNvPr>
          <p:cNvSpPr/>
          <p:nvPr/>
        </p:nvSpPr>
        <p:spPr>
          <a:xfrm>
            <a:off x="1224844" y="2596466"/>
            <a:ext cx="4572000" cy="830997"/>
          </a:xfrm>
          <a:prstGeom prst="rect">
            <a:avLst/>
          </a:prstGeom>
        </p:spPr>
        <p:txBody>
          <a:bodyPr>
            <a:spAutoFit/>
          </a:bodyPr>
          <a:lstStyle/>
          <a:p>
            <a:r>
              <a:rPr lang="en-NZ" sz="1600" dirty="0">
                <a:latin typeface="Calibri" panose="020F0502020204030204" pitchFamily="34" charset="0"/>
                <a:ea typeface="Calibri" panose="020F0502020204030204" pitchFamily="34" charset="0"/>
              </a:rPr>
              <a:t>At the meal Jesus blessed the bread and wine and he told them it was his body and blood and to eat and drink this and remember him.</a:t>
            </a:r>
            <a:endParaRPr lang="en-NZ" sz="1600" dirty="0"/>
          </a:p>
        </p:txBody>
      </p:sp>
      <p:pic>
        <p:nvPicPr>
          <p:cNvPr id="15" name="button4">
            <a:extLst>
              <a:ext uri="{FF2B5EF4-FFF2-40B4-BE49-F238E27FC236}">
                <a16:creationId xmlns:a16="http://schemas.microsoft.com/office/drawing/2014/main" id="{763A05C0-1513-4DC7-B2F6-773DA0F54633}"/>
              </a:ext>
            </a:extLst>
          </p:cNvPr>
          <p:cNvPicPr>
            <a:picLocks noChangeAspect="1"/>
          </p:cNvPicPr>
          <p:nvPr/>
        </p:nvPicPr>
        <p:blipFill rotWithShape="1">
          <a:blip r:embed="rId4">
            <a:extLst>
              <a:ext uri="{28A0092B-C50C-407E-A947-70E740481C1C}">
                <a14:useLocalDpi xmlns:a14="http://schemas.microsoft.com/office/drawing/2010/main" val="0"/>
              </a:ext>
            </a:extLst>
          </a:blip>
          <a:srcRect l="37654" t="69707" r="39712" b="7536"/>
          <a:stretch/>
        </p:blipFill>
        <p:spPr>
          <a:xfrm>
            <a:off x="395110" y="3570661"/>
            <a:ext cx="654755" cy="677334"/>
          </a:xfrm>
          <a:prstGeom prst="rect">
            <a:avLst/>
          </a:prstGeom>
        </p:spPr>
      </p:pic>
      <p:sp>
        <p:nvSpPr>
          <p:cNvPr id="16" name="state4">
            <a:extLst>
              <a:ext uri="{FF2B5EF4-FFF2-40B4-BE49-F238E27FC236}">
                <a16:creationId xmlns:a16="http://schemas.microsoft.com/office/drawing/2014/main" id="{065B6CF3-2F3E-4F7A-8A36-16526127E75B}"/>
              </a:ext>
            </a:extLst>
          </p:cNvPr>
          <p:cNvSpPr/>
          <p:nvPr/>
        </p:nvSpPr>
        <p:spPr>
          <a:xfrm>
            <a:off x="1224844" y="3616940"/>
            <a:ext cx="4572000" cy="584775"/>
          </a:xfrm>
          <a:prstGeom prst="rect">
            <a:avLst/>
          </a:prstGeom>
        </p:spPr>
        <p:txBody>
          <a:bodyPr>
            <a:spAutoFit/>
          </a:bodyPr>
          <a:lstStyle/>
          <a:p>
            <a:r>
              <a:rPr lang="en-NZ" sz="1600" dirty="0">
                <a:latin typeface="Calibri" panose="020F0502020204030204" pitchFamily="34" charset="0"/>
                <a:ea typeface="Calibri" panose="020F0502020204030204" pitchFamily="34" charset="0"/>
              </a:rPr>
              <a:t>On Good Friday Jesus died on the cross. He was buried that night in a tomb. </a:t>
            </a:r>
            <a:endParaRPr lang="en-NZ" sz="1600" dirty="0"/>
          </a:p>
        </p:txBody>
      </p:sp>
      <p:sp>
        <p:nvSpPr>
          <p:cNvPr id="20" name="Textbox: Tool instructions">
            <a:extLst>
              <a:ext uri="{FF2B5EF4-FFF2-40B4-BE49-F238E27FC236}">
                <a16:creationId xmlns:a16="http://schemas.microsoft.com/office/drawing/2014/main" id="{6D9CDA85-A7ED-4B67-9B8A-2672AADADFEB}"/>
              </a:ext>
            </a:extLst>
          </p:cNvPr>
          <p:cNvSpPr txBox="1"/>
          <p:nvPr/>
        </p:nvSpPr>
        <p:spPr>
          <a:xfrm>
            <a:off x="3050655" y="4691263"/>
            <a:ext cx="2056973"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small pictures to reveal text</a:t>
            </a:r>
          </a:p>
        </p:txBody>
      </p:sp>
    </p:spTree>
    <p:extLst>
      <p:ext uri="{BB962C8B-B14F-4D97-AF65-F5344CB8AC3E}">
        <p14:creationId xmlns:p14="http://schemas.microsoft.com/office/powerpoint/2010/main" val="22746688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nextCondLst>
                <p:cond evt="onClick" delay="0">
                  <p:tgtEl>
                    <p:spTgt spid="15"/>
                  </p:tgtEl>
                </p:cond>
              </p:nextCondLst>
            </p:seq>
            <p:seq concurrent="1" nextAc="seek">
              <p:cTn id="26" restart="whenNotActive" fill="hold" evtFilter="cancelBubble" nodeType="interactiveSeq">
                <p:stCondLst>
                  <p:cond evt="onClick" delay="0">
                    <p:tgtEl>
                      <p:spTgt spid="37"/>
                    </p:tgtEl>
                  </p:cond>
                </p:stCondLst>
                <p:endSync evt="end" delay="0">
                  <p:rtn val="all"/>
                </p:endSync>
                <p:childTnLst>
                  <p:par>
                    <p:cTn id="27" fill="hold">
                      <p:stCondLst>
                        <p:cond delay="0"/>
                      </p:stCondLst>
                      <p:childTnLst>
                        <p:par>
                          <p:cTn id="28" fill="hold">
                            <p:stCondLst>
                              <p:cond delay="0"/>
                            </p:stCondLst>
                            <p:childTnLst>
                              <p:par>
                                <p:cTn id="29" presetID="1" presetClass="exit" presetSubtype="0" fill="hold" grpId="2" nodeType="click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 presetClass="exit" presetSubtype="0" fill="hold" grpId="2" nodeType="withEffect">
                                  <p:stCondLst>
                                    <p:cond delay="0"/>
                                  </p:stCondLst>
                                  <p:childTnLst>
                                    <p:set>
                                      <p:cBhvr>
                                        <p:cTn id="32" dur="1" fill="hold">
                                          <p:stCondLst>
                                            <p:cond delay="0"/>
                                          </p:stCondLst>
                                        </p:cTn>
                                        <p:tgtEl>
                                          <p:spTgt spid="13"/>
                                        </p:tgtEl>
                                        <p:attrNameLst>
                                          <p:attrName>style.visibility</p:attrName>
                                        </p:attrNameLst>
                                      </p:cBhvr>
                                      <p:to>
                                        <p:strVal val="hidden"/>
                                      </p:to>
                                    </p:set>
                                  </p:childTnLst>
                                </p:cTn>
                              </p:par>
                              <p:par>
                                <p:cTn id="33" presetID="1" presetClass="exit" presetSubtype="0" fill="hold" grpId="2" nodeType="withEffect">
                                  <p:stCondLst>
                                    <p:cond delay="0"/>
                                  </p:stCondLst>
                                  <p:childTnLst>
                                    <p:set>
                                      <p:cBhvr>
                                        <p:cTn id="34" dur="1" fill="hold">
                                          <p:stCondLst>
                                            <p:cond delay="0"/>
                                          </p:stCondLst>
                                        </p:cTn>
                                        <p:tgtEl>
                                          <p:spTgt spid="10"/>
                                        </p:tgtEl>
                                        <p:attrNameLst>
                                          <p:attrName>style.visibility</p:attrName>
                                        </p:attrNameLst>
                                      </p:cBhvr>
                                      <p:to>
                                        <p:strVal val="hidden"/>
                                      </p:to>
                                    </p:set>
                                  </p:childTnLst>
                                </p:cTn>
                              </p:par>
                              <p:par>
                                <p:cTn id="35" presetID="1" presetClass="exit" presetSubtype="0" fill="hold" grpId="2" nodeType="withEffect">
                                  <p:stCondLst>
                                    <p:cond delay="0"/>
                                  </p:stCondLst>
                                  <p:childTnLst>
                                    <p:set>
                                      <p:cBhvr>
                                        <p:cTn id="36"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37" restart="whenNotActive" fill="hold" evtFilter="cancelBubble" nodeType="interactiveSeq">
                <p:stCondLst>
                  <p:cond evt="onClick" delay="0">
                    <p:tgtEl>
                      <p:spTgt spid="36"/>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9"/>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3"/>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10"/>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bldLst>
      <p:bldP spid="9" grpId="0"/>
      <p:bldP spid="9" grpId="1"/>
      <p:bldP spid="9" grpId="2"/>
      <p:bldP spid="10" grpId="0"/>
      <p:bldP spid="10" grpId="1"/>
      <p:bldP spid="10" grpId="2"/>
      <p:bldP spid="13" grpId="0"/>
      <p:bldP spid="13" grpId="1"/>
      <p:bldP spid="13" grpId="2"/>
      <p:bldP spid="16" grpId="0"/>
      <p:bldP spid="16" grpId="1"/>
      <p:bldP spid="16"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18797"/>
            <a:ext cx="8918088" cy="523220"/>
          </a:xfrm>
          <a:prstGeom prst="rect">
            <a:avLst/>
          </a:prstGeom>
          <a:noFill/>
        </p:spPr>
        <p:txBody>
          <a:bodyPr wrap="square" lIns="91440" tIns="45720" rIns="91440" bIns="45720">
            <a:spAutoFit/>
          </a:bodyPr>
          <a:lstStyle/>
          <a:p>
            <a:pPr algn="ctr"/>
            <a:r>
              <a:rPr lang="en-NZ" sz="2800" b="1" dirty="0">
                <a:ln w="12700" cmpd="sng">
                  <a:solidFill>
                    <a:schemeClr val="tx1">
                      <a:lumMod val="95000"/>
                      <a:lumOff val="5000"/>
                    </a:schemeClr>
                  </a:solidFill>
                  <a:prstDash val="solid"/>
                </a:ln>
                <a:solidFill>
                  <a:srgbClr val="FF0000"/>
                </a:solidFill>
                <a:effectLst>
                  <a:outerShdw blurRad="38100" dist="38100" dir="2700000" algn="tl">
                    <a:srgbClr val="000000">
                      <a:alpha val="43137"/>
                    </a:srgbClr>
                  </a:outerShdw>
                </a:effectLst>
              </a:rPr>
              <a:t>Holy Week is a special part of the Liturgical Year</a:t>
            </a:r>
            <a:endParaRPr lang="en-US" sz="2800" b="1" dirty="0">
              <a:ln w="12700" cmpd="sng">
                <a:solidFill>
                  <a:schemeClr val="tx1">
                    <a:lumMod val="95000"/>
                    <a:lumOff val="5000"/>
                  </a:schemeClr>
                </a:solidFill>
                <a:prstDash val="solid"/>
              </a:ln>
              <a:solidFill>
                <a:srgbClr val="FF0000"/>
              </a:solidFill>
              <a:effectLst>
                <a:outerShdw blurRad="38100" dist="38100" dir="2700000" algn="tl">
                  <a:srgbClr val="000000">
                    <a:alpha val="43137"/>
                  </a:srgbClr>
                </a:outerShdw>
              </a:effectLst>
            </a:endParaRPr>
          </a:p>
        </p:txBody>
      </p:sp>
      <p:sp>
        <p:nvSpPr>
          <p:cNvPr id="5"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S-04</a:t>
            </a:r>
          </a:p>
        </p:txBody>
      </p:sp>
      <p:sp>
        <p:nvSpPr>
          <p:cNvPr id="41" name="Action Button: Forward">
            <a:hlinkClick r:id="" action="ppaction://hlinkshowjump?jump=nextslide" highlightClick="1"/>
            <a:extLst>
              <a:ext uri="{FF2B5EF4-FFF2-40B4-BE49-F238E27FC236}">
                <a16:creationId xmlns:a16="http://schemas.microsoft.com/office/drawing/2014/main" id="{9DBB04AC-A5E9-4486-A85B-A33F7CE0F009}"/>
              </a:ext>
            </a:extLst>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2" name="Action Button: Back">
            <a:hlinkClick r:id="" action="ppaction://hlinkshowjump?jump=previousslide" highlightClick="1"/>
            <a:extLst>
              <a:ext uri="{FF2B5EF4-FFF2-40B4-BE49-F238E27FC236}">
                <a16:creationId xmlns:a16="http://schemas.microsoft.com/office/drawing/2014/main" id="{E66528E4-96C3-4CD2-9E5C-D114363C6324}"/>
              </a:ext>
            </a:extLst>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3" name="Action Button: Worksheet">
            <a:hlinkClick r:id="rId3" action="ppaction://hlinksldjump" highlightClick="1"/>
            <a:extLst>
              <a:ext uri="{FF2B5EF4-FFF2-40B4-BE49-F238E27FC236}">
                <a16:creationId xmlns:a16="http://schemas.microsoft.com/office/drawing/2014/main" id="{CC2172D0-2849-4C74-BD77-D1A456190865}"/>
              </a:ext>
            </a:extLst>
          </p:cNvPr>
          <p:cNvSpPr/>
          <p:nvPr/>
        </p:nvSpPr>
        <p:spPr>
          <a:xfrm>
            <a:off x="7092000" y="4680000"/>
            <a:ext cx="360000" cy="360000"/>
          </a:xfrm>
          <a:prstGeom prst="actionButton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40" name="Picture 39">
            <a:extLst>
              <a:ext uri="{FF2B5EF4-FFF2-40B4-BE49-F238E27FC236}">
                <a16:creationId xmlns:a16="http://schemas.microsoft.com/office/drawing/2014/main" id="{D47E1750-E1A9-448D-AB48-92118B049D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080" y="653309"/>
            <a:ext cx="3125451" cy="3147005"/>
          </a:xfrm>
          <a:prstGeom prst="rect">
            <a:avLst/>
          </a:prstGeom>
        </p:spPr>
      </p:pic>
      <p:sp>
        <p:nvSpPr>
          <p:cNvPr id="3" name="Rectangle 4">
            <a:extLst>
              <a:ext uri="{FF2B5EF4-FFF2-40B4-BE49-F238E27FC236}">
                <a16:creationId xmlns:a16="http://schemas.microsoft.com/office/drawing/2014/main" id="{443D729D-5028-462E-88FF-6EDD3A083DC2}"/>
              </a:ext>
            </a:extLst>
          </p:cNvPr>
          <p:cNvSpPr>
            <a:spLocks noChangeArrowheads="1"/>
          </p:cNvSpPr>
          <p:nvPr/>
        </p:nvSpPr>
        <p:spPr bwMode="auto">
          <a:xfrm>
            <a:off x="3677194" y="909009"/>
            <a:ext cx="522514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NZ"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There</a:t>
            </a:r>
            <a:r>
              <a:rPr kumimoji="0" lang="en-NZ" altLang="en-US" sz="1400" b="0" i="0" u="none" strike="noStrike" cap="none" normalizeH="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are very </a:t>
            </a:r>
            <a:r>
              <a:rPr kumimoji="0" lang="en-NZ"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special days in Holy Week when we remember what </a:t>
            </a:r>
            <a:r>
              <a:rPr kumimoji="0" lang="en-NZ" altLang="en-US" sz="1400" b="0" i="0" u="none" strike="noStrike" cap="none" normalizeH="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happened to </a:t>
            </a:r>
            <a:r>
              <a:rPr lang="en-NZ" altLang="en-US" sz="1400" dirty="0">
                <a:latin typeface="Calibri" panose="020F0502020204030204" pitchFamily="34" charset="0"/>
                <a:ea typeface="Calibri" panose="020F0502020204030204" pitchFamily="34" charset="0"/>
                <a:cs typeface="Calibri" panose="020F0502020204030204" pitchFamily="34" charset="0"/>
              </a:rPr>
              <a:t>J</a:t>
            </a:r>
            <a:r>
              <a:rPr kumimoji="0" lang="en-NZ" altLang="en-US" sz="1400" b="0" i="0" u="none" strike="noStrike" cap="none" normalizeH="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esus</a:t>
            </a:r>
            <a:r>
              <a:rPr kumimoji="0" lang="en-NZ"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Holy Week is the last week of Lent. Point to this in the Liturgical Calendar.</a:t>
            </a:r>
            <a:endParaRPr kumimoji="0" lang="en-NZ"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NZ"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168C2B8C-3A29-45B9-92F7-06B85F726BCA}"/>
              </a:ext>
            </a:extLst>
          </p:cNvPr>
          <p:cNvSpPr>
            <a:spLocks noChangeArrowheads="1"/>
          </p:cNvSpPr>
          <p:nvPr/>
        </p:nvSpPr>
        <p:spPr bwMode="auto">
          <a:xfrm>
            <a:off x="3677194" y="1791992"/>
            <a:ext cx="4049486"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NZ"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Name the special days in Holy Week and say the name of the season they come after and point to it.</a:t>
            </a:r>
            <a:endParaRPr kumimoji="0" lang="en-NZ"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NZ"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7BA20305-6592-48FC-B24A-8B61B7D40029}"/>
              </a:ext>
            </a:extLst>
          </p:cNvPr>
          <p:cNvSpPr>
            <a:spLocks noChangeArrowheads="1"/>
          </p:cNvSpPr>
          <p:nvPr/>
        </p:nvSpPr>
        <p:spPr bwMode="auto">
          <a:xfrm>
            <a:off x="3677194" y="2542813"/>
            <a:ext cx="5225143"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NZ"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Name the greatest season in the whole Liturgical Year, and say what it follows and point to it.</a:t>
            </a:r>
            <a:endParaRPr kumimoji="0" lang="en-NZ"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NZ"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EC342884-093A-4B3D-BE7A-E1CEAB500AD8}"/>
              </a:ext>
            </a:extLst>
          </p:cNvPr>
          <p:cNvSpPr>
            <a:spLocks noChangeArrowheads="1"/>
          </p:cNvSpPr>
          <p:nvPr/>
        </p:nvSpPr>
        <p:spPr bwMode="auto">
          <a:xfrm>
            <a:off x="3677194" y="3323260"/>
            <a:ext cx="522514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NZ"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Easter is the greatest celebration because Jesus rose from the dead. What colour shows it is a celebration season and name and point to the other season we celebrate in this colour. Yellow is another colour used for celebrations seasons.</a:t>
            </a:r>
            <a:endParaRPr kumimoji="0" lang="en-NZ" altLang="en-US" sz="1800" b="0" i="0" u="none" strike="noStrike" cap="none" normalizeH="0" baseline="0" dirty="0">
              <a:ln>
                <a:noFill/>
              </a:ln>
              <a:solidFill>
                <a:schemeClr val="tx1"/>
              </a:solidFill>
              <a:effectLst/>
              <a:latin typeface="Arial" panose="020B0604020202020204" pitchFamily="34" charset="0"/>
            </a:endParaRPr>
          </a:p>
        </p:txBody>
      </p:sp>
      <p:sp>
        <p:nvSpPr>
          <p:cNvPr id="12" name="Shape: Arrow">
            <a:extLst>
              <a:ext uri="{FF2B5EF4-FFF2-40B4-BE49-F238E27FC236}">
                <a16:creationId xmlns:a16="http://schemas.microsoft.com/office/drawing/2014/main" id="{6F8BBC11-D4B4-41E9-9C0D-C6830B98182A}"/>
              </a:ext>
            </a:extLst>
          </p:cNvPr>
          <p:cNvSpPr/>
          <p:nvPr/>
        </p:nvSpPr>
        <p:spPr>
          <a:xfrm>
            <a:off x="3435530" y="1060943"/>
            <a:ext cx="312623" cy="372608"/>
          </a:xfrm>
          <a:prstGeom prst="notchedRightArrow">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hape: Button 1">
            <a:extLst>
              <a:ext uri="{FF2B5EF4-FFF2-40B4-BE49-F238E27FC236}">
                <a16:creationId xmlns:a16="http://schemas.microsoft.com/office/drawing/2014/main" id="{3AFB33C6-8E64-4D2B-B743-9833455E89E4}"/>
              </a:ext>
            </a:extLst>
          </p:cNvPr>
          <p:cNvSpPr/>
          <p:nvPr/>
        </p:nvSpPr>
        <p:spPr>
          <a:xfrm>
            <a:off x="1728789" y="4140065"/>
            <a:ext cx="288032" cy="288032"/>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b="1">
              <a:solidFill>
                <a:schemeClr val="tx1"/>
              </a:solidFill>
            </a:endParaRPr>
          </a:p>
        </p:txBody>
      </p:sp>
      <p:sp>
        <p:nvSpPr>
          <p:cNvPr id="14" name="Textbox: Tool instructions">
            <a:extLst>
              <a:ext uri="{FF2B5EF4-FFF2-40B4-BE49-F238E27FC236}">
                <a16:creationId xmlns:a16="http://schemas.microsoft.com/office/drawing/2014/main" id="{BBF6D94B-2C54-4FBC-8437-6D3A904B7A04}"/>
              </a:ext>
            </a:extLst>
          </p:cNvPr>
          <p:cNvSpPr txBox="1"/>
          <p:nvPr/>
        </p:nvSpPr>
        <p:spPr>
          <a:xfrm>
            <a:off x="3489031" y="4912668"/>
            <a:ext cx="2165978"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Press the button to advance </a:t>
            </a:r>
            <a:r>
              <a:rPr lang="en-GB" sz="900">
                <a:latin typeface="Arial" pitchFamily="34" charset="0"/>
                <a:ea typeface="Segoe UI" pitchFamily="34" charset="0"/>
                <a:cs typeface="Arial" pitchFamily="34" charset="0"/>
              </a:rPr>
              <a:t>the arrow</a:t>
            </a:r>
            <a:endParaRPr lang="en-GB" sz="900" dirty="0">
              <a:latin typeface="Arial" pitchFamily="34" charset="0"/>
              <a:ea typeface="Segoe UI" pitchFamily="34" charset="0"/>
              <a:cs typeface="Arial" pitchFamily="34" charset="0"/>
            </a:endParaRPr>
          </a:p>
        </p:txBody>
      </p:sp>
    </p:spTree>
    <p:extLst>
      <p:ext uri="{BB962C8B-B14F-4D97-AF65-F5344CB8AC3E}">
        <p14:creationId xmlns:p14="http://schemas.microsoft.com/office/powerpoint/2010/main" val="34365905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1" nodeType="clickEffect">
                                  <p:stCondLst>
                                    <p:cond delay="0"/>
                                  </p:stCondLst>
                                  <p:childTnLst>
                                    <p:animMotion origin="layout" path="M 1.66667E-6 -3.95062E-6 L 1.66667E-6 0.15432 " pathEditMode="relative" rAng="0" ptsTypes="AA">
                                      <p:cBhvr>
                                        <p:cTn id="11" dur="1500" fill="hold"/>
                                        <p:tgtEl>
                                          <p:spTgt spid="12"/>
                                        </p:tgtEl>
                                        <p:attrNameLst>
                                          <p:attrName>ppt_x</p:attrName>
                                          <p:attrName>ppt_y</p:attrName>
                                        </p:attrNameLst>
                                      </p:cBhvr>
                                      <p:rCtr x="0" y="7716"/>
                                    </p:animMotion>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grpId="2" nodeType="clickEffect">
                                  <p:stCondLst>
                                    <p:cond delay="0"/>
                                  </p:stCondLst>
                                  <p:childTnLst>
                                    <p:animMotion origin="layout" path="M 1.66667E-6 0.15432 L 1.66667E-6 0.30247 " pathEditMode="relative" rAng="0" ptsTypes="AA">
                                      <p:cBhvr>
                                        <p:cTn id="15" dur="1500" fill="hold"/>
                                        <p:tgtEl>
                                          <p:spTgt spid="12"/>
                                        </p:tgtEl>
                                        <p:attrNameLst>
                                          <p:attrName>ppt_x</p:attrName>
                                          <p:attrName>ppt_y</p:attrName>
                                        </p:attrNameLst>
                                      </p:cBhvr>
                                      <p:rCtr x="0" y="7407"/>
                                    </p:animMotion>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3" nodeType="clickEffect">
                                  <p:stCondLst>
                                    <p:cond delay="0"/>
                                  </p:stCondLst>
                                  <p:childTnLst>
                                    <p:animMotion origin="layout" path="M 1.66667E-6 0.30247 L 1.66667E-6 0.48828 " pathEditMode="relative" rAng="0" ptsTypes="AA">
                                      <p:cBhvr>
                                        <p:cTn id="19" dur="1500" fill="hold"/>
                                        <p:tgtEl>
                                          <p:spTgt spid="12"/>
                                        </p:tgtEl>
                                        <p:attrNameLst>
                                          <p:attrName>ppt_x</p:attrName>
                                          <p:attrName>ppt_y</p:attrName>
                                        </p:attrNameLst>
                                      </p:cBhvr>
                                      <p:rCtr x="0" y="9290"/>
                                    </p:animMotion>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4" nodeType="clickEffect">
                                  <p:stCondLst>
                                    <p:cond delay="0"/>
                                  </p:stCondLst>
                                  <p:childTnLst>
                                    <p:set>
                                      <p:cBhvr>
                                        <p:cTn id="23" dur="1" fill="hold">
                                          <p:stCondLst>
                                            <p:cond delay="0"/>
                                          </p:stCondLst>
                                        </p:cTn>
                                        <p:tgtEl>
                                          <p:spTgt spid="12"/>
                                        </p:tgtEl>
                                        <p:attrNameLst>
                                          <p:attrName>style.visibility</p:attrName>
                                        </p:attrNameLst>
                                      </p:cBhvr>
                                      <p:to>
                                        <p:strVal val="hidden"/>
                                      </p:to>
                                    </p:set>
                                  </p:childTnLst>
                                </p:cTn>
                              </p:par>
                              <p:par>
                                <p:cTn id="24" presetID="37" presetClass="path" presetSubtype="0" accel="50000" decel="50000" fill="hold" grpId="5" nodeType="withEffect">
                                  <p:stCondLst>
                                    <p:cond delay="0"/>
                                  </p:stCondLst>
                                  <p:childTnLst>
                                    <p:animMotion origin="layout" path="M 1.66667E-6 -3.95062E-6 L 0.06701 0.04013 C 0.08107 0.04908 0.10208 0.05402 0.12396 0.05402 C 0.14896 0.05402 0.16892 0.04908 0.18298 0.04013 L 0.25 -3.95062E-6 " pathEditMode="relative" rAng="0" ptsTypes="AAAAA">
                                      <p:cBhvr>
                                        <p:cTn id="25" dur="100" spd="-100000" fill="hold"/>
                                        <p:tgtEl>
                                          <p:spTgt spid="12"/>
                                        </p:tgtEl>
                                        <p:attrNameLst>
                                          <p:attrName>ppt_x</p:attrName>
                                          <p:attrName>ppt_y</p:attrName>
                                        </p:attrNameLst>
                                      </p:cBhvr>
                                      <p:rCtr x="12500" y="2685"/>
                                    </p:animMotion>
                                  </p:childTnLst>
                                </p:cTn>
                              </p:par>
                            </p:childTnLst>
                          </p:cTn>
                        </p:par>
                      </p:childTnLst>
                    </p:cTn>
                  </p:par>
                </p:childTnLst>
              </p:cTn>
              <p:nextCondLst>
                <p:cond evt="onClick" delay="0">
                  <p:tgtEl>
                    <p:spTgt spid="13"/>
                  </p:tgtEl>
                </p:cond>
              </p:nextCondLst>
            </p:seq>
          </p:childTnLst>
        </p:cTn>
      </p:par>
    </p:tnLst>
    <p:bldLst>
      <p:bldP spid="12" grpId="0" animBg="1"/>
      <p:bldP spid="12" grpId="1" animBg="1"/>
      <p:bldP spid="12" grpId="2" animBg="1"/>
      <p:bldP spid="12" grpId="3" animBg="1"/>
      <p:bldP spid="12" grpId="4" animBg="1"/>
      <p:bldP spid="12" grpId="5"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Title"/>
          <p:cNvSpPr/>
          <p:nvPr/>
        </p:nvSpPr>
        <p:spPr>
          <a:xfrm>
            <a:off x="0" y="-60362"/>
            <a:ext cx="9144000" cy="523220"/>
          </a:xfrm>
          <a:prstGeom prst="rect">
            <a:avLst/>
          </a:prstGeom>
          <a:noFill/>
        </p:spPr>
        <p:txBody>
          <a:bodyPr wrap="square" lIns="91440" tIns="45720" rIns="91440" bIns="45720">
            <a:spAutoFit/>
          </a:bodyPr>
          <a:lstStyle/>
          <a:p>
            <a:pPr algn="ctr"/>
            <a:r>
              <a:rPr lang="en-NZ" sz="2800" b="1" dirty="0">
                <a:ln w="12700" cmpd="sng">
                  <a:solidFill>
                    <a:schemeClr val="tx1">
                      <a:lumMod val="95000"/>
                      <a:lumOff val="5000"/>
                    </a:schemeClr>
                  </a:solidFill>
                  <a:prstDash val="solid"/>
                </a:ln>
                <a:solidFill>
                  <a:srgbClr val="FF0000"/>
                </a:solidFill>
                <a:effectLst>
                  <a:outerShdw blurRad="38100" dist="38100" dir="2700000" algn="tl">
                    <a:srgbClr val="000000">
                      <a:alpha val="43137"/>
                    </a:srgbClr>
                  </a:outerShdw>
                </a:effectLst>
              </a:rPr>
              <a:t>Our Journey through Holy Week begins with Palm Sunday</a:t>
            </a:r>
            <a:endParaRPr lang="en-US" sz="2800" b="1" dirty="0">
              <a:ln w="12700" cmpd="sng">
                <a:solidFill>
                  <a:schemeClr val="tx1">
                    <a:lumMod val="95000"/>
                    <a:lumOff val="5000"/>
                  </a:schemeClr>
                </a:solidFill>
                <a:prstDash val="solid"/>
              </a:ln>
              <a:solidFill>
                <a:srgbClr val="FF0000"/>
              </a:solidFill>
              <a:effectLst>
                <a:outerShdw blurRad="38100" dist="38100" dir="2700000" algn="tl">
                  <a:srgbClr val="000000">
                    <a:alpha val="43137"/>
                  </a:srgbClr>
                </a:outerShdw>
              </a:effectLst>
            </a:endParaRPr>
          </a:p>
        </p:txBody>
      </p:sp>
      <p:sp>
        <p:nvSpPr>
          <p:cNvPr id="31"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S-05</a:t>
            </a:r>
          </a:p>
        </p:txBody>
      </p:sp>
      <p:sp>
        <p:nvSpPr>
          <p:cNvPr id="32"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7" name="Picture 6">
            <a:extLst>
              <a:ext uri="{FF2B5EF4-FFF2-40B4-BE49-F238E27FC236}">
                <a16:creationId xmlns:a16="http://schemas.microsoft.com/office/drawing/2014/main" id="{F776AA7C-78C5-495E-BB5D-0F587EE5AA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9905" y="637184"/>
            <a:ext cx="5800581" cy="3864611"/>
          </a:xfrm>
          <a:prstGeom prst="rect">
            <a:avLst/>
          </a:prstGeom>
        </p:spPr>
      </p:pic>
      <p:sp>
        <p:nvSpPr>
          <p:cNvPr id="33"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5" name="Shape: Post-it 5" descr="\\DESKTOP\Users\Public\TCI\Sample Lesson 22-10-2015\Junior Classes - Year 1 - Lesson 4\Images\post-it.png">
            <a:extLst>
              <a:ext uri="{FF2B5EF4-FFF2-40B4-BE49-F238E27FC236}">
                <a16:creationId xmlns:a16="http://schemas.microsoft.com/office/drawing/2014/main" id="{DF217D84-8390-4807-8AA2-147817BC320F}"/>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6399329" y="2444162"/>
            <a:ext cx="2393342" cy="218660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Line 5">
            <a:extLst>
              <a:ext uri="{FF2B5EF4-FFF2-40B4-BE49-F238E27FC236}">
                <a16:creationId xmlns:a16="http://schemas.microsoft.com/office/drawing/2014/main" id="{660F8D81-D599-4283-A0A5-D070501949AF}"/>
              </a:ext>
            </a:extLst>
          </p:cNvPr>
          <p:cNvSpPr txBox="1"/>
          <p:nvPr/>
        </p:nvSpPr>
        <p:spPr>
          <a:xfrm rot="20948926">
            <a:off x="6565092" y="2637867"/>
            <a:ext cx="1964188" cy="1815882"/>
          </a:xfrm>
          <a:prstGeom prst="rect">
            <a:avLst/>
          </a:prstGeom>
          <a:noFill/>
        </p:spPr>
        <p:txBody>
          <a:bodyPr wrap="square" rtlCol="0">
            <a:spAutoFit/>
          </a:bodyPr>
          <a:lstStyle/>
          <a:p>
            <a:r>
              <a:rPr lang="en-NZ" sz="1400" dirty="0"/>
              <a:t>He knew this was the week he would be put to death on a cross. He did this out of love for all people so that they could rise like him after death and live forever with God. </a:t>
            </a:r>
          </a:p>
        </p:txBody>
      </p:sp>
      <p:pic>
        <p:nvPicPr>
          <p:cNvPr id="17" name="Shape: Post-it 4" descr="\\DESKTOP\Users\Public\TCI\Sample Lesson 22-10-2015\Junior Classes - Year 1 - Lesson 4\Images\post-it.png">
            <a:extLst>
              <a:ext uri="{FF2B5EF4-FFF2-40B4-BE49-F238E27FC236}">
                <a16:creationId xmlns:a16="http://schemas.microsoft.com/office/drawing/2014/main" id="{D7CA62C0-A397-4495-8455-087BE6062720}"/>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6212912" y="208325"/>
            <a:ext cx="2393342" cy="218660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Line 4">
            <a:extLst>
              <a:ext uri="{FF2B5EF4-FFF2-40B4-BE49-F238E27FC236}">
                <a16:creationId xmlns:a16="http://schemas.microsoft.com/office/drawing/2014/main" id="{79F8AFFA-BD45-43C3-B678-8F4CFE7D8646}"/>
              </a:ext>
            </a:extLst>
          </p:cNvPr>
          <p:cNvSpPr txBox="1"/>
          <p:nvPr/>
        </p:nvSpPr>
        <p:spPr>
          <a:xfrm rot="20948926">
            <a:off x="6449347" y="375994"/>
            <a:ext cx="1765072" cy="1815882"/>
          </a:xfrm>
          <a:prstGeom prst="rect">
            <a:avLst/>
          </a:prstGeom>
          <a:noFill/>
        </p:spPr>
        <p:txBody>
          <a:bodyPr wrap="square" rtlCol="0">
            <a:spAutoFit/>
          </a:bodyPr>
          <a:lstStyle/>
          <a:p>
            <a:r>
              <a:rPr lang="en-NZ" sz="1400" dirty="0"/>
              <a:t>Jesus knew he would have his last meal with his friends this week and he would teach them some important lessons because he would be leaving them.</a:t>
            </a:r>
          </a:p>
        </p:txBody>
      </p:sp>
      <p:pic>
        <p:nvPicPr>
          <p:cNvPr id="21" name="Shape: Post-it 2" descr="\\DESKTOP\Users\Public\TCI\Sample Lesson 22-10-2015\Junior Classes - Year 1 - Lesson 4\Images\post-it.png">
            <a:extLst>
              <a:ext uri="{FF2B5EF4-FFF2-40B4-BE49-F238E27FC236}">
                <a16:creationId xmlns:a16="http://schemas.microsoft.com/office/drawing/2014/main" id="{29FFC5B1-DD0C-4AD9-897D-BD84ADAAB6E2}"/>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520119" y="2696413"/>
            <a:ext cx="2393342" cy="218660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Line 2">
            <a:extLst>
              <a:ext uri="{FF2B5EF4-FFF2-40B4-BE49-F238E27FC236}">
                <a16:creationId xmlns:a16="http://schemas.microsoft.com/office/drawing/2014/main" id="{C00932E6-0BC5-44EF-B95F-62FAB5E55805}"/>
              </a:ext>
            </a:extLst>
          </p:cNvPr>
          <p:cNvSpPr txBox="1"/>
          <p:nvPr/>
        </p:nvSpPr>
        <p:spPr>
          <a:xfrm rot="20948926">
            <a:off x="733605" y="2880870"/>
            <a:ext cx="1765072" cy="1815882"/>
          </a:xfrm>
          <a:prstGeom prst="rect">
            <a:avLst/>
          </a:prstGeom>
          <a:noFill/>
        </p:spPr>
        <p:txBody>
          <a:bodyPr wrap="square" rtlCol="0">
            <a:spAutoFit/>
          </a:bodyPr>
          <a:lstStyle/>
          <a:p>
            <a:r>
              <a:rPr lang="en-NZ" sz="1400" dirty="0"/>
              <a:t>Jesus knew this would be the week he would make his last journey to Jerusalem and be welcomed by the people who wanted him to be their King. </a:t>
            </a:r>
          </a:p>
        </p:txBody>
      </p:sp>
      <p:pic>
        <p:nvPicPr>
          <p:cNvPr id="23" name="Shape: Post-it 1" descr="\\DESKTOP\Users\Public\TCI\Sample Lesson 22-10-2015\Junior Classes - Year 1 - Lesson 4\Images\post-it.png">
            <a:extLst>
              <a:ext uri="{FF2B5EF4-FFF2-40B4-BE49-F238E27FC236}">
                <a16:creationId xmlns:a16="http://schemas.microsoft.com/office/drawing/2014/main" id="{982ADBFB-2D2C-4C07-B411-FA926836C72C}"/>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90426" y="248061"/>
            <a:ext cx="2393342" cy="232729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Line 1">
            <a:extLst>
              <a:ext uri="{FF2B5EF4-FFF2-40B4-BE49-F238E27FC236}">
                <a16:creationId xmlns:a16="http://schemas.microsoft.com/office/drawing/2014/main" id="{447FD39A-2D8F-46A3-8A49-57F138F6537E}"/>
              </a:ext>
            </a:extLst>
          </p:cNvPr>
          <p:cNvSpPr txBox="1"/>
          <p:nvPr/>
        </p:nvSpPr>
        <p:spPr>
          <a:xfrm rot="20948926">
            <a:off x="332281" y="385341"/>
            <a:ext cx="1765072" cy="2031325"/>
          </a:xfrm>
          <a:prstGeom prst="rect">
            <a:avLst/>
          </a:prstGeom>
          <a:noFill/>
        </p:spPr>
        <p:txBody>
          <a:bodyPr wrap="square" rtlCol="0">
            <a:spAutoFit/>
          </a:bodyPr>
          <a:lstStyle/>
          <a:p>
            <a:r>
              <a:rPr lang="en-NZ" sz="1400" dirty="0"/>
              <a:t>Jesus knew he was going to die. He knew the Jewish leaders did not like how he was living his life, teaching the people and curing the sick. They wanted to get rid of him.</a:t>
            </a:r>
            <a:endParaRPr lang="en-GB" sz="1400" dirty="0">
              <a:latin typeface="Segoe UI" pitchFamily="34" charset="0"/>
              <a:ea typeface="Segoe UI" pitchFamily="34" charset="0"/>
              <a:cs typeface="Segoe UI" pitchFamily="34" charset="0"/>
            </a:endParaRPr>
          </a:p>
        </p:txBody>
      </p:sp>
      <p:pic>
        <p:nvPicPr>
          <p:cNvPr id="25" name="Shape: Pin 5" descr="\\DESKTOP\Users\Public\TCI\Sample Lesson 22-10-2015\Junior Classes - Year 1 - Lesson 4\Images\post-it.png">
            <a:extLst>
              <a:ext uri="{FF2B5EF4-FFF2-40B4-BE49-F238E27FC236}">
                <a16:creationId xmlns:a16="http://schemas.microsoft.com/office/drawing/2014/main" id="{8CC04488-02D4-423E-B5AE-61BB5ED5928A}"/>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58171" y="3947457"/>
            <a:ext cx="542441" cy="706864"/>
          </a:xfrm>
          <a:prstGeom prst="rect">
            <a:avLst/>
          </a:prstGeom>
          <a:noFill/>
          <a:extLst>
            <a:ext uri="{909E8E84-426E-40DD-AFC4-6F175D3DCCD1}">
              <a14:hiddenFill xmlns:a14="http://schemas.microsoft.com/office/drawing/2010/main">
                <a:solidFill>
                  <a:srgbClr val="FFFFFF"/>
                </a:solidFill>
              </a14:hiddenFill>
            </a:ext>
          </a:extLst>
        </p:spPr>
      </p:pic>
      <p:pic>
        <p:nvPicPr>
          <p:cNvPr id="26" name="Shape: Pin 4" descr="\\DESKTOP\Users\Public\TCI\Sample Lesson 22-10-2015\Junior Classes - Year 1 - Lesson 4\Images\post-it.png">
            <a:extLst>
              <a:ext uri="{FF2B5EF4-FFF2-40B4-BE49-F238E27FC236}">
                <a16:creationId xmlns:a16="http://schemas.microsoft.com/office/drawing/2014/main" id="{034874B2-FF25-4606-99E1-F176D85CA6DE}"/>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58171" y="3252514"/>
            <a:ext cx="542441" cy="706864"/>
          </a:xfrm>
          <a:prstGeom prst="rect">
            <a:avLst/>
          </a:prstGeom>
          <a:noFill/>
          <a:extLst>
            <a:ext uri="{909E8E84-426E-40DD-AFC4-6F175D3DCCD1}">
              <a14:hiddenFill xmlns:a14="http://schemas.microsoft.com/office/drawing/2010/main">
                <a:solidFill>
                  <a:srgbClr val="FFFFFF"/>
                </a:solidFill>
              </a14:hiddenFill>
            </a:ext>
          </a:extLst>
        </p:spPr>
      </p:pic>
      <p:pic>
        <p:nvPicPr>
          <p:cNvPr id="28" name="Shape: Pin 2" descr="\\DESKTOP\Users\Public\TCI\Sample Lesson 22-10-2015\Junior Classes - Year 1 - Lesson 4\Images\post-it.png">
            <a:extLst>
              <a:ext uri="{FF2B5EF4-FFF2-40B4-BE49-F238E27FC236}">
                <a16:creationId xmlns:a16="http://schemas.microsoft.com/office/drawing/2014/main" id="{55C57FC3-1897-4124-A4D9-41E420325CE6}"/>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58171" y="1862626"/>
            <a:ext cx="542441" cy="706864"/>
          </a:xfrm>
          <a:prstGeom prst="rect">
            <a:avLst/>
          </a:prstGeom>
          <a:noFill/>
          <a:extLst>
            <a:ext uri="{909E8E84-426E-40DD-AFC4-6F175D3DCCD1}">
              <a14:hiddenFill xmlns:a14="http://schemas.microsoft.com/office/drawing/2010/main">
                <a:solidFill>
                  <a:srgbClr val="FFFFFF"/>
                </a:solidFill>
              </a14:hiddenFill>
            </a:ext>
          </a:extLst>
        </p:spPr>
      </p:pic>
      <p:pic>
        <p:nvPicPr>
          <p:cNvPr id="29" name="Shape: Pin 1" descr="\\DESKTOP\Users\Public\TCI\Sample Lesson 22-10-2015\Junior Classes - Year 1 - Lesson 4\Images\post-it.png">
            <a:extLst>
              <a:ext uri="{FF2B5EF4-FFF2-40B4-BE49-F238E27FC236}">
                <a16:creationId xmlns:a16="http://schemas.microsoft.com/office/drawing/2014/main" id="{3BB8557F-0CA5-482E-9944-6771BC134778}"/>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58171" y="1167683"/>
            <a:ext cx="542441" cy="706864"/>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Tool instructions">
            <a:extLst>
              <a:ext uri="{FF2B5EF4-FFF2-40B4-BE49-F238E27FC236}">
                <a16:creationId xmlns:a16="http://schemas.microsoft.com/office/drawing/2014/main" id="{2B5DF636-A235-4144-9C15-763910141368}"/>
              </a:ext>
            </a:extLst>
          </p:cNvPr>
          <p:cNvSpPr txBox="1"/>
          <p:nvPr/>
        </p:nvSpPr>
        <p:spPr>
          <a:xfrm>
            <a:off x="3248572" y="4729786"/>
            <a:ext cx="2646878" cy="230832"/>
          </a:xfrm>
          <a:prstGeom prst="rect">
            <a:avLst/>
          </a:prstGeom>
          <a:noFill/>
        </p:spPr>
        <p:txBody>
          <a:bodyPr wrap="none" rtlCol="0">
            <a:spAutoFit/>
          </a:bodyPr>
          <a:lstStyle/>
          <a:p>
            <a:pPr algn="ctr"/>
            <a:r>
              <a:rPr lang="en-GB" sz="900">
                <a:latin typeface="Arial" pitchFamily="34" charset="0"/>
                <a:ea typeface="Segoe UI" pitchFamily="34" charset="0"/>
                <a:cs typeface="Arial" pitchFamily="34" charset="0"/>
              </a:rPr>
              <a:t>Click the pins on the right to reveal post-it notes.</a:t>
            </a:r>
          </a:p>
        </p:txBody>
      </p:sp>
      <p:sp>
        <p:nvSpPr>
          <p:cNvPr id="34" name="Action Button: Video">
            <a:hlinkClick r:id="rId7" highlightClick="1"/>
            <a:extLst>
              <a:ext uri="{FF2B5EF4-FFF2-40B4-BE49-F238E27FC236}">
                <a16:creationId xmlns:a16="http://schemas.microsoft.com/office/drawing/2014/main" id="{612F0C60-837D-494F-A514-28699C142542}"/>
              </a:ext>
            </a:extLst>
          </p:cNvPr>
          <p:cNvSpPr/>
          <p:nvPr/>
        </p:nvSpPr>
        <p:spPr>
          <a:xfrm>
            <a:off x="7092000" y="4680000"/>
            <a:ext cx="360000" cy="360000"/>
          </a:xfrm>
          <a:prstGeom prst="actionButtonMovi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Tool instructions">
            <a:extLst>
              <a:ext uri="{FF2B5EF4-FFF2-40B4-BE49-F238E27FC236}">
                <a16:creationId xmlns:a16="http://schemas.microsoft.com/office/drawing/2014/main" id="{A758C91A-1681-4CCE-BDF3-B1FE174E0F06}"/>
              </a:ext>
            </a:extLst>
          </p:cNvPr>
          <p:cNvSpPr txBox="1"/>
          <p:nvPr/>
        </p:nvSpPr>
        <p:spPr>
          <a:xfrm>
            <a:off x="2568088" y="4897279"/>
            <a:ext cx="4007828" cy="246221"/>
          </a:xfrm>
          <a:prstGeom prst="rect">
            <a:avLst/>
          </a:prstGeom>
          <a:noFill/>
        </p:spPr>
        <p:txBody>
          <a:bodyPr wrap="none" rtlCol="0">
            <a:spAutoFit/>
          </a:bodyPr>
          <a:lstStyle/>
          <a:p>
            <a:pPr algn="ctr"/>
            <a:r>
              <a:rPr lang="en-GB" sz="1000" dirty="0"/>
              <a:t>Click the video button to play ‘</a:t>
            </a:r>
            <a:r>
              <a:rPr lang="en-NZ" sz="1000" dirty="0"/>
              <a:t>KING of GLORY - The King Enters Jerusalem’</a:t>
            </a:r>
            <a:endParaRPr lang="en-GB" sz="1000" dirty="0"/>
          </a:p>
        </p:txBody>
      </p:sp>
    </p:spTree>
    <p:extLst>
      <p:ext uri="{BB962C8B-B14F-4D97-AF65-F5344CB8AC3E}">
        <p14:creationId xmlns:p14="http://schemas.microsoft.com/office/powerpoint/2010/main" val="555020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900" decel="100000" fill="hold"/>
                                        <p:tgtEl>
                                          <p:spTgt spid="2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up)">
                                      <p:cBhvr>
                                        <p:cTn id="14" dur="500"/>
                                        <p:tgtEl>
                                          <p:spTgt spid="24"/>
                                        </p:tgtEl>
                                      </p:cBhvr>
                                    </p:animEffect>
                                  </p:childTnLst>
                                </p:cTn>
                              </p:par>
                            </p:childTnLst>
                          </p:cTn>
                        </p:par>
                        <p:par>
                          <p:cTn id="15" fill="hold">
                            <p:stCondLst>
                              <p:cond delay="1500"/>
                            </p:stCondLst>
                            <p:childTnLst>
                              <p:par>
                                <p:cTn id="16" presetID="10" presetClass="exit" presetSubtype="0" fill="hold" nodeType="afterEffect">
                                  <p:stCondLst>
                                    <p:cond delay="0"/>
                                  </p:stCondLst>
                                  <p:childTnLst>
                                    <p:animEffect transition="out" filter="fade">
                                      <p:cBhvr>
                                        <p:cTn id="17" dur="500"/>
                                        <p:tgtEl>
                                          <p:spTgt spid="29"/>
                                        </p:tgtEl>
                                      </p:cBhvr>
                                    </p:animEffect>
                                    <p:set>
                                      <p:cBhvr>
                                        <p:cTn id="18"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9" restart="whenNotActive" fill="hold" evtFilter="cancelBubble" nodeType="interactiveSeq">
                <p:stCondLst>
                  <p:cond evt="onClick" delay="0">
                    <p:tgtEl>
                      <p:spTgt spid="28"/>
                    </p:tgtEl>
                  </p:cond>
                </p:stCondLst>
                <p:endSync evt="end" delay="0">
                  <p:rtn val="all"/>
                </p:endSync>
                <p:childTnLst>
                  <p:par>
                    <p:cTn id="20" fill="hold">
                      <p:stCondLst>
                        <p:cond delay="0"/>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900" decel="100000" fill="hold"/>
                                        <p:tgtEl>
                                          <p:spTgt spid="2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up)">
                                      <p:cBhvr>
                                        <p:cTn id="31" dur="500"/>
                                        <p:tgtEl>
                                          <p:spTgt spid="22"/>
                                        </p:tgtEl>
                                      </p:cBhvr>
                                    </p:animEffect>
                                  </p:childTnLst>
                                </p:cTn>
                              </p:par>
                            </p:childTnLst>
                          </p:cTn>
                        </p:par>
                        <p:par>
                          <p:cTn id="32" fill="hold">
                            <p:stCondLst>
                              <p:cond delay="1500"/>
                            </p:stCondLst>
                            <p:childTnLst>
                              <p:par>
                                <p:cTn id="33" presetID="10" presetClass="exit" presetSubtype="0" fill="hold" nodeType="after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36" restart="whenNotActive" fill="hold" evtFilter="cancelBubble" nodeType="interactiveSeq">
                <p:stCondLst>
                  <p:cond evt="onClick" delay="0">
                    <p:tgtEl>
                      <p:spTgt spid="26"/>
                    </p:tgtEl>
                  </p:cond>
                </p:stCondLst>
                <p:endSync evt="end" delay="0">
                  <p:rtn val="all"/>
                </p:endSync>
                <p:childTnLst>
                  <p:par>
                    <p:cTn id="37" fill="hold">
                      <p:stCondLst>
                        <p:cond delay="0"/>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900" decel="100000" fill="hold"/>
                                        <p:tgtEl>
                                          <p:spTgt spid="17"/>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45" fill="hold">
                            <p:stCondLst>
                              <p:cond delay="1000"/>
                            </p:stCondLst>
                            <p:childTnLst>
                              <p:par>
                                <p:cTn id="46" presetID="22" presetClass="entr" presetSubtype="1"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up)">
                                      <p:cBhvr>
                                        <p:cTn id="48" dur="500"/>
                                        <p:tgtEl>
                                          <p:spTgt spid="18"/>
                                        </p:tgtEl>
                                      </p:cBhvr>
                                    </p:animEffect>
                                  </p:childTnLst>
                                </p:cTn>
                              </p:par>
                            </p:childTnLst>
                          </p:cTn>
                        </p:par>
                        <p:par>
                          <p:cTn id="49" fill="hold">
                            <p:stCondLst>
                              <p:cond delay="1500"/>
                            </p:stCondLst>
                            <p:childTnLst>
                              <p:par>
                                <p:cTn id="50" presetID="10" presetClass="exit" presetSubtype="0" fill="hold" nodeType="afterEffect">
                                  <p:stCondLst>
                                    <p:cond delay="0"/>
                                  </p:stCondLst>
                                  <p:childTnLst>
                                    <p:animEffect transition="out" filter="fade">
                                      <p:cBhvr>
                                        <p:cTn id="51" dur="500"/>
                                        <p:tgtEl>
                                          <p:spTgt spid="26"/>
                                        </p:tgtEl>
                                      </p:cBhvr>
                                    </p:animEffect>
                                    <p:set>
                                      <p:cBhvr>
                                        <p:cTn id="52"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53" restart="whenNotActive" fill="hold" evtFilter="cancelBubble" nodeType="interactiveSeq">
                <p:stCondLst>
                  <p:cond evt="onClick" delay="0">
                    <p:tgtEl>
                      <p:spTgt spid="25"/>
                    </p:tgtEl>
                  </p:cond>
                </p:stCondLst>
                <p:endSync evt="end" delay="0">
                  <p:rtn val="all"/>
                </p:endSync>
                <p:childTnLst>
                  <p:par>
                    <p:cTn id="54" fill="hold">
                      <p:stCondLst>
                        <p:cond delay="0"/>
                      </p:stCondLst>
                      <p:childTnLst>
                        <p:par>
                          <p:cTn id="55" fill="hold">
                            <p:stCondLst>
                              <p:cond delay="0"/>
                            </p:stCondLst>
                            <p:childTnLst>
                              <p:par>
                                <p:cTn id="56" presetID="37" presetClass="entr" presetSubtype="0" fill="hold"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000"/>
                                        <p:tgtEl>
                                          <p:spTgt spid="15"/>
                                        </p:tgtEl>
                                      </p:cBhvr>
                                    </p:animEffect>
                                    <p:anim calcmode="lin" valueType="num">
                                      <p:cBhvr>
                                        <p:cTn id="59" dur="1000" fill="hold"/>
                                        <p:tgtEl>
                                          <p:spTgt spid="15"/>
                                        </p:tgtEl>
                                        <p:attrNameLst>
                                          <p:attrName>ppt_x</p:attrName>
                                        </p:attrNameLst>
                                      </p:cBhvr>
                                      <p:tavLst>
                                        <p:tav tm="0">
                                          <p:val>
                                            <p:strVal val="#ppt_x"/>
                                          </p:val>
                                        </p:tav>
                                        <p:tav tm="100000">
                                          <p:val>
                                            <p:strVal val="#ppt_x"/>
                                          </p:val>
                                        </p:tav>
                                      </p:tavLst>
                                    </p:anim>
                                    <p:anim calcmode="lin" valueType="num">
                                      <p:cBhvr>
                                        <p:cTn id="60" dur="900" decel="100000" fill="hold"/>
                                        <p:tgtEl>
                                          <p:spTgt spid="15"/>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62" fill="hold">
                            <p:stCondLst>
                              <p:cond delay="1000"/>
                            </p:stCondLst>
                            <p:childTnLst>
                              <p:par>
                                <p:cTn id="63" presetID="22" presetClass="entr" presetSubtype="1"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up)">
                                      <p:cBhvr>
                                        <p:cTn id="65" dur="500"/>
                                        <p:tgtEl>
                                          <p:spTgt spid="16"/>
                                        </p:tgtEl>
                                      </p:cBhvr>
                                    </p:animEffect>
                                  </p:childTnLst>
                                </p:cTn>
                              </p:par>
                            </p:childTnLst>
                          </p:cTn>
                        </p:par>
                        <p:par>
                          <p:cTn id="66" fill="hold">
                            <p:stCondLst>
                              <p:cond delay="1500"/>
                            </p:stCondLst>
                            <p:childTnLst>
                              <p:par>
                                <p:cTn id="67" presetID="10" presetClass="exit" presetSubtype="0" fill="hold" nodeType="afterEffect">
                                  <p:stCondLst>
                                    <p:cond delay="0"/>
                                  </p:stCondLst>
                                  <p:childTnLst>
                                    <p:animEffect transition="out" filter="fade">
                                      <p:cBhvr>
                                        <p:cTn id="68" dur="500"/>
                                        <p:tgtEl>
                                          <p:spTgt spid="25"/>
                                        </p:tgtEl>
                                      </p:cBhvr>
                                    </p:animEffect>
                                    <p:set>
                                      <p:cBhvr>
                                        <p:cTn id="69"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70" restart="whenNotActive" fill="hold" evtFilter="cancelBubble" nodeType="interactiveSeq">
                <p:stCondLst>
                  <p:cond evt="onClick" delay="0">
                    <p:tgtEl>
                      <p:spTgt spid="32"/>
                    </p:tgtEl>
                  </p:cond>
                </p:stCondLst>
                <p:endSync evt="end" delay="0">
                  <p:rtn val="all"/>
                </p:endSync>
                <p:childTnLst>
                  <p:par>
                    <p:cTn id="71" fill="hold">
                      <p:stCondLst>
                        <p:cond delay="0"/>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5"/>
                                        </p:tgtEl>
                                        <p:attrNameLst>
                                          <p:attrName>style.visibility</p:attrName>
                                        </p:attrNameLst>
                                      </p:cBhvr>
                                      <p:to>
                                        <p:strVal val="visible"/>
                                      </p:to>
                                    </p:set>
                                  </p:childTnLst>
                                </p:cTn>
                              </p:par>
                              <p:par>
                                <p:cTn id="81" presetID="1" presetClass="exit" presetSubtype="0" fill="hold" nodeType="withEffect">
                                  <p:stCondLst>
                                    <p:cond delay="0"/>
                                  </p:stCondLst>
                                  <p:childTnLst>
                                    <p:set>
                                      <p:cBhvr>
                                        <p:cTn id="82" dur="1" fill="hold">
                                          <p:stCondLst>
                                            <p:cond delay="0"/>
                                          </p:stCondLst>
                                        </p:cTn>
                                        <p:tgtEl>
                                          <p:spTgt spid="23"/>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24"/>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21"/>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22"/>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17"/>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18"/>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15"/>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97" restart="whenNotActive" fill="hold" evtFilter="cancelBubble" nodeType="interactiveSeq">
                <p:stCondLst>
                  <p:cond evt="onClick" delay="0">
                    <p:tgtEl>
                      <p:spTgt spid="33"/>
                    </p:tgtEl>
                  </p:cond>
                </p:stCondLst>
                <p:endSync evt="end" delay="0">
                  <p:rtn val="all"/>
                </p:endSync>
                <p:childTnLst>
                  <p:par>
                    <p:cTn id="98" fill="hold">
                      <p:stCondLst>
                        <p:cond delay="0"/>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29"/>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28"/>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26"/>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25"/>
                                        </p:tgtEl>
                                        <p:attrNameLst>
                                          <p:attrName>style.visibility</p:attrName>
                                        </p:attrNameLst>
                                      </p:cBhvr>
                                      <p:to>
                                        <p:strVal val="visible"/>
                                      </p:to>
                                    </p:set>
                                  </p:childTnLst>
                                </p:cTn>
                              </p:par>
                              <p:par>
                                <p:cTn id="108" presetID="1" presetClass="exit" presetSubtype="0" fill="hold" nodeType="withEffect">
                                  <p:stCondLst>
                                    <p:cond delay="0"/>
                                  </p:stCondLst>
                                  <p:childTnLst>
                                    <p:set>
                                      <p:cBhvr>
                                        <p:cTn id="109" dur="1" fill="hold">
                                          <p:stCondLst>
                                            <p:cond delay="0"/>
                                          </p:stCondLst>
                                        </p:cTn>
                                        <p:tgtEl>
                                          <p:spTgt spid="23"/>
                                        </p:tgtEl>
                                        <p:attrNameLst>
                                          <p:attrName>style.visibility</p:attrName>
                                        </p:attrNameLst>
                                      </p:cBhvr>
                                      <p:to>
                                        <p:strVal val="hidden"/>
                                      </p:to>
                                    </p:set>
                                  </p:childTnLst>
                                </p:cTn>
                              </p:par>
                              <p:par>
                                <p:cTn id="110" presetID="1" presetClass="exit" presetSubtype="0" fill="hold" grpId="2" nodeType="withEffect">
                                  <p:stCondLst>
                                    <p:cond delay="0"/>
                                  </p:stCondLst>
                                  <p:childTnLst>
                                    <p:set>
                                      <p:cBhvr>
                                        <p:cTn id="111" dur="1" fill="hold">
                                          <p:stCondLst>
                                            <p:cond delay="0"/>
                                          </p:stCondLst>
                                        </p:cTn>
                                        <p:tgtEl>
                                          <p:spTgt spid="24"/>
                                        </p:tgtEl>
                                        <p:attrNameLst>
                                          <p:attrName>style.visibility</p:attrName>
                                        </p:attrNameLst>
                                      </p:cBhvr>
                                      <p:to>
                                        <p:strVal val="hidden"/>
                                      </p:to>
                                    </p:set>
                                  </p:childTnLst>
                                </p:cTn>
                              </p:par>
                              <p:par>
                                <p:cTn id="112" presetID="1" presetClass="exit" presetSubtype="0" fill="hold" nodeType="withEffect">
                                  <p:stCondLst>
                                    <p:cond delay="0"/>
                                  </p:stCondLst>
                                  <p:childTnLst>
                                    <p:set>
                                      <p:cBhvr>
                                        <p:cTn id="113" dur="1" fill="hold">
                                          <p:stCondLst>
                                            <p:cond delay="0"/>
                                          </p:stCondLst>
                                        </p:cTn>
                                        <p:tgtEl>
                                          <p:spTgt spid="21"/>
                                        </p:tgtEl>
                                        <p:attrNameLst>
                                          <p:attrName>style.visibility</p:attrName>
                                        </p:attrNameLst>
                                      </p:cBhvr>
                                      <p:to>
                                        <p:strVal val="hidden"/>
                                      </p:to>
                                    </p:set>
                                  </p:childTnLst>
                                </p:cTn>
                              </p:par>
                              <p:par>
                                <p:cTn id="114" presetID="1" presetClass="exit" presetSubtype="0" fill="hold" grpId="2" nodeType="withEffect">
                                  <p:stCondLst>
                                    <p:cond delay="0"/>
                                  </p:stCondLst>
                                  <p:childTnLst>
                                    <p:set>
                                      <p:cBhvr>
                                        <p:cTn id="115" dur="1" fill="hold">
                                          <p:stCondLst>
                                            <p:cond delay="0"/>
                                          </p:stCondLst>
                                        </p:cTn>
                                        <p:tgtEl>
                                          <p:spTgt spid="22"/>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17"/>
                                        </p:tgtEl>
                                        <p:attrNameLst>
                                          <p:attrName>style.visibility</p:attrName>
                                        </p:attrNameLst>
                                      </p:cBhvr>
                                      <p:to>
                                        <p:strVal val="hidden"/>
                                      </p:to>
                                    </p:set>
                                  </p:childTnLst>
                                </p:cTn>
                              </p:par>
                              <p:par>
                                <p:cTn id="118" presetID="1" presetClass="exit" presetSubtype="0" fill="hold" grpId="2" nodeType="withEffect">
                                  <p:stCondLst>
                                    <p:cond delay="0"/>
                                  </p:stCondLst>
                                  <p:childTnLst>
                                    <p:set>
                                      <p:cBhvr>
                                        <p:cTn id="119" dur="1" fill="hold">
                                          <p:stCondLst>
                                            <p:cond delay="0"/>
                                          </p:stCondLst>
                                        </p:cTn>
                                        <p:tgtEl>
                                          <p:spTgt spid="18"/>
                                        </p:tgtEl>
                                        <p:attrNameLst>
                                          <p:attrName>style.visibility</p:attrName>
                                        </p:attrNameLst>
                                      </p:cBhvr>
                                      <p:to>
                                        <p:strVal val="hidden"/>
                                      </p:to>
                                    </p:set>
                                  </p:childTnLst>
                                </p:cTn>
                              </p:par>
                              <p:par>
                                <p:cTn id="120" presetID="1" presetClass="exit" presetSubtype="0" fill="hold" nodeType="withEffect">
                                  <p:stCondLst>
                                    <p:cond delay="0"/>
                                  </p:stCondLst>
                                  <p:childTnLst>
                                    <p:set>
                                      <p:cBhvr>
                                        <p:cTn id="121" dur="1" fill="hold">
                                          <p:stCondLst>
                                            <p:cond delay="0"/>
                                          </p:stCondLst>
                                        </p:cTn>
                                        <p:tgtEl>
                                          <p:spTgt spid="15"/>
                                        </p:tgtEl>
                                        <p:attrNameLst>
                                          <p:attrName>style.visibility</p:attrName>
                                        </p:attrNameLst>
                                      </p:cBhvr>
                                      <p:to>
                                        <p:strVal val="hidden"/>
                                      </p:to>
                                    </p:set>
                                  </p:childTnLst>
                                </p:cTn>
                              </p:par>
                              <p:par>
                                <p:cTn id="122" presetID="1" presetClass="exit" presetSubtype="0" fill="hold" grpId="2" nodeType="withEffect">
                                  <p:stCondLst>
                                    <p:cond delay="0"/>
                                  </p:stCondLst>
                                  <p:childTnLst>
                                    <p:set>
                                      <p:cBhvr>
                                        <p:cTn id="123"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16" grpId="0"/>
      <p:bldP spid="16" grpId="1"/>
      <p:bldP spid="16" grpId="2"/>
      <p:bldP spid="18" grpId="0"/>
      <p:bldP spid="18" grpId="1"/>
      <p:bldP spid="18" grpId="2"/>
      <p:bldP spid="22" grpId="0"/>
      <p:bldP spid="22" grpId="1"/>
      <p:bldP spid="22" grpId="2"/>
      <p:bldP spid="24" grpId="0"/>
      <p:bldP spid="24" grpId="1"/>
      <p:bldP spid="24"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S-06</a:t>
            </a:r>
          </a:p>
        </p:txBody>
      </p:sp>
      <p:sp>
        <p:nvSpPr>
          <p:cNvPr id="14" name="Slide Title"/>
          <p:cNvSpPr/>
          <p:nvPr/>
        </p:nvSpPr>
        <p:spPr>
          <a:xfrm>
            <a:off x="0" y="-18797"/>
            <a:ext cx="9144000" cy="523220"/>
          </a:xfrm>
          <a:prstGeom prst="rect">
            <a:avLst/>
          </a:prstGeom>
          <a:noFill/>
        </p:spPr>
        <p:txBody>
          <a:bodyPr wrap="square" lIns="91440" tIns="45720" rIns="91440" bIns="45720">
            <a:spAutoFit/>
          </a:bodyPr>
          <a:lstStyle/>
          <a:p>
            <a:pPr algn="ctr"/>
            <a:r>
              <a:rPr lang="en-NZ" sz="2800" b="1" dirty="0">
                <a:ln w="12700" cmpd="sng">
                  <a:solidFill>
                    <a:schemeClr val="tx1">
                      <a:lumMod val="95000"/>
                      <a:lumOff val="5000"/>
                    </a:schemeClr>
                  </a:solidFill>
                  <a:prstDash val="solid"/>
                </a:ln>
                <a:solidFill>
                  <a:srgbClr val="FF0000"/>
                </a:solidFill>
                <a:effectLst>
                  <a:outerShdw blurRad="38100" dist="38100" dir="2700000" algn="tl">
                    <a:srgbClr val="000000">
                      <a:alpha val="43137"/>
                    </a:srgbClr>
                  </a:outerShdw>
                </a:effectLst>
              </a:rPr>
              <a:t>What do people who follow Jesus today do on Palm Sunday?</a:t>
            </a:r>
            <a:endParaRPr lang="en-US" sz="2800" b="1" dirty="0">
              <a:ln w="12700" cmpd="sng">
                <a:solidFill>
                  <a:schemeClr val="tx1">
                    <a:lumMod val="95000"/>
                    <a:lumOff val="5000"/>
                  </a:schemeClr>
                </a:solidFill>
                <a:prstDash val="solid"/>
              </a:ln>
              <a:solidFill>
                <a:srgbClr val="FF0000"/>
              </a:solidFill>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F4BD5FA9-DF47-41BB-A5C6-50D4F70A15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9909" y="2346919"/>
            <a:ext cx="3660092" cy="2219645"/>
          </a:xfrm>
          <a:prstGeom prst="rect">
            <a:avLst/>
          </a:prstGeom>
        </p:spPr>
      </p:pic>
      <p:sp>
        <p:nvSpPr>
          <p:cNvPr id="50" name="Action Button: Forward">
            <a:hlinkClick r:id="" action="ppaction://hlinkshowjump?jump=nextslide" highlightClick="1"/>
            <a:extLst>
              <a:ext uri="{FF2B5EF4-FFF2-40B4-BE49-F238E27FC236}">
                <a16:creationId xmlns:a16="http://schemas.microsoft.com/office/drawing/2014/main" id="{2D08FEE7-02EC-414E-A7B2-6B352FDC2C68}"/>
              </a:ext>
            </a:extLst>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1" name="Action Button: Back">
            <a:hlinkClick r:id="" action="ppaction://hlinkshowjump?jump=previousslide" highlightClick="1"/>
            <a:extLst>
              <a:ext uri="{FF2B5EF4-FFF2-40B4-BE49-F238E27FC236}">
                <a16:creationId xmlns:a16="http://schemas.microsoft.com/office/drawing/2014/main" id="{DA59E2E9-AB13-44E2-9C01-4C00B8000A03}"/>
              </a:ext>
            </a:extLst>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Rectangle 1">
            <a:extLst>
              <a:ext uri="{FF2B5EF4-FFF2-40B4-BE49-F238E27FC236}">
                <a16:creationId xmlns:a16="http://schemas.microsoft.com/office/drawing/2014/main" id="{3CA5D55F-08E6-4407-A198-48878B7EF954}"/>
              </a:ext>
            </a:extLst>
          </p:cNvPr>
          <p:cNvSpPr/>
          <p:nvPr/>
        </p:nvSpPr>
        <p:spPr>
          <a:xfrm>
            <a:off x="0" y="617858"/>
            <a:ext cx="4933244" cy="340093"/>
          </a:xfrm>
          <a:prstGeom prst="rect">
            <a:avLst/>
          </a:prstGeom>
        </p:spPr>
        <p:txBody>
          <a:bodyPr wrap="square">
            <a:spAutoFit/>
          </a:bodyPr>
          <a:lstStyle/>
          <a:p>
            <a:pPr marL="342900" lvl="0" indent="-342900">
              <a:lnSpc>
                <a:spcPct val="115000"/>
              </a:lnSpc>
              <a:spcAft>
                <a:spcPts val="1000"/>
              </a:spcAft>
              <a:buFont typeface="+mj-lt"/>
              <a:buAutoNum type="arabicParenR"/>
            </a:pPr>
            <a:r>
              <a:rPr lang="en-NZ" sz="1400" dirty="0">
                <a:latin typeface="Calibri" panose="020F0502020204030204" pitchFamily="34" charset="0"/>
                <a:ea typeface="Calibri" panose="020F0502020204030204" pitchFamily="34" charset="0"/>
                <a:cs typeface="Calibri" panose="020F0502020204030204" pitchFamily="34" charset="0"/>
              </a:rPr>
              <a:t>At Mass on Palm Sunday the priest blesses the palms</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8AFEC2F7-0D43-4991-9374-06F74D16513D}"/>
              </a:ext>
            </a:extLst>
          </p:cNvPr>
          <p:cNvSpPr/>
          <p:nvPr/>
        </p:nvSpPr>
        <p:spPr>
          <a:xfrm>
            <a:off x="0" y="903033"/>
            <a:ext cx="3163302" cy="325538"/>
          </a:xfrm>
          <a:prstGeom prst="rect">
            <a:avLst/>
          </a:prstGeom>
        </p:spPr>
        <p:txBody>
          <a:bodyPr wrap="none">
            <a:spAutoFit/>
          </a:bodyPr>
          <a:lstStyle/>
          <a:p>
            <a:pPr marL="342900" lvl="0" indent="-342900">
              <a:lnSpc>
                <a:spcPct val="115000"/>
              </a:lnSpc>
              <a:spcAft>
                <a:spcPts val="1000"/>
              </a:spcAft>
              <a:buFont typeface="+mj-lt"/>
              <a:buAutoNum type="arabicParenR" startAt="2"/>
            </a:pPr>
            <a:r>
              <a:rPr lang="en-NZ" sz="1400" dirty="0">
                <a:latin typeface="Calibri" panose="020F0502020204030204" pitchFamily="34" charset="0"/>
                <a:ea typeface="Calibri" panose="020F0502020204030204" pitchFamily="34" charset="0"/>
                <a:cs typeface="Calibri" panose="020F0502020204030204" pitchFamily="34" charset="0"/>
              </a:rPr>
              <a:t>Each person is given a blessed palm </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9C3A9AFB-6929-4C3E-9D9B-01BE605CFF5D}"/>
              </a:ext>
            </a:extLst>
          </p:cNvPr>
          <p:cNvSpPr/>
          <p:nvPr/>
        </p:nvSpPr>
        <p:spPr>
          <a:xfrm>
            <a:off x="0" y="1182826"/>
            <a:ext cx="5175956" cy="325538"/>
          </a:xfrm>
          <a:prstGeom prst="rect">
            <a:avLst/>
          </a:prstGeom>
        </p:spPr>
        <p:txBody>
          <a:bodyPr wrap="square">
            <a:spAutoFit/>
          </a:bodyPr>
          <a:lstStyle/>
          <a:p>
            <a:pPr marL="342900" lvl="0" indent="-342900">
              <a:lnSpc>
                <a:spcPct val="115000"/>
              </a:lnSpc>
              <a:spcAft>
                <a:spcPts val="1000"/>
              </a:spcAft>
              <a:buFont typeface="+mj-lt"/>
              <a:buAutoNum type="arabicParenR" startAt="3"/>
            </a:pPr>
            <a:r>
              <a:rPr lang="en-NZ" sz="1400" dirty="0">
                <a:latin typeface="Calibri" panose="020F0502020204030204" pitchFamily="34" charset="0"/>
                <a:ea typeface="Calibri" panose="020F0502020204030204" pitchFamily="34" charset="0"/>
                <a:cs typeface="Calibri" panose="020F0502020204030204" pitchFamily="34" charset="0"/>
              </a:rPr>
              <a:t>Some parishes act out the first Palm Sunday procession  </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C7032D04-51F2-4146-9D33-1AFB0F2514CA}"/>
              </a:ext>
            </a:extLst>
          </p:cNvPr>
          <p:cNvSpPr/>
          <p:nvPr/>
        </p:nvSpPr>
        <p:spPr>
          <a:xfrm>
            <a:off x="0" y="1479133"/>
            <a:ext cx="2850267" cy="325538"/>
          </a:xfrm>
          <a:prstGeom prst="rect">
            <a:avLst/>
          </a:prstGeom>
        </p:spPr>
        <p:txBody>
          <a:bodyPr wrap="none">
            <a:spAutoFit/>
          </a:bodyPr>
          <a:lstStyle/>
          <a:p>
            <a:pPr marL="342900" lvl="0" indent="-342900">
              <a:lnSpc>
                <a:spcPct val="115000"/>
              </a:lnSpc>
              <a:spcAft>
                <a:spcPts val="1000"/>
              </a:spcAft>
              <a:buFont typeface="+mj-lt"/>
              <a:buAutoNum type="arabicParenR" startAt="4"/>
            </a:pPr>
            <a:r>
              <a:rPr lang="en-NZ" sz="1400" dirty="0">
                <a:latin typeface="Calibri" panose="020F0502020204030204" pitchFamily="34" charset="0"/>
                <a:ea typeface="Calibri" panose="020F0502020204030204" pitchFamily="34" charset="0"/>
                <a:cs typeface="Calibri" panose="020F0502020204030204" pitchFamily="34" charset="0"/>
              </a:rPr>
              <a:t>The palm is a symbol to help us </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3A392D7E-1870-4AC9-B3FF-5AE471F97144}"/>
              </a:ext>
            </a:extLst>
          </p:cNvPr>
          <p:cNvSpPr/>
          <p:nvPr/>
        </p:nvSpPr>
        <p:spPr>
          <a:xfrm>
            <a:off x="0" y="1758926"/>
            <a:ext cx="3173176" cy="325538"/>
          </a:xfrm>
          <a:prstGeom prst="rect">
            <a:avLst/>
          </a:prstGeom>
        </p:spPr>
        <p:txBody>
          <a:bodyPr wrap="none">
            <a:spAutoFit/>
          </a:bodyPr>
          <a:lstStyle/>
          <a:p>
            <a:pPr marL="342900" lvl="0" indent="-342900">
              <a:lnSpc>
                <a:spcPct val="115000"/>
              </a:lnSpc>
              <a:spcAft>
                <a:spcPts val="1000"/>
              </a:spcAft>
              <a:buFont typeface="+mj-lt"/>
              <a:buAutoNum type="arabicParenR" startAt="5"/>
            </a:pPr>
            <a:r>
              <a:rPr lang="en-NZ" sz="1400" dirty="0">
                <a:latin typeface="Calibri" panose="020F0502020204030204" pitchFamily="34" charset="0"/>
                <a:ea typeface="Calibri" panose="020F0502020204030204" pitchFamily="34" charset="0"/>
                <a:cs typeface="Calibri" panose="020F0502020204030204" pitchFamily="34" charset="0"/>
              </a:rPr>
              <a:t>We take our palm home and keep it </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ansa">
            <a:extLst>
              <a:ext uri="{FF2B5EF4-FFF2-40B4-BE49-F238E27FC236}">
                <a16:creationId xmlns:a16="http://schemas.microsoft.com/office/drawing/2014/main" id="{884F4BBF-898D-4645-AD23-237069F7E257}"/>
              </a:ext>
            </a:extLst>
          </p:cNvPr>
          <p:cNvSpPr/>
          <p:nvPr/>
        </p:nvSpPr>
        <p:spPr>
          <a:xfrm>
            <a:off x="0" y="2693795"/>
            <a:ext cx="3877343" cy="307777"/>
          </a:xfrm>
          <a:prstGeom prst="rect">
            <a:avLst/>
          </a:prstGeom>
        </p:spPr>
        <p:txBody>
          <a:bodyPr wrap="none">
            <a:spAutoFit/>
          </a:bodyPr>
          <a:lstStyle/>
          <a:p>
            <a:pPr marL="342900" indent="-342900">
              <a:buFont typeface="+mj-lt"/>
              <a:buAutoNum type="alphaLcParenR"/>
            </a:pPr>
            <a:r>
              <a:rPr lang="en-NZ" sz="1400" dirty="0">
                <a:latin typeface="Calibri" panose="020F0502020204030204" pitchFamily="34" charset="0"/>
                <a:ea typeface="Calibri" panose="020F0502020204030204" pitchFamily="34" charset="0"/>
              </a:rPr>
              <a:t>with a donkey and people waving their palms.</a:t>
            </a:r>
            <a:endParaRPr lang="en-NZ" sz="1400" dirty="0"/>
          </a:p>
        </p:txBody>
      </p:sp>
      <p:sp>
        <p:nvSpPr>
          <p:cNvPr id="9" name="ansb">
            <a:extLst>
              <a:ext uri="{FF2B5EF4-FFF2-40B4-BE49-F238E27FC236}">
                <a16:creationId xmlns:a16="http://schemas.microsoft.com/office/drawing/2014/main" id="{7DF104C3-0FEA-4EA9-BA1F-91991500C343}"/>
              </a:ext>
            </a:extLst>
          </p:cNvPr>
          <p:cNvSpPr/>
          <p:nvPr/>
        </p:nvSpPr>
        <p:spPr>
          <a:xfrm>
            <a:off x="0" y="3032517"/>
            <a:ext cx="3578672" cy="307777"/>
          </a:xfrm>
          <a:prstGeom prst="rect">
            <a:avLst/>
          </a:prstGeom>
        </p:spPr>
        <p:txBody>
          <a:bodyPr wrap="none">
            <a:spAutoFit/>
          </a:bodyPr>
          <a:lstStyle/>
          <a:p>
            <a:pPr marL="342900" indent="-342900">
              <a:buFont typeface="+mj-lt"/>
              <a:buAutoNum type="alphaLcParenR" startAt="2"/>
            </a:pPr>
            <a:r>
              <a:rPr lang="en-NZ" sz="1400" dirty="0">
                <a:latin typeface="Calibri" panose="020F0502020204030204" pitchFamily="34" charset="0"/>
                <a:ea typeface="Calibri" panose="020F0502020204030204" pitchFamily="34" charset="0"/>
              </a:rPr>
              <a:t>to remind us that Holy Week is beginning.</a:t>
            </a:r>
            <a:endParaRPr lang="en-NZ" sz="1400" dirty="0"/>
          </a:p>
        </p:txBody>
      </p:sp>
      <p:sp>
        <p:nvSpPr>
          <p:cNvPr id="11" name="ans1c">
            <a:extLst>
              <a:ext uri="{FF2B5EF4-FFF2-40B4-BE49-F238E27FC236}">
                <a16:creationId xmlns:a16="http://schemas.microsoft.com/office/drawing/2014/main" id="{D5A57A99-A662-41F6-ABED-E07AEAEAAD5B}"/>
              </a:ext>
            </a:extLst>
          </p:cNvPr>
          <p:cNvSpPr/>
          <p:nvPr/>
        </p:nvSpPr>
        <p:spPr>
          <a:xfrm>
            <a:off x="4205110" y="634326"/>
            <a:ext cx="5096933" cy="307777"/>
          </a:xfrm>
          <a:prstGeom prst="rect">
            <a:avLst/>
          </a:prstGeom>
        </p:spPr>
        <p:txBody>
          <a:bodyPr wrap="square">
            <a:spAutoFit/>
          </a:bodyPr>
          <a:lstStyle/>
          <a:p>
            <a:r>
              <a:rPr lang="en-NZ" sz="1400" dirty="0">
                <a:latin typeface="Calibri" panose="020F0502020204030204" pitchFamily="34" charset="0"/>
                <a:ea typeface="Calibri" panose="020F0502020204030204" pitchFamily="34" charset="0"/>
              </a:rPr>
              <a:t>with holy water to make them holy symbols for the people.</a:t>
            </a:r>
            <a:endParaRPr lang="en-NZ" sz="1400" dirty="0"/>
          </a:p>
        </p:txBody>
      </p:sp>
      <p:sp>
        <p:nvSpPr>
          <p:cNvPr id="12" name="ansc">
            <a:extLst>
              <a:ext uri="{FF2B5EF4-FFF2-40B4-BE49-F238E27FC236}">
                <a16:creationId xmlns:a16="http://schemas.microsoft.com/office/drawing/2014/main" id="{EE293709-AA94-4DA6-886C-FFDDB5E88C1C}"/>
              </a:ext>
            </a:extLst>
          </p:cNvPr>
          <p:cNvSpPr/>
          <p:nvPr/>
        </p:nvSpPr>
        <p:spPr>
          <a:xfrm>
            <a:off x="0" y="3340462"/>
            <a:ext cx="4933244" cy="307777"/>
          </a:xfrm>
          <a:prstGeom prst="rect">
            <a:avLst/>
          </a:prstGeom>
        </p:spPr>
        <p:txBody>
          <a:bodyPr wrap="square">
            <a:spAutoFit/>
          </a:bodyPr>
          <a:lstStyle/>
          <a:p>
            <a:pPr marL="342900" indent="-342900">
              <a:buFont typeface="+mj-lt"/>
              <a:buAutoNum type="alphaLcParenR" startAt="3"/>
            </a:pPr>
            <a:r>
              <a:rPr lang="en-NZ" sz="1400" dirty="0">
                <a:latin typeface="Calibri" panose="020F0502020204030204" pitchFamily="34" charset="0"/>
                <a:ea typeface="Calibri" panose="020F0502020204030204" pitchFamily="34" charset="0"/>
              </a:rPr>
              <a:t>with holy water to make them holy symbols for the people.</a:t>
            </a:r>
            <a:endParaRPr lang="en-NZ" sz="1400" dirty="0"/>
          </a:p>
        </p:txBody>
      </p:sp>
      <p:sp>
        <p:nvSpPr>
          <p:cNvPr id="27" name="ans3a">
            <a:extLst>
              <a:ext uri="{FF2B5EF4-FFF2-40B4-BE49-F238E27FC236}">
                <a16:creationId xmlns:a16="http://schemas.microsoft.com/office/drawing/2014/main" id="{9C141F02-41AE-4D58-9B54-079C5F9EA019}"/>
              </a:ext>
            </a:extLst>
          </p:cNvPr>
          <p:cNvSpPr/>
          <p:nvPr/>
        </p:nvSpPr>
        <p:spPr>
          <a:xfrm>
            <a:off x="4358111" y="1191706"/>
            <a:ext cx="3531095" cy="307777"/>
          </a:xfrm>
          <a:prstGeom prst="rect">
            <a:avLst/>
          </a:prstGeom>
        </p:spPr>
        <p:txBody>
          <a:bodyPr wrap="none">
            <a:spAutoFit/>
          </a:bodyPr>
          <a:lstStyle/>
          <a:p>
            <a:r>
              <a:rPr lang="en-NZ" sz="1400" dirty="0">
                <a:latin typeface="Calibri" panose="020F0502020204030204" pitchFamily="34" charset="0"/>
                <a:ea typeface="Calibri" panose="020F0502020204030204" pitchFamily="34" charset="0"/>
              </a:rPr>
              <a:t>with a donkey and people waving their palms.</a:t>
            </a:r>
            <a:endParaRPr lang="en-NZ" sz="1400" dirty="0"/>
          </a:p>
        </p:txBody>
      </p:sp>
      <p:sp>
        <p:nvSpPr>
          <p:cNvPr id="28" name="ans5b">
            <a:extLst>
              <a:ext uri="{FF2B5EF4-FFF2-40B4-BE49-F238E27FC236}">
                <a16:creationId xmlns:a16="http://schemas.microsoft.com/office/drawing/2014/main" id="{D8B35AD2-76C6-4D0D-ADDC-A37646974547}"/>
              </a:ext>
            </a:extLst>
          </p:cNvPr>
          <p:cNvSpPr/>
          <p:nvPr/>
        </p:nvSpPr>
        <p:spPr>
          <a:xfrm>
            <a:off x="2955788" y="1773753"/>
            <a:ext cx="3232423" cy="307777"/>
          </a:xfrm>
          <a:prstGeom prst="rect">
            <a:avLst/>
          </a:prstGeom>
        </p:spPr>
        <p:txBody>
          <a:bodyPr wrap="none">
            <a:spAutoFit/>
          </a:bodyPr>
          <a:lstStyle/>
          <a:p>
            <a:r>
              <a:rPr lang="en-NZ" sz="1400" dirty="0">
                <a:latin typeface="Calibri" panose="020F0502020204030204" pitchFamily="34" charset="0"/>
                <a:ea typeface="Calibri" panose="020F0502020204030204" pitchFamily="34" charset="0"/>
              </a:rPr>
              <a:t>to remind us that Holy Week is beginning.</a:t>
            </a:r>
            <a:endParaRPr lang="en-NZ" sz="1400" dirty="0"/>
          </a:p>
        </p:txBody>
      </p:sp>
      <p:sp>
        <p:nvSpPr>
          <p:cNvPr id="13" name="ansd">
            <a:extLst>
              <a:ext uri="{FF2B5EF4-FFF2-40B4-BE49-F238E27FC236}">
                <a16:creationId xmlns:a16="http://schemas.microsoft.com/office/drawing/2014/main" id="{908FE4BA-45FE-46F1-AE52-767E152DFC8A}"/>
              </a:ext>
            </a:extLst>
          </p:cNvPr>
          <p:cNvSpPr/>
          <p:nvPr/>
        </p:nvSpPr>
        <p:spPr>
          <a:xfrm>
            <a:off x="0" y="3613519"/>
            <a:ext cx="4933244" cy="307777"/>
          </a:xfrm>
          <a:prstGeom prst="rect">
            <a:avLst/>
          </a:prstGeom>
        </p:spPr>
        <p:txBody>
          <a:bodyPr wrap="square">
            <a:spAutoFit/>
          </a:bodyPr>
          <a:lstStyle/>
          <a:p>
            <a:pPr marL="342900" indent="-342900">
              <a:buFont typeface="+mj-lt"/>
              <a:buAutoNum type="alphaLcParenR" startAt="4"/>
            </a:pPr>
            <a:r>
              <a:rPr lang="en-NZ" sz="1400" dirty="0">
                <a:latin typeface="Calibri" panose="020F0502020204030204" pitchFamily="34" charset="0"/>
                <a:ea typeface="Calibri" panose="020F0502020204030204" pitchFamily="34" charset="0"/>
              </a:rPr>
              <a:t>stay close to Jesus and share his journey through Holy Week.</a:t>
            </a:r>
            <a:endParaRPr lang="en-NZ" sz="1400" dirty="0"/>
          </a:p>
        </p:txBody>
      </p:sp>
      <p:sp>
        <p:nvSpPr>
          <p:cNvPr id="15" name="anse">
            <a:extLst>
              <a:ext uri="{FF2B5EF4-FFF2-40B4-BE49-F238E27FC236}">
                <a16:creationId xmlns:a16="http://schemas.microsoft.com/office/drawing/2014/main" id="{B0B392C5-21A9-4E1E-815A-3CA4563F5A7B}"/>
              </a:ext>
            </a:extLst>
          </p:cNvPr>
          <p:cNvSpPr/>
          <p:nvPr/>
        </p:nvSpPr>
        <p:spPr>
          <a:xfrm>
            <a:off x="0" y="3872678"/>
            <a:ext cx="5356577" cy="307777"/>
          </a:xfrm>
          <a:prstGeom prst="rect">
            <a:avLst/>
          </a:prstGeom>
        </p:spPr>
        <p:txBody>
          <a:bodyPr wrap="square">
            <a:spAutoFit/>
          </a:bodyPr>
          <a:lstStyle/>
          <a:p>
            <a:pPr marL="342900" indent="-342900">
              <a:buFont typeface="+mj-lt"/>
              <a:buAutoNum type="alphaLcParenR" startAt="5"/>
            </a:pPr>
            <a:r>
              <a:rPr lang="en-NZ" sz="1400" dirty="0">
                <a:latin typeface="Calibri" panose="020F0502020204030204" pitchFamily="34" charset="0"/>
                <a:ea typeface="Calibri" panose="020F0502020204030204" pitchFamily="34" charset="0"/>
              </a:rPr>
              <a:t>to help them be part of the crowd welcoming Jesus to Jerusalem.</a:t>
            </a:r>
            <a:endParaRPr lang="en-NZ" sz="1400" dirty="0"/>
          </a:p>
        </p:txBody>
      </p:sp>
      <p:sp>
        <p:nvSpPr>
          <p:cNvPr id="31" name="ans2e">
            <a:extLst>
              <a:ext uri="{FF2B5EF4-FFF2-40B4-BE49-F238E27FC236}">
                <a16:creationId xmlns:a16="http://schemas.microsoft.com/office/drawing/2014/main" id="{D31BFCCD-239D-4B26-8405-4CE40EF18933}"/>
              </a:ext>
            </a:extLst>
          </p:cNvPr>
          <p:cNvSpPr/>
          <p:nvPr/>
        </p:nvSpPr>
        <p:spPr>
          <a:xfrm>
            <a:off x="2952141" y="911913"/>
            <a:ext cx="4995333" cy="307777"/>
          </a:xfrm>
          <a:prstGeom prst="rect">
            <a:avLst/>
          </a:prstGeom>
        </p:spPr>
        <p:txBody>
          <a:bodyPr wrap="square">
            <a:spAutoFit/>
          </a:bodyPr>
          <a:lstStyle/>
          <a:p>
            <a:r>
              <a:rPr lang="en-NZ" sz="1400" dirty="0">
                <a:latin typeface="Calibri" panose="020F0502020204030204" pitchFamily="34" charset="0"/>
                <a:ea typeface="Calibri" panose="020F0502020204030204" pitchFamily="34" charset="0"/>
              </a:rPr>
              <a:t>to help them be part of the crowd welcoming Jesus to Jerusalem.</a:t>
            </a:r>
            <a:endParaRPr lang="en-NZ" sz="1400" dirty="0"/>
          </a:p>
        </p:txBody>
      </p:sp>
      <p:sp>
        <p:nvSpPr>
          <p:cNvPr id="32" name="ans4d">
            <a:extLst>
              <a:ext uri="{FF2B5EF4-FFF2-40B4-BE49-F238E27FC236}">
                <a16:creationId xmlns:a16="http://schemas.microsoft.com/office/drawing/2014/main" id="{483C390F-075D-4E5A-BBDD-78EACE9E9F56}"/>
              </a:ext>
            </a:extLst>
          </p:cNvPr>
          <p:cNvSpPr/>
          <p:nvPr/>
        </p:nvSpPr>
        <p:spPr>
          <a:xfrm>
            <a:off x="2662756" y="1486681"/>
            <a:ext cx="4933244" cy="307777"/>
          </a:xfrm>
          <a:prstGeom prst="rect">
            <a:avLst/>
          </a:prstGeom>
        </p:spPr>
        <p:txBody>
          <a:bodyPr wrap="square">
            <a:spAutoFit/>
          </a:bodyPr>
          <a:lstStyle/>
          <a:p>
            <a:r>
              <a:rPr lang="en-NZ" sz="1400" dirty="0">
                <a:latin typeface="Calibri" panose="020F0502020204030204" pitchFamily="34" charset="0"/>
                <a:ea typeface="Calibri" panose="020F0502020204030204" pitchFamily="34" charset="0"/>
              </a:rPr>
              <a:t>stay close to Jesus and share his journey through Holy Week.</a:t>
            </a:r>
            <a:endParaRPr lang="en-NZ" sz="1400" dirty="0"/>
          </a:p>
        </p:txBody>
      </p:sp>
      <p:sp>
        <p:nvSpPr>
          <p:cNvPr id="33" name="Textbox: Tool instructions">
            <a:extLst>
              <a:ext uri="{FF2B5EF4-FFF2-40B4-BE49-F238E27FC236}">
                <a16:creationId xmlns:a16="http://schemas.microsoft.com/office/drawing/2014/main" id="{ED173669-9DEB-4699-8DCA-FE1B8D101A50}"/>
              </a:ext>
            </a:extLst>
          </p:cNvPr>
          <p:cNvSpPr txBox="1"/>
          <p:nvPr/>
        </p:nvSpPr>
        <p:spPr>
          <a:xfrm>
            <a:off x="3098251" y="4885406"/>
            <a:ext cx="2783134" cy="21358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88" dirty="0">
                <a:latin typeface="Arial" pitchFamily="34" charset="0"/>
                <a:ea typeface="Segoe UI" pitchFamily="34" charset="0"/>
                <a:cs typeface="Arial" pitchFamily="34" charset="0"/>
              </a:rPr>
              <a:t>Click lower statements to complete the sentence correctly</a:t>
            </a:r>
          </a:p>
        </p:txBody>
      </p:sp>
    </p:spTree>
    <p:extLst>
      <p:ext uri="{BB962C8B-B14F-4D97-AF65-F5344CB8AC3E}">
        <p14:creationId xmlns:p14="http://schemas.microsoft.com/office/powerpoint/2010/main" val="9999506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42" presetClass="path" presetSubtype="0" accel="50000" decel="50000" fill="hold" grpId="3" nodeType="withEffect">
                                  <p:stCondLst>
                                    <p:cond delay="0"/>
                                  </p:stCondLst>
                                  <p:childTnLst>
                                    <p:animMotion origin="layout" path="M 1.94444E-6 1.60494E-6 L -0.43629 0.28426 " pathEditMode="relative" rAng="0" ptsTypes="AA">
                                      <p:cBhvr>
                                        <p:cTn id="10" dur="2000" spd="-100000" fill="hold"/>
                                        <p:tgtEl>
                                          <p:spTgt spid="27"/>
                                        </p:tgtEl>
                                        <p:attrNameLst>
                                          <p:attrName>ppt_x</p:attrName>
                                          <p:attrName>ppt_y</p:attrName>
                                        </p:attrNameLst>
                                      </p:cBhvr>
                                      <p:rCtr x="-21823" y="14198"/>
                                    </p:animMotion>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1" presetClass="exit"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par>
                                <p:cTn id="18" presetID="42" presetClass="path" presetSubtype="0" accel="50000" decel="50000" fill="hold" grpId="3" nodeType="withEffect">
                                  <p:stCondLst>
                                    <p:cond delay="0"/>
                                  </p:stCondLst>
                                  <p:childTnLst>
                                    <p:animMotion origin="layout" path="M 0 -1.35802E-6 L -0.28524 0.24105 " pathEditMode="relative" rAng="0" ptsTypes="AA">
                                      <p:cBhvr>
                                        <p:cTn id="19" dur="2000" spd="-100000" fill="hold"/>
                                        <p:tgtEl>
                                          <p:spTgt spid="28"/>
                                        </p:tgtEl>
                                        <p:attrNameLst>
                                          <p:attrName>ppt_x</p:attrName>
                                          <p:attrName>ppt_y</p:attrName>
                                        </p:attrNameLst>
                                      </p:cBhvr>
                                      <p:rCtr x="-14271" y="12037"/>
                                    </p:animMotion>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 presetClass="exit"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42" presetClass="path" presetSubtype="0" accel="50000" decel="50000" fill="hold" grpId="3" nodeType="withEffect">
                                  <p:stCondLst>
                                    <p:cond delay="0"/>
                                  </p:stCondLst>
                                  <p:childTnLst>
                                    <p:animMotion origin="layout" path="M -1.66667E-6 3.58025E-6 L -0.42396 0.52747 " pathEditMode="relative" rAng="0" ptsTypes="AA">
                                      <p:cBhvr>
                                        <p:cTn id="28" dur="2000" spd="-100000" fill="hold"/>
                                        <p:tgtEl>
                                          <p:spTgt spid="11"/>
                                        </p:tgtEl>
                                        <p:attrNameLst>
                                          <p:attrName>ppt_x</p:attrName>
                                          <p:attrName>ppt_y</p:attrName>
                                        </p:attrNameLst>
                                      </p:cBhvr>
                                      <p:rCtr x="-21198" y="26358"/>
                                    </p:animMotion>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3"/>
                    </p:tgtEl>
                  </p:cond>
                </p:stCondLst>
                <p:endSync evt="end" delay="0">
                  <p:rtn val="all"/>
                </p:endSync>
                <p:childTnLst>
                  <p:par>
                    <p:cTn id="30" fill="hold">
                      <p:stCondLst>
                        <p:cond delay="0"/>
                      </p:stCondLst>
                      <p:childTnLst>
                        <p:par>
                          <p:cTn id="31" fill="hold">
                            <p:stCondLst>
                              <p:cond delay="0"/>
                            </p:stCondLst>
                            <p:childTnLst>
                              <p:par>
                                <p:cTn id="32" presetID="1" presetClass="exit"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hidden"/>
                                      </p:to>
                                    </p:set>
                                  </p:childTnLst>
                                </p:cTn>
                              </p:par>
                              <p:par>
                                <p:cTn id="34" presetID="1"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childTnLst>
                                </p:cTn>
                              </p:par>
                              <p:par>
                                <p:cTn id="36" presetID="42" presetClass="path" presetSubtype="0" accel="50000" decel="50000" fill="hold" grpId="3" nodeType="withEffect">
                                  <p:stCondLst>
                                    <p:cond delay="0"/>
                                  </p:stCondLst>
                                  <p:childTnLst>
                                    <p:animMotion origin="layout" path="M 2.5E-6 2.83951E-6 L -0.24931 0.41203 " pathEditMode="relative" rAng="0" ptsTypes="AA">
                                      <p:cBhvr>
                                        <p:cTn id="37" dur="2000" spd="-100000" fill="hold"/>
                                        <p:tgtEl>
                                          <p:spTgt spid="32"/>
                                        </p:tgtEl>
                                        <p:attrNameLst>
                                          <p:attrName>ppt_x</p:attrName>
                                          <p:attrName>ppt_y</p:attrName>
                                        </p:attrNameLst>
                                      </p:cBhvr>
                                      <p:rCtr x="-12465" y="20586"/>
                                    </p:animMotion>
                                  </p:childTnLst>
                                </p:cTn>
                              </p:par>
                            </p:childTnLst>
                          </p:cTn>
                        </p:par>
                      </p:childTnLst>
                    </p:cTn>
                  </p:par>
                </p:childTnLst>
              </p:cTn>
              <p:nextCondLst>
                <p:cond evt="onClick" delay="0">
                  <p:tgtEl>
                    <p:spTgt spid="13"/>
                  </p:tgtEl>
                </p:cond>
              </p:nextCondLst>
            </p:seq>
            <p:seq concurrent="1" nextAc="seek">
              <p:cTn id="38" restart="whenNotActive" fill="hold" evtFilter="cancelBubble" nodeType="interactiveSeq">
                <p:stCondLst>
                  <p:cond evt="onClick" delay="0">
                    <p:tgtEl>
                      <p:spTgt spid="15"/>
                    </p:tgtEl>
                  </p:cond>
                </p:stCondLst>
                <p:endSync evt="end" delay="0">
                  <p:rtn val="all"/>
                </p:endSync>
                <p:childTnLst>
                  <p:par>
                    <p:cTn id="39" fill="hold">
                      <p:stCondLst>
                        <p:cond delay="0"/>
                      </p:stCondLst>
                      <p:childTnLst>
                        <p:par>
                          <p:cTn id="40" fill="hold">
                            <p:stCondLst>
                              <p:cond delay="0"/>
                            </p:stCondLst>
                            <p:childTnLst>
                              <p:par>
                                <p:cTn id="41" presetID="1" presetClass="exit"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42" presetClass="path" presetSubtype="0" accel="50000" decel="50000" fill="hold" grpId="3" nodeType="withEffect">
                                  <p:stCondLst>
                                    <p:cond delay="0"/>
                                  </p:stCondLst>
                                  <p:childTnLst>
                                    <p:animMotion origin="layout" path="M 3.05556E-6 1.23457E-6 L -0.28438 0.5787 " pathEditMode="relative" rAng="0" ptsTypes="AA">
                                      <p:cBhvr>
                                        <p:cTn id="46" dur="2000" spd="-100000" fill="hold"/>
                                        <p:tgtEl>
                                          <p:spTgt spid="31"/>
                                        </p:tgtEl>
                                        <p:attrNameLst>
                                          <p:attrName>ppt_x</p:attrName>
                                          <p:attrName>ppt_y</p:attrName>
                                        </p:attrNameLst>
                                      </p:cBhvr>
                                      <p:rCtr x="-14219" y="28920"/>
                                    </p:animMotion>
                                  </p:childTnLst>
                                </p:cTn>
                              </p:par>
                            </p:childTnLst>
                          </p:cTn>
                        </p:par>
                      </p:childTnLst>
                    </p:cTn>
                  </p:par>
                </p:childTnLst>
              </p:cTn>
              <p:nextCondLst>
                <p:cond evt="onClick" delay="0">
                  <p:tgtEl>
                    <p:spTgt spid="15"/>
                  </p:tgtEl>
                </p:cond>
              </p:nextCondLst>
            </p:seq>
            <p:seq concurrent="1" nextAc="seek">
              <p:cTn id="47" restart="whenNotActive" fill="hold" evtFilter="cancelBubble" nodeType="interactiveSeq">
                <p:stCondLst>
                  <p:cond evt="onClick" delay="0">
                    <p:tgtEl>
                      <p:spTgt spid="50"/>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grpId="2" nodeType="withEffect">
                                  <p:stCondLst>
                                    <p:cond delay="0"/>
                                  </p:stCondLst>
                                  <p:childTnLst>
                                    <p:set>
                                      <p:cBhvr>
                                        <p:cTn id="51" dur="1" fill="hold">
                                          <p:stCondLst>
                                            <p:cond delay="0"/>
                                          </p:stCondLst>
                                        </p:cTn>
                                        <p:tgtEl>
                                          <p:spTgt spid="27"/>
                                        </p:tgtEl>
                                        <p:attrNameLst>
                                          <p:attrName>style.visibility</p:attrName>
                                        </p:attrNameLst>
                                      </p:cBhvr>
                                      <p:to>
                                        <p:strVal val="hidden"/>
                                      </p:to>
                                    </p:set>
                                  </p:childTnLst>
                                </p:cTn>
                              </p:par>
                              <p:par>
                                <p:cTn id="52" presetID="1" presetClass="exit" presetSubtype="0" fill="hold" grpId="2" nodeType="withEffect">
                                  <p:stCondLst>
                                    <p:cond delay="0"/>
                                  </p:stCondLst>
                                  <p:childTnLst>
                                    <p:set>
                                      <p:cBhvr>
                                        <p:cTn id="53" dur="1" fill="hold">
                                          <p:stCondLst>
                                            <p:cond delay="0"/>
                                          </p:stCondLst>
                                        </p:cTn>
                                        <p:tgtEl>
                                          <p:spTgt spid="28"/>
                                        </p:tgtEl>
                                        <p:attrNameLst>
                                          <p:attrName>style.visibility</p:attrName>
                                        </p:attrNameLst>
                                      </p:cBhvr>
                                      <p:to>
                                        <p:strVal val="hidden"/>
                                      </p:to>
                                    </p:set>
                                  </p:childTnLst>
                                </p:cTn>
                              </p:par>
                              <p:par>
                                <p:cTn id="54" presetID="1" presetClass="exit" presetSubtype="0" fill="hold" grpId="2" nodeType="withEffect">
                                  <p:stCondLst>
                                    <p:cond delay="0"/>
                                  </p:stCondLst>
                                  <p:childTnLst>
                                    <p:set>
                                      <p:cBhvr>
                                        <p:cTn id="55" dur="1" fill="hold">
                                          <p:stCondLst>
                                            <p:cond delay="0"/>
                                          </p:stCondLst>
                                        </p:cTn>
                                        <p:tgtEl>
                                          <p:spTgt spid="31"/>
                                        </p:tgtEl>
                                        <p:attrNameLst>
                                          <p:attrName>style.visibility</p:attrName>
                                        </p:attrNameLst>
                                      </p:cBhvr>
                                      <p:to>
                                        <p:strVal val="hidden"/>
                                      </p:to>
                                    </p:set>
                                  </p:childTnLst>
                                </p:cTn>
                              </p:par>
                              <p:par>
                                <p:cTn id="56" presetID="1" presetClass="exit" presetSubtype="0" fill="hold" grpId="2" nodeType="withEffect">
                                  <p:stCondLst>
                                    <p:cond delay="0"/>
                                  </p:stCondLst>
                                  <p:childTnLst>
                                    <p:set>
                                      <p:cBhvr>
                                        <p:cTn id="57" dur="1" fill="hold">
                                          <p:stCondLst>
                                            <p:cond delay="0"/>
                                          </p:stCondLst>
                                        </p:cTn>
                                        <p:tgtEl>
                                          <p:spTgt spid="32"/>
                                        </p:tgtEl>
                                        <p:attrNameLst>
                                          <p:attrName>style.visibility</p:attrName>
                                        </p:attrNameLst>
                                      </p:cBhvr>
                                      <p:to>
                                        <p:strVal val="hidden"/>
                                      </p:to>
                                    </p:set>
                                  </p:childTnLst>
                                </p:cTn>
                              </p:par>
                              <p:par>
                                <p:cTn id="58" presetID="1" presetClass="exit" presetSubtype="0" fill="hold" grpId="2" nodeType="withEffect">
                                  <p:stCondLst>
                                    <p:cond delay="0"/>
                                  </p:stCondLst>
                                  <p:childTnLst>
                                    <p:set>
                                      <p:cBhvr>
                                        <p:cTn id="59" dur="1" fill="hold">
                                          <p:stCondLst>
                                            <p:cond delay="0"/>
                                          </p:stCondLst>
                                        </p:cTn>
                                        <p:tgtEl>
                                          <p:spTgt spid="11"/>
                                        </p:tgtEl>
                                        <p:attrNameLst>
                                          <p:attrName>style.visibility</p:attrName>
                                        </p:attrNameLst>
                                      </p:cBhvr>
                                      <p:to>
                                        <p:strVal val="hidden"/>
                                      </p:to>
                                    </p:set>
                                  </p:childTnLst>
                                </p:cTn>
                              </p:par>
                              <p:par>
                                <p:cTn id="60" presetID="1" presetClass="entr" presetSubtype="0" fill="hold" grpId="2" nodeType="withEffect">
                                  <p:stCondLst>
                                    <p:cond delay="0"/>
                                  </p:stCondLst>
                                  <p:childTnLst>
                                    <p:set>
                                      <p:cBhvr>
                                        <p:cTn id="61" dur="1" fill="hold">
                                          <p:stCondLst>
                                            <p:cond delay="0"/>
                                          </p:stCondLst>
                                        </p:cTn>
                                        <p:tgtEl>
                                          <p:spTgt spid="8"/>
                                        </p:tgtEl>
                                        <p:attrNameLst>
                                          <p:attrName>style.visibility</p:attrName>
                                        </p:attrNameLst>
                                      </p:cBhvr>
                                      <p:to>
                                        <p:strVal val="visible"/>
                                      </p:to>
                                    </p:set>
                                  </p:childTnLst>
                                </p:cTn>
                              </p:par>
                              <p:par>
                                <p:cTn id="62" presetID="1" presetClass="entr" presetSubtype="0" fill="hold" grpId="2" nodeType="withEffect">
                                  <p:stCondLst>
                                    <p:cond delay="0"/>
                                  </p:stCondLst>
                                  <p:childTnLst>
                                    <p:set>
                                      <p:cBhvr>
                                        <p:cTn id="63" dur="1" fill="hold">
                                          <p:stCondLst>
                                            <p:cond delay="0"/>
                                          </p:stCondLst>
                                        </p:cTn>
                                        <p:tgtEl>
                                          <p:spTgt spid="9"/>
                                        </p:tgtEl>
                                        <p:attrNameLst>
                                          <p:attrName>style.visibility</p:attrName>
                                        </p:attrNameLst>
                                      </p:cBhvr>
                                      <p:to>
                                        <p:strVal val="visible"/>
                                      </p:to>
                                    </p:set>
                                  </p:childTnLst>
                                </p:cTn>
                              </p:par>
                              <p:par>
                                <p:cTn id="64" presetID="1" presetClass="entr" presetSubtype="0" fill="hold" grpId="2" nodeType="withEffect">
                                  <p:stCondLst>
                                    <p:cond delay="0"/>
                                  </p:stCondLst>
                                  <p:childTnLst>
                                    <p:set>
                                      <p:cBhvr>
                                        <p:cTn id="65" dur="1" fill="hold">
                                          <p:stCondLst>
                                            <p:cond delay="0"/>
                                          </p:stCondLst>
                                        </p:cTn>
                                        <p:tgtEl>
                                          <p:spTgt spid="12"/>
                                        </p:tgtEl>
                                        <p:attrNameLst>
                                          <p:attrName>style.visibility</p:attrName>
                                        </p:attrNameLst>
                                      </p:cBhvr>
                                      <p:to>
                                        <p:strVal val="visible"/>
                                      </p:to>
                                    </p:set>
                                  </p:childTnLst>
                                </p:cTn>
                              </p:par>
                              <p:par>
                                <p:cTn id="66" presetID="1" presetClass="entr" presetSubtype="0" fill="hold" grpId="2" nodeType="withEffect">
                                  <p:stCondLst>
                                    <p:cond delay="0"/>
                                  </p:stCondLst>
                                  <p:childTnLst>
                                    <p:set>
                                      <p:cBhvr>
                                        <p:cTn id="67" dur="1" fill="hold">
                                          <p:stCondLst>
                                            <p:cond delay="0"/>
                                          </p:stCondLst>
                                        </p:cTn>
                                        <p:tgtEl>
                                          <p:spTgt spid="13"/>
                                        </p:tgtEl>
                                        <p:attrNameLst>
                                          <p:attrName>style.visibility</p:attrName>
                                        </p:attrNameLst>
                                      </p:cBhvr>
                                      <p:to>
                                        <p:strVal val="visible"/>
                                      </p:to>
                                    </p:set>
                                  </p:childTnLst>
                                </p:cTn>
                              </p:par>
                              <p:par>
                                <p:cTn id="68" presetID="1" presetClass="entr" presetSubtype="0" fill="hold" grpId="2" nodeType="withEffect">
                                  <p:stCondLst>
                                    <p:cond delay="0"/>
                                  </p:stCondLst>
                                  <p:childTnLst>
                                    <p:set>
                                      <p:cBhvr>
                                        <p:cTn id="69" dur="1" fill="hold">
                                          <p:stCondLst>
                                            <p:cond delay="0"/>
                                          </p:stCondLst>
                                        </p:cTn>
                                        <p:tgtEl>
                                          <p:spTgt spid="15"/>
                                        </p:tgtEl>
                                        <p:attrNameLst>
                                          <p:attrName>style.visibility</p:attrName>
                                        </p:attrNameLst>
                                      </p:cBhvr>
                                      <p:to>
                                        <p:strVal val="visible"/>
                                      </p:to>
                                    </p:set>
                                  </p:childTnLst>
                                </p:cTn>
                              </p:par>
                              <p:par>
                                <p:cTn id="70" presetID="42" presetClass="path" presetSubtype="0" accel="50000" decel="50000" fill="hold" grpId="4" nodeType="withEffect">
                                  <p:stCondLst>
                                    <p:cond delay="0"/>
                                  </p:stCondLst>
                                  <p:childTnLst>
                                    <p:animMotion origin="layout" path="M 0 0 L 0 0.25 E" pathEditMode="relative" ptsTypes="">
                                      <p:cBhvr>
                                        <p:cTn id="71" dur="100" spd="-100000" fill="hold"/>
                                        <p:tgtEl>
                                          <p:spTgt spid="27"/>
                                        </p:tgtEl>
                                        <p:attrNameLst>
                                          <p:attrName>ppt_x</p:attrName>
                                          <p:attrName>ppt_y</p:attrName>
                                        </p:attrNameLst>
                                      </p:cBhvr>
                                    </p:animMotion>
                                  </p:childTnLst>
                                </p:cTn>
                              </p:par>
                              <p:par>
                                <p:cTn id="72" presetID="42" presetClass="path" presetSubtype="0" accel="50000" decel="50000" fill="hold" grpId="4" nodeType="withEffect">
                                  <p:stCondLst>
                                    <p:cond delay="0"/>
                                  </p:stCondLst>
                                  <p:childTnLst>
                                    <p:animMotion origin="layout" path="M 0 0 L 0 0.25 E" pathEditMode="relative" ptsTypes="">
                                      <p:cBhvr>
                                        <p:cTn id="73" dur="100" spd="-100000" fill="hold"/>
                                        <p:tgtEl>
                                          <p:spTgt spid="28"/>
                                        </p:tgtEl>
                                        <p:attrNameLst>
                                          <p:attrName>ppt_x</p:attrName>
                                          <p:attrName>ppt_y</p:attrName>
                                        </p:attrNameLst>
                                      </p:cBhvr>
                                    </p:animMotion>
                                  </p:childTnLst>
                                </p:cTn>
                              </p:par>
                              <p:par>
                                <p:cTn id="74" presetID="42" presetClass="path" presetSubtype="0" accel="50000" decel="50000" fill="hold" grpId="4" nodeType="withEffect">
                                  <p:stCondLst>
                                    <p:cond delay="0"/>
                                  </p:stCondLst>
                                  <p:childTnLst>
                                    <p:animMotion origin="layout" path="M 0 0 L 0 0.25 E" pathEditMode="relative" ptsTypes="">
                                      <p:cBhvr>
                                        <p:cTn id="75" dur="100" spd="-100000" fill="hold"/>
                                        <p:tgtEl>
                                          <p:spTgt spid="31"/>
                                        </p:tgtEl>
                                        <p:attrNameLst>
                                          <p:attrName>ppt_x</p:attrName>
                                          <p:attrName>ppt_y</p:attrName>
                                        </p:attrNameLst>
                                      </p:cBhvr>
                                    </p:animMotion>
                                  </p:childTnLst>
                                </p:cTn>
                              </p:par>
                              <p:par>
                                <p:cTn id="76" presetID="42" presetClass="path" presetSubtype="0" accel="50000" decel="50000" fill="hold" grpId="4" nodeType="withEffect">
                                  <p:stCondLst>
                                    <p:cond delay="0"/>
                                  </p:stCondLst>
                                  <p:childTnLst>
                                    <p:animMotion origin="layout" path="M 0 0 L 0 0.25 E" pathEditMode="relative" ptsTypes="">
                                      <p:cBhvr>
                                        <p:cTn id="77" dur="100" spd="-100000" fill="hold"/>
                                        <p:tgtEl>
                                          <p:spTgt spid="32"/>
                                        </p:tgtEl>
                                        <p:attrNameLst>
                                          <p:attrName>ppt_x</p:attrName>
                                          <p:attrName>ppt_y</p:attrName>
                                        </p:attrNameLst>
                                      </p:cBhvr>
                                    </p:animMotion>
                                  </p:childTnLst>
                                </p:cTn>
                              </p:par>
                              <p:par>
                                <p:cTn id="78" presetID="42" presetClass="path" presetSubtype="0" accel="50000" decel="50000" fill="hold" grpId="4" nodeType="withEffect">
                                  <p:stCondLst>
                                    <p:cond delay="0"/>
                                  </p:stCondLst>
                                  <p:childTnLst>
                                    <p:animMotion origin="layout" path="M 0 0 L 0 0.25 E" pathEditMode="relative" ptsTypes="">
                                      <p:cBhvr>
                                        <p:cTn id="79" dur="100" spd="-100000" fill="hold"/>
                                        <p:tgtEl>
                                          <p:spTgt spid="11"/>
                                        </p:tgtEl>
                                        <p:attrNameLst>
                                          <p:attrName>ppt_x</p:attrName>
                                          <p:attrName>ppt_y</p:attrName>
                                        </p:attrNameLst>
                                      </p:cBhvr>
                                    </p:animMotion>
                                  </p:childTnLst>
                                </p:cTn>
                              </p:par>
                            </p:childTnLst>
                          </p:cTn>
                        </p:par>
                      </p:childTnLst>
                    </p:cTn>
                  </p:par>
                </p:childTnLst>
              </p:cTn>
              <p:nextCondLst>
                <p:cond evt="onClick" delay="0">
                  <p:tgtEl>
                    <p:spTgt spid="50"/>
                  </p:tgtEl>
                </p:cond>
              </p:nextCondLst>
            </p:seq>
            <p:seq concurrent="1" nextAc="seek">
              <p:cTn id="80" restart="whenNotActive" fill="hold" evtFilter="cancelBubble" nodeType="interactiveSeq">
                <p:stCondLst>
                  <p:cond evt="onClick" delay="0">
                    <p:tgtEl>
                      <p:spTgt spid="51"/>
                    </p:tgtEl>
                  </p:cond>
                </p:stCondLst>
                <p:endSync evt="end" delay="0">
                  <p:rtn val="all"/>
                </p:endSync>
                <p:childTnLst>
                  <p:par>
                    <p:cTn id="81" fill="hold">
                      <p:stCondLst>
                        <p:cond delay="0"/>
                      </p:stCondLst>
                      <p:childTnLst>
                        <p:par>
                          <p:cTn id="82" fill="hold">
                            <p:stCondLst>
                              <p:cond delay="0"/>
                            </p:stCondLst>
                            <p:childTnLst>
                              <p:par>
                                <p:cTn id="83" presetID="1" presetClass="exit" presetSubtype="0" fill="hold" grpId="1" nodeType="withEffect">
                                  <p:stCondLst>
                                    <p:cond delay="0"/>
                                  </p:stCondLst>
                                  <p:childTnLst>
                                    <p:set>
                                      <p:cBhvr>
                                        <p:cTn id="84" dur="1" fill="hold">
                                          <p:stCondLst>
                                            <p:cond delay="0"/>
                                          </p:stCondLst>
                                        </p:cTn>
                                        <p:tgtEl>
                                          <p:spTgt spid="27"/>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28"/>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31"/>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32"/>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11"/>
                                        </p:tgtEl>
                                        <p:attrNameLst>
                                          <p:attrName>style.visibility</p:attrName>
                                        </p:attrNameLst>
                                      </p:cBhvr>
                                      <p:to>
                                        <p:strVal val="hidden"/>
                                      </p:to>
                                    </p:set>
                                  </p:childTnLst>
                                </p:cTn>
                              </p:par>
                              <p:par>
                                <p:cTn id="93" presetID="1" presetClass="entr" presetSubtype="0" fill="hold" grpId="1" nodeType="withEffect">
                                  <p:stCondLst>
                                    <p:cond delay="0"/>
                                  </p:stCondLst>
                                  <p:childTnLst>
                                    <p:set>
                                      <p:cBhvr>
                                        <p:cTn id="94" dur="1" fill="hold">
                                          <p:stCondLst>
                                            <p:cond delay="0"/>
                                          </p:stCondLst>
                                        </p:cTn>
                                        <p:tgtEl>
                                          <p:spTgt spid="8"/>
                                        </p:tgtEl>
                                        <p:attrNameLst>
                                          <p:attrName>style.visibility</p:attrName>
                                        </p:attrNameLst>
                                      </p:cBhvr>
                                      <p:to>
                                        <p:strVal val="visible"/>
                                      </p:to>
                                    </p:set>
                                  </p:childTnLst>
                                </p:cTn>
                              </p:par>
                              <p:par>
                                <p:cTn id="95" presetID="1" presetClass="entr" presetSubtype="0" fill="hold" grpId="1" nodeType="withEffect">
                                  <p:stCondLst>
                                    <p:cond delay="0"/>
                                  </p:stCondLst>
                                  <p:childTnLst>
                                    <p:set>
                                      <p:cBhvr>
                                        <p:cTn id="96" dur="1" fill="hold">
                                          <p:stCondLst>
                                            <p:cond delay="0"/>
                                          </p:stCondLst>
                                        </p:cTn>
                                        <p:tgtEl>
                                          <p:spTgt spid="9"/>
                                        </p:tgtEl>
                                        <p:attrNameLst>
                                          <p:attrName>style.visibility</p:attrName>
                                        </p:attrNameLst>
                                      </p:cBhvr>
                                      <p:to>
                                        <p:strVal val="visible"/>
                                      </p:to>
                                    </p:set>
                                  </p:childTnLst>
                                </p:cTn>
                              </p:par>
                              <p:par>
                                <p:cTn id="97" presetID="1" presetClass="entr" presetSubtype="0" fill="hold" grpId="1" nodeType="withEffect">
                                  <p:stCondLst>
                                    <p:cond delay="0"/>
                                  </p:stCondLst>
                                  <p:childTnLst>
                                    <p:set>
                                      <p:cBhvr>
                                        <p:cTn id="98" dur="1" fill="hold">
                                          <p:stCondLst>
                                            <p:cond delay="0"/>
                                          </p:stCondLst>
                                        </p:cTn>
                                        <p:tgtEl>
                                          <p:spTgt spid="12"/>
                                        </p:tgtEl>
                                        <p:attrNameLst>
                                          <p:attrName>style.visibility</p:attrName>
                                        </p:attrNameLst>
                                      </p:cBhvr>
                                      <p:to>
                                        <p:strVal val="visible"/>
                                      </p:to>
                                    </p:set>
                                  </p:childTnLst>
                                </p:cTn>
                              </p:par>
                              <p:par>
                                <p:cTn id="99" presetID="1" presetClass="entr" presetSubtype="0" fill="hold" grpId="1" nodeType="withEffect">
                                  <p:stCondLst>
                                    <p:cond delay="0"/>
                                  </p:stCondLst>
                                  <p:childTnLst>
                                    <p:set>
                                      <p:cBhvr>
                                        <p:cTn id="100" dur="1" fill="hold">
                                          <p:stCondLst>
                                            <p:cond delay="0"/>
                                          </p:stCondLst>
                                        </p:cTn>
                                        <p:tgtEl>
                                          <p:spTgt spid="13"/>
                                        </p:tgtEl>
                                        <p:attrNameLst>
                                          <p:attrName>style.visibility</p:attrName>
                                        </p:attrNameLst>
                                      </p:cBhvr>
                                      <p:to>
                                        <p:strVal val="visible"/>
                                      </p:to>
                                    </p:set>
                                  </p:childTnLst>
                                </p:cTn>
                              </p:par>
                              <p:par>
                                <p:cTn id="101" presetID="1" presetClass="entr" presetSubtype="0" fill="hold" grpId="1" nodeType="withEffect">
                                  <p:stCondLst>
                                    <p:cond delay="0"/>
                                  </p:stCondLst>
                                  <p:childTnLst>
                                    <p:set>
                                      <p:cBhvr>
                                        <p:cTn id="102" dur="1" fill="hold">
                                          <p:stCondLst>
                                            <p:cond delay="0"/>
                                          </p:stCondLst>
                                        </p:cTn>
                                        <p:tgtEl>
                                          <p:spTgt spid="15"/>
                                        </p:tgtEl>
                                        <p:attrNameLst>
                                          <p:attrName>style.visibility</p:attrName>
                                        </p:attrNameLst>
                                      </p:cBhvr>
                                      <p:to>
                                        <p:strVal val="visible"/>
                                      </p:to>
                                    </p:set>
                                  </p:childTnLst>
                                </p:cTn>
                              </p:par>
                              <p:par>
                                <p:cTn id="103" presetID="42" presetClass="path" presetSubtype="0" accel="50000" decel="50000" fill="hold" grpId="5" nodeType="withEffect">
                                  <p:stCondLst>
                                    <p:cond delay="0"/>
                                  </p:stCondLst>
                                  <p:childTnLst>
                                    <p:animMotion origin="layout" path="M 0 0 L 0 0.25 E" pathEditMode="relative" ptsTypes="">
                                      <p:cBhvr>
                                        <p:cTn id="104" dur="100" spd="-100000" fill="hold"/>
                                        <p:tgtEl>
                                          <p:spTgt spid="27"/>
                                        </p:tgtEl>
                                        <p:attrNameLst>
                                          <p:attrName>ppt_x</p:attrName>
                                          <p:attrName>ppt_y</p:attrName>
                                        </p:attrNameLst>
                                      </p:cBhvr>
                                    </p:animMotion>
                                  </p:childTnLst>
                                </p:cTn>
                              </p:par>
                              <p:par>
                                <p:cTn id="105" presetID="42" presetClass="path" presetSubtype="0" accel="50000" decel="50000" fill="hold" grpId="5" nodeType="withEffect">
                                  <p:stCondLst>
                                    <p:cond delay="0"/>
                                  </p:stCondLst>
                                  <p:childTnLst>
                                    <p:animMotion origin="layout" path="M 0 0 L 0 0.25 E" pathEditMode="relative" ptsTypes="">
                                      <p:cBhvr>
                                        <p:cTn id="106" dur="100" spd="-100000" fill="hold"/>
                                        <p:tgtEl>
                                          <p:spTgt spid="28"/>
                                        </p:tgtEl>
                                        <p:attrNameLst>
                                          <p:attrName>ppt_x</p:attrName>
                                          <p:attrName>ppt_y</p:attrName>
                                        </p:attrNameLst>
                                      </p:cBhvr>
                                    </p:animMotion>
                                  </p:childTnLst>
                                </p:cTn>
                              </p:par>
                              <p:par>
                                <p:cTn id="107" presetID="42" presetClass="path" presetSubtype="0" accel="50000" decel="50000" fill="hold" grpId="5" nodeType="withEffect">
                                  <p:stCondLst>
                                    <p:cond delay="0"/>
                                  </p:stCondLst>
                                  <p:childTnLst>
                                    <p:animMotion origin="layout" path="M 0 0 L 0 0.25 E" pathEditMode="relative" ptsTypes="">
                                      <p:cBhvr>
                                        <p:cTn id="108" dur="100" spd="-100000" fill="hold"/>
                                        <p:tgtEl>
                                          <p:spTgt spid="31"/>
                                        </p:tgtEl>
                                        <p:attrNameLst>
                                          <p:attrName>ppt_x</p:attrName>
                                          <p:attrName>ppt_y</p:attrName>
                                        </p:attrNameLst>
                                      </p:cBhvr>
                                    </p:animMotion>
                                  </p:childTnLst>
                                </p:cTn>
                              </p:par>
                              <p:par>
                                <p:cTn id="109" presetID="42" presetClass="path" presetSubtype="0" accel="50000" decel="50000" fill="hold" grpId="5" nodeType="withEffect">
                                  <p:stCondLst>
                                    <p:cond delay="0"/>
                                  </p:stCondLst>
                                  <p:childTnLst>
                                    <p:animMotion origin="layout" path="M 0 0 L 0 0.25 E" pathEditMode="relative" ptsTypes="">
                                      <p:cBhvr>
                                        <p:cTn id="110" dur="100" spd="-100000" fill="hold"/>
                                        <p:tgtEl>
                                          <p:spTgt spid="32"/>
                                        </p:tgtEl>
                                        <p:attrNameLst>
                                          <p:attrName>ppt_x</p:attrName>
                                          <p:attrName>ppt_y</p:attrName>
                                        </p:attrNameLst>
                                      </p:cBhvr>
                                    </p:animMotion>
                                  </p:childTnLst>
                                </p:cTn>
                              </p:par>
                              <p:par>
                                <p:cTn id="111" presetID="42" presetClass="path" presetSubtype="0" accel="50000" decel="50000" fill="hold" grpId="5" nodeType="withEffect">
                                  <p:stCondLst>
                                    <p:cond delay="0"/>
                                  </p:stCondLst>
                                  <p:childTnLst>
                                    <p:animMotion origin="layout" path="M 0 0 L 0 0.25 E" pathEditMode="relative" ptsTypes="">
                                      <p:cBhvr>
                                        <p:cTn id="112" dur="100" spd="-100000" fill="hold"/>
                                        <p:tgtEl>
                                          <p:spTgt spid="11"/>
                                        </p:tgtEl>
                                        <p:attrNameLst>
                                          <p:attrName>ppt_x</p:attrName>
                                          <p:attrName>ppt_y</p:attrName>
                                        </p:attrNameLst>
                                      </p:cBhvr>
                                    </p:animMotion>
                                  </p:childTnLst>
                                </p:cTn>
                              </p:par>
                            </p:childTnLst>
                          </p:cTn>
                        </p:par>
                      </p:childTnLst>
                    </p:cTn>
                  </p:par>
                </p:childTnLst>
              </p:cTn>
              <p:nextCondLst>
                <p:cond evt="onClick" delay="0">
                  <p:tgtEl>
                    <p:spTgt spid="51"/>
                  </p:tgtEl>
                </p:cond>
              </p:nextCondLst>
            </p:seq>
          </p:childTnLst>
        </p:cTn>
      </p:par>
    </p:tnLst>
    <p:bldLst>
      <p:bldP spid="8" grpId="0"/>
      <p:bldP spid="8" grpId="1"/>
      <p:bldP spid="8" grpId="2"/>
      <p:bldP spid="9" grpId="0"/>
      <p:bldP spid="9" grpId="1"/>
      <p:bldP spid="9" grpId="2"/>
      <p:bldP spid="11" grpId="0"/>
      <p:bldP spid="11" grpId="1"/>
      <p:bldP spid="11" grpId="2"/>
      <p:bldP spid="11" grpId="3"/>
      <p:bldP spid="11" grpId="4"/>
      <p:bldP spid="11" grpId="5"/>
      <p:bldP spid="12" grpId="0"/>
      <p:bldP spid="12" grpId="1"/>
      <p:bldP spid="12" grpId="2"/>
      <p:bldP spid="27" grpId="0"/>
      <p:bldP spid="27" grpId="1"/>
      <p:bldP spid="27" grpId="2"/>
      <p:bldP spid="27" grpId="3"/>
      <p:bldP spid="27" grpId="4"/>
      <p:bldP spid="27" grpId="5"/>
      <p:bldP spid="28" grpId="0"/>
      <p:bldP spid="28" grpId="1"/>
      <p:bldP spid="28" grpId="2"/>
      <p:bldP spid="28" grpId="3"/>
      <p:bldP spid="28" grpId="4"/>
      <p:bldP spid="28" grpId="5"/>
      <p:bldP spid="13" grpId="0"/>
      <p:bldP spid="13" grpId="1"/>
      <p:bldP spid="13" grpId="2"/>
      <p:bldP spid="15" grpId="0"/>
      <p:bldP spid="15" grpId="1"/>
      <p:bldP spid="15" grpId="2"/>
      <p:bldP spid="31" grpId="0"/>
      <p:bldP spid="31" grpId="1"/>
      <p:bldP spid="31" grpId="2"/>
      <p:bldP spid="31" grpId="3"/>
      <p:bldP spid="31" grpId="4"/>
      <p:bldP spid="31" grpId="5"/>
      <p:bldP spid="32" grpId="0"/>
      <p:bldP spid="32" grpId="1"/>
      <p:bldP spid="32" grpId="2"/>
      <p:bldP spid="32" grpId="3"/>
      <p:bldP spid="32" grpId="4"/>
      <p:bldP spid="32" grpId="5"/>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408" y="-20538"/>
            <a:ext cx="8918088" cy="523220"/>
          </a:xfrm>
          <a:prstGeom prst="rect">
            <a:avLst/>
          </a:prstGeom>
          <a:noFill/>
        </p:spPr>
        <p:txBody>
          <a:bodyPr wrap="square" lIns="91440" tIns="45720" rIns="91440" bIns="45720">
            <a:spAutoFit/>
          </a:bodyPr>
          <a:lstStyle/>
          <a:p>
            <a:pPr algn="ctr"/>
            <a:r>
              <a:rPr lang="en-NZ" sz="2800" b="1" dirty="0">
                <a:ln w="12700" cmpd="sng">
                  <a:solidFill>
                    <a:schemeClr val="tx1">
                      <a:lumMod val="95000"/>
                      <a:lumOff val="5000"/>
                    </a:schemeClr>
                  </a:solidFill>
                  <a:prstDash val="solid"/>
                </a:ln>
                <a:solidFill>
                  <a:srgbClr val="FF0000"/>
                </a:solidFill>
                <a:effectLst>
                  <a:outerShdw blurRad="38100" dist="38100" dir="2700000" algn="tl">
                    <a:srgbClr val="000000">
                      <a:alpha val="43137"/>
                    </a:srgbClr>
                  </a:outerShdw>
                </a:effectLst>
              </a:rPr>
              <a:t>There are many different rituals used to welcome people</a:t>
            </a:r>
            <a:endParaRPr lang="en-US" sz="2800" b="1" dirty="0">
              <a:ln w="12700" cmpd="sng">
                <a:solidFill>
                  <a:schemeClr val="tx1">
                    <a:lumMod val="95000"/>
                    <a:lumOff val="5000"/>
                  </a:schemeClr>
                </a:solidFill>
                <a:prstDash val="solid"/>
              </a:ln>
              <a:solidFill>
                <a:srgbClr val="FF0000"/>
              </a:solidFill>
              <a:effectLst>
                <a:outerShdw blurRad="38100" dist="38100" dir="2700000" algn="tl">
                  <a:srgbClr val="000000">
                    <a:alpha val="43137"/>
                  </a:srgbClr>
                </a:outerShdw>
              </a:effectLst>
            </a:endParaRPr>
          </a:p>
        </p:txBody>
      </p:sp>
      <p:sp>
        <p:nvSpPr>
          <p:cNvPr id="4"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S-07</a:t>
            </a:r>
          </a:p>
        </p:txBody>
      </p:sp>
      <p:sp>
        <p:nvSpPr>
          <p:cNvPr id="27" name="Action Button: Forward">
            <a:hlinkClick r:id="" action="ppaction://hlinkshowjump?jump=nextslide" highlightClick="1"/>
            <a:extLst>
              <a:ext uri="{FF2B5EF4-FFF2-40B4-BE49-F238E27FC236}">
                <a16:creationId xmlns:a16="http://schemas.microsoft.com/office/drawing/2014/main" id="{EC73975F-3078-49C3-AC8D-8405ABF7556C}"/>
              </a:ext>
            </a:extLst>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ction Button: Back">
            <a:hlinkClick r:id="" action="ppaction://hlinkshowjump?jump=previousslide" highlightClick="1"/>
            <a:extLst>
              <a:ext uri="{FF2B5EF4-FFF2-40B4-BE49-F238E27FC236}">
                <a16:creationId xmlns:a16="http://schemas.microsoft.com/office/drawing/2014/main" id="{68272E65-BFE8-4D93-AF6E-BA417DF19B5F}"/>
              </a:ext>
            </a:extLst>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Tool instructions">
            <a:extLst>
              <a:ext uri="{FF2B5EF4-FFF2-40B4-BE49-F238E27FC236}">
                <a16:creationId xmlns:a16="http://schemas.microsoft.com/office/drawing/2014/main" id="{42FB17D3-1828-4675-AF55-65AA7B9C165E}"/>
              </a:ext>
            </a:extLst>
          </p:cNvPr>
          <p:cNvSpPr txBox="1"/>
          <p:nvPr/>
        </p:nvSpPr>
        <p:spPr>
          <a:xfrm>
            <a:off x="3723063" y="4830608"/>
            <a:ext cx="1697902"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top card to discard it</a:t>
            </a:r>
          </a:p>
        </p:txBody>
      </p:sp>
      <p:grpSp>
        <p:nvGrpSpPr>
          <p:cNvPr id="53" name="reset button">
            <a:extLst>
              <a:ext uri="{FF2B5EF4-FFF2-40B4-BE49-F238E27FC236}">
                <a16:creationId xmlns:a16="http://schemas.microsoft.com/office/drawing/2014/main" id="{D606429C-DF7E-4FE8-8E22-27059BA26579}"/>
              </a:ext>
            </a:extLst>
          </p:cNvPr>
          <p:cNvGrpSpPr/>
          <p:nvPr/>
        </p:nvGrpSpPr>
        <p:grpSpPr>
          <a:xfrm>
            <a:off x="3339468" y="1689840"/>
            <a:ext cx="1690233" cy="1361772"/>
            <a:chOff x="3339468" y="1689840"/>
            <a:chExt cx="1690233" cy="1361772"/>
          </a:xfrm>
        </p:grpSpPr>
        <p:sp>
          <p:nvSpPr>
            <p:cNvPr id="51" name="Arrow: Curved Left 50">
              <a:extLst>
                <a:ext uri="{FF2B5EF4-FFF2-40B4-BE49-F238E27FC236}">
                  <a16:creationId xmlns:a16="http://schemas.microsoft.com/office/drawing/2014/main" id="{FA872869-CBC2-4D94-9C4A-AA21CFA9ECCE}"/>
                </a:ext>
              </a:extLst>
            </p:cNvPr>
            <p:cNvSpPr/>
            <p:nvPr/>
          </p:nvSpPr>
          <p:spPr>
            <a:xfrm>
              <a:off x="4262511" y="1776158"/>
              <a:ext cx="767190" cy="1275454"/>
            </a:xfrm>
            <a:prstGeom prst="curved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52" name="Arrow: Curved Left 51">
              <a:extLst>
                <a:ext uri="{FF2B5EF4-FFF2-40B4-BE49-F238E27FC236}">
                  <a16:creationId xmlns:a16="http://schemas.microsoft.com/office/drawing/2014/main" id="{229C8E0D-E5A6-4F0B-93CE-3159D04B58C2}"/>
                </a:ext>
              </a:extLst>
            </p:cNvPr>
            <p:cNvSpPr/>
            <p:nvPr/>
          </p:nvSpPr>
          <p:spPr>
            <a:xfrm rot="10800000">
              <a:off x="3339468" y="1689840"/>
              <a:ext cx="767190" cy="1275454"/>
            </a:xfrm>
            <a:prstGeom prst="curved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grpSp>
      <p:grpSp>
        <p:nvGrpSpPr>
          <p:cNvPr id="50" name="Group 9">
            <a:extLst>
              <a:ext uri="{FF2B5EF4-FFF2-40B4-BE49-F238E27FC236}">
                <a16:creationId xmlns:a16="http://schemas.microsoft.com/office/drawing/2014/main" id="{D6F2D84A-5C51-4875-A7A8-F6125FD132AA}"/>
              </a:ext>
            </a:extLst>
          </p:cNvPr>
          <p:cNvGrpSpPr/>
          <p:nvPr/>
        </p:nvGrpSpPr>
        <p:grpSpPr>
          <a:xfrm>
            <a:off x="2661900" y="453947"/>
            <a:ext cx="3409200" cy="4161600"/>
            <a:chOff x="2661900" y="453947"/>
            <a:chExt cx="3409200" cy="4161600"/>
          </a:xfrm>
        </p:grpSpPr>
        <p:sp>
          <p:nvSpPr>
            <p:cNvPr id="19" name="Shape: Card 9 (bottom)">
              <a:extLst>
                <a:ext uri="{FF2B5EF4-FFF2-40B4-BE49-F238E27FC236}">
                  <a16:creationId xmlns:a16="http://schemas.microsoft.com/office/drawing/2014/main" id="{9E861C9E-7E94-4C8C-8763-E752831AA595}"/>
                </a:ext>
              </a:extLst>
            </p:cNvPr>
            <p:cNvSpPr/>
            <p:nvPr/>
          </p:nvSpPr>
          <p:spPr>
            <a:xfrm>
              <a:off x="2661900" y="453947"/>
              <a:ext cx="3409200" cy="4161600"/>
            </a:xfrm>
            <a:prstGeom prst="roundRect">
              <a:avLst/>
            </a:prstGeom>
            <a:blipFill>
              <a:blip r:embed="rId3" cstate="print"/>
              <a:tile tx="0" ty="0" sx="100000" sy="100000" flip="none" algn="tl"/>
            </a:blip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r>
                <a:rPr lang="en-NZ" sz="1400" dirty="0">
                  <a:solidFill>
                    <a:schemeClr val="tx1"/>
                  </a:solidFill>
                </a:rPr>
                <a:t>What special rituals and words did the people use to welcome Jesus on </a:t>
              </a:r>
            </a:p>
            <a:p>
              <a:r>
                <a:rPr lang="en-NZ" sz="1400" dirty="0">
                  <a:solidFill>
                    <a:schemeClr val="tx1"/>
                  </a:solidFill>
                </a:rPr>
                <a:t>Palm Sunday?</a:t>
              </a:r>
            </a:p>
            <a:p>
              <a:r>
                <a:rPr lang="en-NZ" sz="1400" dirty="0">
                  <a:solidFill>
                    <a:schemeClr val="tx1"/>
                  </a:solidFill>
                </a:rPr>
                <a:t>What rituals and words do we use on Palm Sunday?</a:t>
              </a:r>
            </a:p>
            <a:p>
              <a:endParaRPr lang="en-NZ" sz="1400" dirty="0">
                <a:solidFill>
                  <a:schemeClr val="tx1"/>
                </a:solidFill>
              </a:endParaRPr>
            </a:p>
            <a:p>
              <a:pPr algn="r"/>
              <a:r>
                <a:rPr lang="en-NZ" sz="1400" dirty="0">
                  <a:solidFill>
                    <a:schemeClr val="tx1"/>
                  </a:solidFill>
                </a:rPr>
                <a:t>9</a:t>
              </a:r>
            </a:p>
          </p:txBody>
        </p:sp>
        <p:pic>
          <p:nvPicPr>
            <p:cNvPr id="49" name="Picture 48">
              <a:extLst>
                <a:ext uri="{FF2B5EF4-FFF2-40B4-BE49-F238E27FC236}">
                  <a16:creationId xmlns:a16="http://schemas.microsoft.com/office/drawing/2014/main" id="{2AAD9436-31AE-4370-8E0B-EC4C63D14F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6566" y="683644"/>
              <a:ext cx="2184442" cy="2046094"/>
            </a:xfrm>
            <a:prstGeom prst="rect">
              <a:avLst/>
            </a:prstGeom>
          </p:spPr>
        </p:pic>
      </p:grpSp>
      <p:grpSp>
        <p:nvGrpSpPr>
          <p:cNvPr id="47" name="Group 8">
            <a:extLst>
              <a:ext uri="{FF2B5EF4-FFF2-40B4-BE49-F238E27FC236}">
                <a16:creationId xmlns:a16="http://schemas.microsoft.com/office/drawing/2014/main" id="{D395CF60-80C6-45B6-83FE-670E8F20EDE6}"/>
              </a:ext>
            </a:extLst>
          </p:cNvPr>
          <p:cNvGrpSpPr/>
          <p:nvPr/>
        </p:nvGrpSpPr>
        <p:grpSpPr>
          <a:xfrm>
            <a:off x="2693030" y="483091"/>
            <a:ext cx="3409200" cy="4161600"/>
            <a:chOff x="2693030" y="483091"/>
            <a:chExt cx="3409200" cy="4161600"/>
          </a:xfrm>
        </p:grpSpPr>
        <p:sp>
          <p:nvSpPr>
            <p:cNvPr id="18" name="Shape: Card 8">
              <a:extLst>
                <a:ext uri="{FF2B5EF4-FFF2-40B4-BE49-F238E27FC236}">
                  <a16:creationId xmlns:a16="http://schemas.microsoft.com/office/drawing/2014/main" id="{61B066D3-34FA-4A8A-B6B8-A2DC90896A15}"/>
                </a:ext>
              </a:extLst>
            </p:cNvPr>
            <p:cNvSpPr/>
            <p:nvPr/>
          </p:nvSpPr>
          <p:spPr>
            <a:xfrm>
              <a:off x="2693030" y="483091"/>
              <a:ext cx="3409200" cy="4161600"/>
            </a:xfrm>
            <a:prstGeom prst="roundRect">
              <a:avLst/>
            </a:prstGeom>
            <a:blipFill>
              <a:blip r:embed="rId3" cstate="print"/>
              <a:tile tx="0" ty="0" sx="100000" sy="100000" flip="none" algn="tl"/>
            </a:blip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r>
                <a:rPr lang="en-NZ" sz="1400" dirty="0">
                  <a:solidFill>
                    <a:schemeClr val="tx1"/>
                  </a:solidFill>
                </a:rPr>
                <a:t>We welcome famous people by waving flags, smiling, giving them flowers and telling them we are pleased they have come to visit us.</a:t>
              </a:r>
            </a:p>
            <a:p>
              <a:endParaRPr lang="en-NZ" sz="1400" dirty="0">
                <a:solidFill>
                  <a:schemeClr val="tx1"/>
                </a:solidFill>
              </a:endParaRPr>
            </a:p>
            <a:p>
              <a:pPr algn="r"/>
              <a:r>
                <a:rPr lang="en-NZ" sz="1400" dirty="0">
                  <a:solidFill>
                    <a:schemeClr val="tx1"/>
                  </a:solidFill>
                </a:rPr>
                <a:t>8</a:t>
              </a:r>
            </a:p>
          </p:txBody>
        </p:sp>
        <p:pic>
          <p:nvPicPr>
            <p:cNvPr id="46" name="Picture 45">
              <a:extLst>
                <a:ext uri="{FF2B5EF4-FFF2-40B4-BE49-F238E27FC236}">
                  <a16:creationId xmlns:a16="http://schemas.microsoft.com/office/drawing/2014/main" id="{BD2930F9-82C7-4B42-AF74-EB8B7ABBA4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5161" y="816900"/>
              <a:ext cx="3187213" cy="2175504"/>
            </a:xfrm>
            <a:prstGeom prst="rect">
              <a:avLst/>
            </a:prstGeom>
          </p:spPr>
        </p:pic>
      </p:grpSp>
      <p:grpSp>
        <p:nvGrpSpPr>
          <p:cNvPr id="44" name="Group 7">
            <a:extLst>
              <a:ext uri="{FF2B5EF4-FFF2-40B4-BE49-F238E27FC236}">
                <a16:creationId xmlns:a16="http://schemas.microsoft.com/office/drawing/2014/main" id="{8EE792E0-C300-4DA9-8CDA-9DBC16E2B77B}"/>
              </a:ext>
            </a:extLst>
          </p:cNvPr>
          <p:cNvGrpSpPr/>
          <p:nvPr/>
        </p:nvGrpSpPr>
        <p:grpSpPr>
          <a:xfrm>
            <a:off x="2694522" y="487133"/>
            <a:ext cx="3409200" cy="4161600"/>
            <a:chOff x="2694522" y="487133"/>
            <a:chExt cx="3409200" cy="4161600"/>
          </a:xfrm>
        </p:grpSpPr>
        <p:sp>
          <p:nvSpPr>
            <p:cNvPr id="17" name="Shape: Card 7">
              <a:extLst>
                <a:ext uri="{FF2B5EF4-FFF2-40B4-BE49-F238E27FC236}">
                  <a16:creationId xmlns:a16="http://schemas.microsoft.com/office/drawing/2014/main" id="{297554DA-6CC3-4BEE-8AAF-B4F13D0BB341}"/>
                </a:ext>
              </a:extLst>
            </p:cNvPr>
            <p:cNvSpPr/>
            <p:nvPr/>
          </p:nvSpPr>
          <p:spPr>
            <a:xfrm>
              <a:off x="2694522" y="487133"/>
              <a:ext cx="3409200" cy="4161600"/>
            </a:xfrm>
            <a:prstGeom prst="roundRect">
              <a:avLst/>
            </a:prstGeom>
            <a:blipFill>
              <a:blip r:embed="rId3" cstate="print"/>
              <a:tile tx="0" ty="0" sx="100000" sy="100000" flip="none" algn="tl"/>
            </a:blip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r>
                <a:rPr lang="en-NZ" sz="1400" dirty="0">
                  <a:solidFill>
                    <a:schemeClr val="tx1"/>
                  </a:solidFill>
                </a:rPr>
                <a:t>We have welcome parades for famous sports people and we take photos and selfies to remember the day we met them. We cheer for them and say, </a:t>
              </a:r>
            </a:p>
            <a:p>
              <a:r>
                <a:rPr lang="en-NZ" sz="1400" dirty="0">
                  <a:solidFill>
                    <a:schemeClr val="tx1"/>
                  </a:solidFill>
                </a:rPr>
                <a:t>“well done!”</a:t>
              </a:r>
            </a:p>
            <a:p>
              <a:endParaRPr lang="en-NZ" sz="1400" dirty="0">
                <a:solidFill>
                  <a:schemeClr val="tx1"/>
                </a:solidFill>
              </a:endParaRPr>
            </a:p>
            <a:p>
              <a:pPr algn="r"/>
              <a:r>
                <a:rPr lang="en-NZ" sz="1400" dirty="0">
                  <a:solidFill>
                    <a:schemeClr val="tx1"/>
                  </a:solidFill>
                </a:rPr>
                <a:t>7</a:t>
              </a:r>
            </a:p>
          </p:txBody>
        </p:sp>
        <p:pic>
          <p:nvPicPr>
            <p:cNvPr id="43" name="Picture 42">
              <a:extLst>
                <a:ext uri="{FF2B5EF4-FFF2-40B4-BE49-F238E27FC236}">
                  <a16:creationId xmlns:a16="http://schemas.microsoft.com/office/drawing/2014/main" id="{8B7EE631-9B1A-423B-97F5-0394DC23C5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72070" y="817146"/>
              <a:ext cx="3121152" cy="2081784"/>
            </a:xfrm>
            <a:prstGeom prst="rect">
              <a:avLst/>
            </a:prstGeom>
          </p:spPr>
        </p:pic>
      </p:grpSp>
      <p:grpSp>
        <p:nvGrpSpPr>
          <p:cNvPr id="41" name="Group 6">
            <a:extLst>
              <a:ext uri="{FF2B5EF4-FFF2-40B4-BE49-F238E27FC236}">
                <a16:creationId xmlns:a16="http://schemas.microsoft.com/office/drawing/2014/main" id="{A1D2A35B-B108-4870-9C55-9469717323F6}"/>
              </a:ext>
            </a:extLst>
          </p:cNvPr>
          <p:cNvGrpSpPr/>
          <p:nvPr/>
        </p:nvGrpSpPr>
        <p:grpSpPr>
          <a:xfrm>
            <a:off x="2696014" y="528248"/>
            <a:ext cx="3409200" cy="4161600"/>
            <a:chOff x="2696014" y="528248"/>
            <a:chExt cx="3409200" cy="4161600"/>
          </a:xfrm>
        </p:grpSpPr>
        <p:sp>
          <p:nvSpPr>
            <p:cNvPr id="11" name="Shape: Card 6">
              <a:extLst>
                <a:ext uri="{FF2B5EF4-FFF2-40B4-BE49-F238E27FC236}">
                  <a16:creationId xmlns:a16="http://schemas.microsoft.com/office/drawing/2014/main" id="{3498170F-AE50-4FC7-AF3D-D9FB8BF14C34}"/>
                </a:ext>
              </a:extLst>
            </p:cNvPr>
            <p:cNvSpPr/>
            <p:nvPr/>
          </p:nvSpPr>
          <p:spPr>
            <a:xfrm>
              <a:off x="2696014" y="528248"/>
              <a:ext cx="3409200" cy="4161600"/>
            </a:xfrm>
            <a:prstGeom prst="roundRect">
              <a:avLst/>
            </a:prstGeom>
            <a:blipFill>
              <a:blip r:embed="rId3" cstate="print"/>
              <a:tile tx="0" ty="0" sx="100000" sy="100000" flip="none" algn="tl"/>
            </a:blip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r>
                <a:rPr lang="en-NZ" sz="1400" dirty="0">
                  <a:solidFill>
                    <a:schemeClr val="tx1"/>
                  </a:solidFill>
                </a:rPr>
                <a:t>A hongi is another Māori ritual to welcome people. When people hongi, they press their noses together and share the same breath to show the visitors they are welcome here.</a:t>
              </a:r>
            </a:p>
            <a:p>
              <a:pPr algn="r"/>
              <a:r>
                <a:rPr lang="en-NZ" sz="1400" dirty="0">
                  <a:solidFill>
                    <a:schemeClr val="tx1"/>
                  </a:solidFill>
                </a:rPr>
                <a:t>6</a:t>
              </a:r>
            </a:p>
          </p:txBody>
        </p:sp>
        <p:pic>
          <p:nvPicPr>
            <p:cNvPr id="40" name="Picture 39">
              <a:extLst>
                <a:ext uri="{FF2B5EF4-FFF2-40B4-BE49-F238E27FC236}">
                  <a16:creationId xmlns:a16="http://schemas.microsoft.com/office/drawing/2014/main" id="{62D01FD8-E141-48A2-96BC-7A242C5572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48273" y="675240"/>
              <a:ext cx="2184442" cy="2538322"/>
            </a:xfrm>
            <a:prstGeom prst="rect">
              <a:avLst/>
            </a:prstGeom>
          </p:spPr>
        </p:pic>
      </p:grpSp>
      <p:grpSp>
        <p:nvGrpSpPr>
          <p:cNvPr id="38" name="Group 5">
            <a:extLst>
              <a:ext uri="{FF2B5EF4-FFF2-40B4-BE49-F238E27FC236}">
                <a16:creationId xmlns:a16="http://schemas.microsoft.com/office/drawing/2014/main" id="{BE674A0F-63F4-4963-A095-3AD8989D0EFF}"/>
              </a:ext>
            </a:extLst>
          </p:cNvPr>
          <p:cNvGrpSpPr/>
          <p:nvPr/>
        </p:nvGrpSpPr>
        <p:grpSpPr>
          <a:xfrm>
            <a:off x="2732170" y="569363"/>
            <a:ext cx="3409200" cy="4161600"/>
            <a:chOff x="2732170" y="569363"/>
            <a:chExt cx="3409200" cy="4161600"/>
          </a:xfrm>
        </p:grpSpPr>
        <p:sp>
          <p:nvSpPr>
            <p:cNvPr id="12" name="Shape: Card 5">
              <a:extLst>
                <a:ext uri="{FF2B5EF4-FFF2-40B4-BE49-F238E27FC236}">
                  <a16:creationId xmlns:a16="http://schemas.microsoft.com/office/drawing/2014/main" id="{8CF38DAF-331F-4F56-BF00-48EA116B699D}"/>
                </a:ext>
              </a:extLst>
            </p:cNvPr>
            <p:cNvSpPr/>
            <p:nvPr/>
          </p:nvSpPr>
          <p:spPr>
            <a:xfrm>
              <a:off x="2732170" y="569363"/>
              <a:ext cx="3409200" cy="4161600"/>
            </a:xfrm>
            <a:prstGeom prst="roundRect">
              <a:avLst/>
            </a:prstGeom>
            <a:blipFill>
              <a:blip r:embed="rId3" cstate="print"/>
              <a:tile tx="0" ty="0" sx="100000" sy="100000" flip="none" algn="tl"/>
            </a:blip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r>
                <a:rPr lang="en-NZ" sz="1400" dirty="0">
                  <a:solidFill>
                    <a:schemeClr val="tx1"/>
                  </a:solidFill>
                </a:rPr>
                <a:t>Māori people sing and dance to welcome people to our country in their own special way. They say, </a:t>
              </a:r>
            </a:p>
            <a:p>
              <a:r>
                <a:rPr lang="en-NZ" sz="1400" dirty="0">
                  <a:solidFill>
                    <a:schemeClr val="tx1"/>
                  </a:solidFill>
                </a:rPr>
                <a:t>“</a:t>
              </a:r>
              <a:r>
                <a:rPr lang="en-NZ" sz="1400" dirty="0" err="1">
                  <a:solidFill>
                    <a:schemeClr val="tx1"/>
                  </a:solidFill>
                </a:rPr>
                <a:t>Haere</a:t>
              </a:r>
              <a:r>
                <a:rPr lang="en-NZ" sz="1400" dirty="0">
                  <a:solidFill>
                    <a:schemeClr val="tx1"/>
                  </a:solidFill>
                </a:rPr>
                <a:t> </a:t>
              </a:r>
              <a:r>
                <a:rPr lang="en-NZ" sz="1400" dirty="0" err="1">
                  <a:solidFill>
                    <a:schemeClr val="tx1"/>
                  </a:solidFill>
                </a:rPr>
                <a:t>mai</a:t>
              </a:r>
              <a:r>
                <a:rPr lang="en-NZ" sz="1400" dirty="0">
                  <a:solidFill>
                    <a:schemeClr val="tx1"/>
                  </a:solidFill>
                </a:rPr>
                <a:t>. Welcome to Aotearoa.”</a:t>
              </a:r>
            </a:p>
            <a:p>
              <a:endParaRPr lang="en-NZ" sz="1400" dirty="0">
                <a:solidFill>
                  <a:schemeClr val="tx1"/>
                </a:solidFill>
              </a:endParaRPr>
            </a:p>
            <a:p>
              <a:endParaRPr lang="en-NZ" sz="1400" dirty="0">
                <a:solidFill>
                  <a:schemeClr val="tx1"/>
                </a:solidFill>
              </a:endParaRPr>
            </a:p>
            <a:p>
              <a:pPr algn="r"/>
              <a:r>
                <a:rPr lang="en-NZ" sz="1400" dirty="0">
                  <a:solidFill>
                    <a:schemeClr val="tx1"/>
                  </a:solidFill>
                </a:rPr>
                <a:t>5</a:t>
              </a:r>
            </a:p>
          </p:txBody>
        </p:sp>
        <p:pic>
          <p:nvPicPr>
            <p:cNvPr id="37" name="Picture 36">
              <a:extLst>
                <a:ext uri="{FF2B5EF4-FFF2-40B4-BE49-F238E27FC236}">
                  <a16:creationId xmlns:a16="http://schemas.microsoft.com/office/drawing/2014/main" id="{162C793A-EA7A-44B2-9CDD-40488D5975C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81264" y="1065519"/>
              <a:ext cx="3091280" cy="1421278"/>
            </a:xfrm>
            <a:prstGeom prst="rect">
              <a:avLst/>
            </a:prstGeom>
          </p:spPr>
        </p:pic>
      </p:grpSp>
      <p:grpSp>
        <p:nvGrpSpPr>
          <p:cNvPr id="35" name="Group 4">
            <a:extLst>
              <a:ext uri="{FF2B5EF4-FFF2-40B4-BE49-F238E27FC236}">
                <a16:creationId xmlns:a16="http://schemas.microsoft.com/office/drawing/2014/main" id="{AD57827A-B835-45C1-AD13-62FCD419E87F}"/>
              </a:ext>
            </a:extLst>
          </p:cNvPr>
          <p:cNvGrpSpPr/>
          <p:nvPr/>
        </p:nvGrpSpPr>
        <p:grpSpPr>
          <a:xfrm>
            <a:off x="2756586" y="573405"/>
            <a:ext cx="3409200" cy="4161600"/>
            <a:chOff x="2756586" y="573405"/>
            <a:chExt cx="3409200" cy="4161600"/>
          </a:xfrm>
        </p:grpSpPr>
        <p:sp>
          <p:nvSpPr>
            <p:cNvPr id="13" name="Shape: Card 4">
              <a:extLst>
                <a:ext uri="{FF2B5EF4-FFF2-40B4-BE49-F238E27FC236}">
                  <a16:creationId xmlns:a16="http://schemas.microsoft.com/office/drawing/2014/main" id="{43491DB1-64BD-468D-B3C6-D0F7CBD8A2F9}"/>
                </a:ext>
              </a:extLst>
            </p:cNvPr>
            <p:cNvSpPr/>
            <p:nvPr/>
          </p:nvSpPr>
          <p:spPr>
            <a:xfrm>
              <a:off x="2756586" y="573405"/>
              <a:ext cx="3409200" cy="4161600"/>
            </a:xfrm>
            <a:prstGeom prst="roundRect">
              <a:avLst/>
            </a:prstGeom>
            <a:blipFill>
              <a:blip r:embed="rId3" cstate="print"/>
              <a:tile tx="0" ty="0" sx="100000" sy="100000" flip="none" algn="tl"/>
            </a:blip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r>
                <a:rPr lang="en-NZ" sz="1400" dirty="0">
                  <a:solidFill>
                    <a:schemeClr val="tx1"/>
                  </a:solidFill>
                </a:rPr>
                <a:t>We welcome refugees at the airport by smiling at them and displaying posters with words of welcome in their language.</a:t>
              </a:r>
            </a:p>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pPr algn="r"/>
              <a:r>
                <a:rPr lang="en-NZ" sz="1400" dirty="0">
                  <a:solidFill>
                    <a:schemeClr val="tx1"/>
                  </a:solidFill>
                </a:rPr>
                <a:t>4</a:t>
              </a:r>
            </a:p>
          </p:txBody>
        </p:sp>
        <p:pic>
          <p:nvPicPr>
            <p:cNvPr id="34" name="Picture 33">
              <a:extLst>
                <a:ext uri="{FF2B5EF4-FFF2-40B4-BE49-F238E27FC236}">
                  <a16:creationId xmlns:a16="http://schemas.microsoft.com/office/drawing/2014/main" id="{6D2B8A54-88EE-4459-9D34-4FF84AB4911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82350" y="927258"/>
              <a:ext cx="2918487" cy="1337640"/>
            </a:xfrm>
            <a:prstGeom prst="rect">
              <a:avLst/>
            </a:prstGeom>
          </p:spPr>
        </p:pic>
      </p:grpSp>
      <p:grpSp>
        <p:nvGrpSpPr>
          <p:cNvPr id="32" name="Group 3">
            <a:extLst>
              <a:ext uri="{FF2B5EF4-FFF2-40B4-BE49-F238E27FC236}">
                <a16:creationId xmlns:a16="http://schemas.microsoft.com/office/drawing/2014/main" id="{7C01E986-C713-422D-BDE5-0AF367AF2CE1}"/>
              </a:ext>
            </a:extLst>
          </p:cNvPr>
          <p:cNvGrpSpPr/>
          <p:nvPr/>
        </p:nvGrpSpPr>
        <p:grpSpPr>
          <a:xfrm>
            <a:off x="2782200" y="609056"/>
            <a:ext cx="3436883" cy="4201672"/>
            <a:chOff x="2782200" y="609056"/>
            <a:chExt cx="3436883" cy="4201672"/>
          </a:xfrm>
        </p:grpSpPr>
        <p:sp>
          <p:nvSpPr>
            <p:cNvPr id="14" name="Shape: Card 3">
              <a:extLst>
                <a:ext uri="{FF2B5EF4-FFF2-40B4-BE49-F238E27FC236}">
                  <a16:creationId xmlns:a16="http://schemas.microsoft.com/office/drawing/2014/main" id="{DD71B945-60C8-4C41-9C54-80B5AA318CE2}"/>
                </a:ext>
              </a:extLst>
            </p:cNvPr>
            <p:cNvSpPr/>
            <p:nvPr/>
          </p:nvSpPr>
          <p:spPr>
            <a:xfrm>
              <a:off x="2782200" y="609056"/>
              <a:ext cx="3436883" cy="4201672"/>
            </a:xfrm>
            <a:prstGeom prst="roundRect">
              <a:avLst/>
            </a:prstGeom>
            <a:blipFill>
              <a:blip r:embed="rId3" cstate="print"/>
              <a:tile tx="0" ty="0" sx="100000" sy="100000" flip="none" algn="tl"/>
            </a:blip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NZ" sz="1600" dirty="0">
                <a:solidFill>
                  <a:schemeClr val="tx1"/>
                </a:solidFill>
              </a:endParaRPr>
            </a:p>
            <a:p>
              <a:endParaRPr lang="en-NZ" sz="1600" dirty="0">
                <a:solidFill>
                  <a:schemeClr val="tx1"/>
                </a:solidFill>
              </a:endParaRPr>
            </a:p>
            <a:p>
              <a:endParaRPr lang="en-NZ" sz="1600" dirty="0">
                <a:solidFill>
                  <a:schemeClr val="tx1"/>
                </a:solidFill>
              </a:endParaRPr>
            </a:p>
            <a:p>
              <a:endParaRPr lang="en-NZ" sz="1600" dirty="0">
                <a:solidFill>
                  <a:schemeClr val="tx1"/>
                </a:solidFill>
              </a:endParaRPr>
            </a:p>
            <a:p>
              <a:endParaRPr lang="en-NZ" sz="1600" dirty="0">
                <a:solidFill>
                  <a:schemeClr val="tx1"/>
                </a:solidFill>
              </a:endParaRPr>
            </a:p>
            <a:p>
              <a:endParaRPr lang="en-NZ" sz="1600" dirty="0">
                <a:solidFill>
                  <a:schemeClr val="tx1"/>
                </a:solidFill>
              </a:endParaRPr>
            </a:p>
            <a:p>
              <a:endParaRPr lang="en-NZ" sz="1600" dirty="0">
                <a:solidFill>
                  <a:schemeClr val="tx1"/>
                </a:solidFill>
              </a:endParaRPr>
            </a:p>
            <a:p>
              <a:r>
                <a:rPr lang="en-NZ" sz="1600" dirty="0">
                  <a:solidFill>
                    <a:schemeClr val="tx1"/>
                  </a:solidFill>
                </a:rPr>
                <a:t>At home we have special meals to welcome people.</a:t>
              </a:r>
            </a:p>
            <a:p>
              <a:r>
                <a:rPr lang="en-NZ" sz="1600" dirty="0">
                  <a:solidFill>
                    <a:schemeClr val="tx1"/>
                  </a:solidFill>
                </a:rPr>
                <a:t>We tell stories to each other. We share fun and laughter together. </a:t>
              </a:r>
            </a:p>
            <a:p>
              <a:endParaRPr lang="en-NZ" sz="1600" dirty="0">
                <a:solidFill>
                  <a:schemeClr val="tx1"/>
                </a:solidFill>
              </a:endParaRPr>
            </a:p>
            <a:p>
              <a:endParaRPr lang="en-NZ" sz="1600" dirty="0">
                <a:solidFill>
                  <a:schemeClr val="tx1"/>
                </a:solidFill>
              </a:endParaRPr>
            </a:p>
            <a:p>
              <a:pPr algn="r"/>
              <a:r>
                <a:rPr lang="en-NZ" sz="1600" dirty="0">
                  <a:solidFill>
                    <a:schemeClr val="tx1"/>
                  </a:solidFill>
                </a:rPr>
                <a:t>3</a:t>
              </a:r>
            </a:p>
          </p:txBody>
        </p:sp>
        <p:pic>
          <p:nvPicPr>
            <p:cNvPr id="31" name="Picture 30">
              <a:extLst>
                <a:ext uri="{FF2B5EF4-FFF2-40B4-BE49-F238E27FC236}">
                  <a16:creationId xmlns:a16="http://schemas.microsoft.com/office/drawing/2014/main" id="{C1A3462E-A60F-4E8D-8500-4F35F890CF9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26917" y="1006311"/>
              <a:ext cx="2921212" cy="1460606"/>
            </a:xfrm>
            <a:prstGeom prst="rect">
              <a:avLst/>
            </a:prstGeom>
          </p:spPr>
        </p:pic>
      </p:grpSp>
      <p:grpSp>
        <p:nvGrpSpPr>
          <p:cNvPr id="10" name="Group 2">
            <a:extLst>
              <a:ext uri="{FF2B5EF4-FFF2-40B4-BE49-F238E27FC236}">
                <a16:creationId xmlns:a16="http://schemas.microsoft.com/office/drawing/2014/main" id="{E952D2C3-6E65-47E5-8E1E-B7F6516DD5F4}"/>
              </a:ext>
            </a:extLst>
          </p:cNvPr>
          <p:cNvGrpSpPr/>
          <p:nvPr/>
        </p:nvGrpSpPr>
        <p:grpSpPr>
          <a:xfrm>
            <a:off x="2809557" y="648749"/>
            <a:ext cx="3409527" cy="4161979"/>
            <a:chOff x="3934971" y="789428"/>
            <a:chExt cx="3409527" cy="4161979"/>
          </a:xfrm>
        </p:grpSpPr>
        <p:sp>
          <p:nvSpPr>
            <p:cNvPr id="15" name="Shape: Card 2">
              <a:extLst>
                <a:ext uri="{FF2B5EF4-FFF2-40B4-BE49-F238E27FC236}">
                  <a16:creationId xmlns:a16="http://schemas.microsoft.com/office/drawing/2014/main" id="{DC406B5C-5BB9-470D-8914-5F8020CB4B93}"/>
                </a:ext>
              </a:extLst>
            </p:cNvPr>
            <p:cNvSpPr/>
            <p:nvPr/>
          </p:nvSpPr>
          <p:spPr>
            <a:xfrm>
              <a:off x="3934971" y="789428"/>
              <a:ext cx="3409527" cy="4161979"/>
            </a:xfrm>
            <a:prstGeom prst="roundRect">
              <a:avLst/>
            </a:prstGeom>
            <a:blipFill>
              <a:blip r:embed="rId3" cstate="print"/>
              <a:tile tx="0" ty="0" sx="100000" sy="100000" flip="none" algn="tl"/>
            </a:blip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endParaRPr lang="en-NZ" sz="1400" dirty="0">
                <a:solidFill>
                  <a:schemeClr val="tx1"/>
                </a:solidFill>
              </a:endParaRPr>
            </a:p>
            <a:p>
              <a:r>
                <a:rPr lang="en-NZ" sz="1400" dirty="0">
                  <a:solidFill>
                    <a:schemeClr val="tx1"/>
                  </a:solidFill>
                </a:rPr>
                <a:t>We call the special things we do to welcome people ‘welcome rituals’.</a:t>
              </a:r>
            </a:p>
            <a:p>
              <a:r>
                <a:rPr lang="en-NZ" sz="1400" dirty="0">
                  <a:solidFill>
                    <a:schemeClr val="tx1"/>
                  </a:solidFill>
                </a:rPr>
                <a:t>For important people like Pope Francis a red carpet is rolled out.</a:t>
              </a:r>
            </a:p>
            <a:p>
              <a:r>
                <a:rPr lang="en-NZ" sz="1400" dirty="0">
                  <a:solidFill>
                    <a:schemeClr val="tx1"/>
                  </a:solidFill>
                </a:rPr>
                <a:t>We shake hands and say, “Welcome, you are very welcome, we are pleased you have come to see us.”</a:t>
              </a:r>
            </a:p>
            <a:p>
              <a:pPr algn="r"/>
              <a:r>
                <a:rPr lang="en-NZ" sz="1400" dirty="0">
                  <a:solidFill>
                    <a:schemeClr val="tx1"/>
                  </a:solidFill>
                </a:rPr>
                <a:t>2</a:t>
              </a:r>
            </a:p>
          </p:txBody>
        </p:sp>
        <p:pic>
          <p:nvPicPr>
            <p:cNvPr id="9" name="Picture 8">
              <a:extLst>
                <a:ext uri="{FF2B5EF4-FFF2-40B4-BE49-F238E27FC236}">
                  <a16:creationId xmlns:a16="http://schemas.microsoft.com/office/drawing/2014/main" id="{A034D66F-131D-448D-A187-119DB74F5EED}"/>
                </a:ext>
              </a:extLst>
            </p:cNvPr>
            <p:cNvPicPr>
              <a:picLocks noChangeAspect="1"/>
            </p:cNvPicPr>
            <p:nvPr/>
          </p:nvPicPr>
          <p:blipFill rotWithShape="1">
            <a:blip r:embed="rId11">
              <a:extLst>
                <a:ext uri="{28A0092B-C50C-407E-A947-70E740481C1C}">
                  <a14:useLocalDpi xmlns:a14="http://schemas.microsoft.com/office/drawing/2010/main" val="0"/>
                </a:ext>
              </a:extLst>
            </a:blip>
            <a:srcRect l="39354"/>
            <a:stretch/>
          </p:blipFill>
          <p:spPr>
            <a:xfrm>
              <a:off x="4817871" y="998871"/>
              <a:ext cx="1728508" cy="1999693"/>
            </a:xfrm>
            <a:prstGeom prst="rect">
              <a:avLst/>
            </a:prstGeom>
          </p:spPr>
        </p:pic>
      </p:grpSp>
      <p:grpSp>
        <p:nvGrpSpPr>
          <p:cNvPr id="7" name="Group 1">
            <a:extLst>
              <a:ext uri="{FF2B5EF4-FFF2-40B4-BE49-F238E27FC236}">
                <a16:creationId xmlns:a16="http://schemas.microsoft.com/office/drawing/2014/main" id="{AEFA9641-7E90-47BC-A4BD-A474C4A46D9B}"/>
              </a:ext>
            </a:extLst>
          </p:cNvPr>
          <p:cNvGrpSpPr/>
          <p:nvPr/>
        </p:nvGrpSpPr>
        <p:grpSpPr>
          <a:xfrm>
            <a:off x="2842664" y="680648"/>
            <a:ext cx="3409528" cy="4110445"/>
            <a:chOff x="2076872" y="959881"/>
            <a:chExt cx="3409528" cy="4110445"/>
          </a:xfrm>
        </p:grpSpPr>
        <p:sp>
          <p:nvSpPr>
            <p:cNvPr id="16" name="Shape: Card 1 (top)">
              <a:extLst>
                <a:ext uri="{FF2B5EF4-FFF2-40B4-BE49-F238E27FC236}">
                  <a16:creationId xmlns:a16="http://schemas.microsoft.com/office/drawing/2014/main" id="{B710E0BD-D40A-4749-8F5A-3499F5BA94DA}"/>
                </a:ext>
              </a:extLst>
            </p:cNvPr>
            <p:cNvSpPr/>
            <p:nvPr/>
          </p:nvSpPr>
          <p:spPr>
            <a:xfrm>
              <a:off x="2076872" y="959881"/>
              <a:ext cx="3409528" cy="4110445"/>
            </a:xfrm>
            <a:prstGeom prst="roundRect">
              <a:avLst/>
            </a:prstGeom>
            <a:blipFill>
              <a:blip r:embed="rId3" cstate="print"/>
              <a:tile tx="0" ty="0" sx="100000" sy="100000" flip="none" algn="tl"/>
            </a:blip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400" dirty="0">
                <a:solidFill>
                  <a:schemeClr val="tx1"/>
                </a:solidFill>
              </a:endParaRPr>
            </a:p>
            <a:p>
              <a:pPr algn="ctr"/>
              <a:endParaRPr lang="en-NZ" sz="1400" dirty="0">
                <a:solidFill>
                  <a:schemeClr val="tx1"/>
                </a:solidFill>
              </a:endParaRPr>
            </a:p>
            <a:p>
              <a:pPr algn="ctr"/>
              <a:endParaRPr lang="en-NZ" sz="1400" dirty="0">
                <a:solidFill>
                  <a:schemeClr val="tx1"/>
                </a:solidFill>
              </a:endParaRPr>
            </a:p>
            <a:p>
              <a:pPr algn="ctr"/>
              <a:endParaRPr lang="en-NZ" sz="1400" dirty="0">
                <a:solidFill>
                  <a:schemeClr val="tx1"/>
                </a:solidFill>
              </a:endParaRPr>
            </a:p>
            <a:p>
              <a:pPr algn="ctr"/>
              <a:endParaRPr lang="en-NZ" sz="1400" dirty="0">
                <a:solidFill>
                  <a:schemeClr val="tx1"/>
                </a:solidFill>
              </a:endParaRPr>
            </a:p>
            <a:p>
              <a:pPr algn="ctr"/>
              <a:endParaRPr lang="en-NZ" sz="1400" dirty="0">
                <a:solidFill>
                  <a:schemeClr val="tx1"/>
                </a:solidFill>
              </a:endParaRPr>
            </a:p>
            <a:p>
              <a:pPr algn="ctr"/>
              <a:endParaRPr lang="en-NZ" sz="1400" dirty="0">
                <a:solidFill>
                  <a:schemeClr val="tx1"/>
                </a:solidFill>
              </a:endParaRPr>
            </a:p>
            <a:p>
              <a:pPr algn="ctr"/>
              <a:endParaRPr lang="en-NZ" sz="1400" dirty="0">
                <a:solidFill>
                  <a:schemeClr val="tx1"/>
                </a:solidFill>
              </a:endParaRPr>
            </a:p>
            <a:p>
              <a:pPr algn="ctr"/>
              <a:endParaRPr lang="en-NZ" sz="1400" dirty="0">
                <a:solidFill>
                  <a:schemeClr val="tx1"/>
                </a:solidFill>
              </a:endParaRPr>
            </a:p>
            <a:p>
              <a:pPr algn="ctr"/>
              <a:r>
                <a:rPr lang="en-NZ" sz="1400" dirty="0">
                  <a:solidFill>
                    <a:schemeClr val="tx1"/>
                  </a:solidFill>
                </a:rPr>
                <a:t>A ritual is a set way of doing things that is repeated over time. Families, schools, cultures and countries have rituals that help us to understand and celebrate the meaning of what is happening. Rituals can be made up of words, actions, songs or special objects. </a:t>
              </a:r>
            </a:p>
            <a:p>
              <a:pPr algn="r"/>
              <a:r>
                <a:rPr lang="en-NZ" sz="1400" dirty="0">
                  <a:solidFill>
                    <a:schemeClr val="tx1"/>
                  </a:solidFill>
                </a:rPr>
                <a:t>1</a:t>
              </a:r>
              <a:endParaRPr lang="en-GB" sz="1400" dirty="0">
                <a:solidFill>
                  <a:schemeClr val="tx1"/>
                </a:solidFill>
              </a:endParaRPr>
            </a:p>
          </p:txBody>
        </p:sp>
        <p:pic>
          <p:nvPicPr>
            <p:cNvPr id="30" name="Picture 29" descr="Image result for child lighting a candle">
              <a:extLst>
                <a:ext uri="{FF2B5EF4-FFF2-40B4-BE49-F238E27FC236}">
                  <a16:creationId xmlns:a16="http://schemas.microsoft.com/office/drawing/2014/main" id="{ACCC0B91-A2D8-4864-BFE0-6D1DA9FD5018}"/>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85541" y="1122836"/>
              <a:ext cx="2921211" cy="1941474"/>
            </a:xfrm>
            <a:prstGeom prst="rect">
              <a:avLst/>
            </a:prstGeom>
            <a:noFill/>
            <a:ln>
              <a:noFill/>
            </a:ln>
          </p:spPr>
        </p:pic>
      </p:grpSp>
    </p:spTree>
    <p:extLst>
      <p:ext uri="{BB962C8B-B14F-4D97-AF65-F5344CB8AC3E}">
        <p14:creationId xmlns:p14="http://schemas.microsoft.com/office/powerpoint/2010/main" val="20367780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0"/>
                                        </p:tgtEl>
                                        <p:attrNameLst>
                                          <p:attrName>ppt_x</p:attrName>
                                        </p:attrNameLst>
                                      </p:cBhvr>
                                      <p:tavLst>
                                        <p:tav tm="0">
                                          <p:val>
                                            <p:strVal val="ppt_x"/>
                                          </p:val>
                                        </p:tav>
                                        <p:tav tm="100000">
                                          <p:val>
                                            <p:strVal val="ppt_x"/>
                                          </p:val>
                                        </p:tav>
                                      </p:tavLst>
                                    </p:anim>
                                    <p:anim calcmode="lin" valueType="num">
                                      <p:cBhvr additive="base">
                                        <p:cTn id="14" dur="500"/>
                                        <p:tgtEl>
                                          <p:spTgt spid="10"/>
                                        </p:tgtEl>
                                        <p:attrNameLst>
                                          <p:attrName>ppt_y</p:attrName>
                                        </p:attrNameLst>
                                      </p:cBhvr>
                                      <p:tavLst>
                                        <p:tav tm="0">
                                          <p:val>
                                            <p:strVal val="ppt_y"/>
                                          </p:val>
                                        </p:tav>
                                        <p:tav tm="100000">
                                          <p:val>
                                            <p:strVal val="1+ppt_h/2"/>
                                          </p:val>
                                        </p:tav>
                                      </p:tavLst>
                                    </p:anim>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32"/>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32"/>
                                        </p:tgtEl>
                                        <p:attrNameLst>
                                          <p:attrName>ppt_x</p:attrName>
                                        </p:attrNameLst>
                                      </p:cBhvr>
                                      <p:tavLst>
                                        <p:tav tm="0">
                                          <p:val>
                                            <p:strVal val="ppt_x"/>
                                          </p:val>
                                        </p:tav>
                                        <p:tav tm="100000">
                                          <p:val>
                                            <p:strVal val="ppt_x"/>
                                          </p:val>
                                        </p:tav>
                                      </p:tavLst>
                                    </p:anim>
                                    <p:anim calcmode="lin" valueType="num">
                                      <p:cBhvr additive="base">
                                        <p:cTn id="21" dur="500"/>
                                        <p:tgtEl>
                                          <p:spTgt spid="32"/>
                                        </p:tgtEl>
                                        <p:attrNameLst>
                                          <p:attrName>ppt_y</p:attrName>
                                        </p:attrNameLst>
                                      </p:cBhvr>
                                      <p:tavLst>
                                        <p:tav tm="0">
                                          <p:val>
                                            <p:strVal val="ppt_y"/>
                                          </p:val>
                                        </p:tav>
                                        <p:tav tm="100000">
                                          <p:val>
                                            <p:strVal val="1+ppt_h/2"/>
                                          </p:val>
                                        </p:tav>
                                      </p:tavLst>
                                    </p:anim>
                                    <p:set>
                                      <p:cBhvr>
                                        <p:cTn id="22"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3" restart="whenNotActive" fill="hold" evtFilter="cancelBubble" nodeType="interactiveSeq">
                <p:stCondLst>
                  <p:cond evt="onClick" delay="0">
                    <p:tgtEl>
                      <p:spTgt spid="35"/>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35"/>
                                        </p:tgtEl>
                                        <p:attrNameLst>
                                          <p:attrName>ppt_x</p:attrName>
                                        </p:attrNameLst>
                                      </p:cBhvr>
                                      <p:tavLst>
                                        <p:tav tm="0">
                                          <p:val>
                                            <p:strVal val="ppt_x"/>
                                          </p:val>
                                        </p:tav>
                                        <p:tav tm="100000">
                                          <p:val>
                                            <p:strVal val="ppt_x"/>
                                          </p:val>
                                        </p:tav>
                                      </p:tavLst>
                                    </p:anim>
                                    <p:anim calcmode="lin" valueType="num">
                                      <p:cBhvr additive="base">
                                        <p:cTn id="28" dur="500"/>
                                        <p:tgtEl>
                                          <p:spTgt spid="35"/>
                                        </p:tgtEl>
                                        <p:attrNameLst>
                                          <p:attrName>ppt_y</p:attrName>
                                        </p:attrNameLst>
                                      </p:cBhvr>
                                      <p:tavLst>
                                        <p:tav tm="0">
                                          <p:val>
                                            <p:strVal val="ppt_y"/>
                                          </p:val>
                                        </p:tav>
                                        <p:tav tm="100000">
                                          <p:val>
                                            <p:strVal val="1+ppt_h/2"/>
                                          </p:val>
                                        </p:tav>
                                      </p:tavLst>
                                    </p:anim>
                                    <p:set>
                                      <p:cBhvr>
                                        <p:cTn id="29"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30" restart="whenNotActive" fill="hold" evtFilter="cancelBubble" nodeType="interactiveSeq">
                <p:stCondLst>
                  <p:cond evt="onClick" delay="0">
                    <p:tgtEl>
                      <p:spTgt spid="38"/>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38"/>
                                        </p:tgtEl>
                                        <p:attrNameLst>
                                          <p:attrName>ppt_x</p:attrName>
                                        </p:attrNameLst>
                                      </p:cBhvr>
                                      <p:tavLst>
                                        <p:tav tm="0">
                                          <p:val>
                                            <p:strVal val="ppt_x"/>
                                          </p:val>
                                        </p:tav>
                                        <p:tav tm="100000">
                                          <p:val>
                                            <p:strVal val="ppt_x"/>
                                          </p:val>
                                        </p:tav>
                                      </p:tavLst>
                                    </p:anim>
                                    <p:anim calcmode="lin" valueType="num">
                                      <p:cBhvr additive="base">
                                        <p:cTn id="35" dur="500"/>
                                        <p:tgtEl>
                                          <p:spTgt spid="38"/>
                                        </p:tgtEl>
                                        <p:attrNameLst>
                                          <p:attrName>ppt_y</p:attrName>
                                        </p:attrNameLst>
                                      </p:cBhvr>
                                      <p:tavLst>
                                        <p:tav tm="0">
                                          <p:val>
                                            <p:strVal val="ppt_y"/>
                                          </p:val>
                                        </p:tav>
                                        <p:tav tm="100000">
                                          <p:val>
                                            <p:strVal val="1+ppt_h/2"/>
                                          </p:val>
                                        </p:tav>
                                      </p:tavLst>
                                    </p:anim>
                                    <p:set>
                                      <p:cBhvr>
                                        <p:cTn id="36"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37" restart="whenNotActive" fill="hold" evtFilter="cancelBubble" nodeType="interactiveSeq">
                <p:stCondLst>
                  <p:cond evt="onClick" delay="0">
                    <p:tgtEl>
                      <p:spTgt spid="41"/>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41"/>
                                        </p:tgtEl>
                                        <p:attrNameLst>
                                          <p:attrName>ppt_x</p:attrName>
                                        </p:attrNameLst>
                                      </p:cBhvr>
                                      <p:tavLst>
                                        <p:tav tm="0">
                                          <p:val>
                                            <p:strVal val="ppt_x"/>
                                          </p:val>
                                        </p:tav>
                                        <p:tav tm="100000">
                                          <p:val>
                                            <p:strVal val="ppt_x"/>
                                          </p:val>
                                        </p:tav>
                                      </p:tavLst>
                                    </p:anim>
                                    <p:anim calcmode="lin" valueType="num">
                                      <p:cBhvr additive="base">
                                        <p:cTn id="42" dur="500"/>
                                        <p:tgtEl>
                                          <p:spTgt spid="41"/>
                                        </p:tgtEl>
                                        <p:attrNameLst>
                                          <p:attrName>ppt_y</p:attrName>
                                        </p:attrNameLst>
                                      </p:cBhvr>
                                      <p:tavLst>
                                        <p:tav tm="0">
                                          <p:val>
                                            <p:strVal val="ppt_y"/>
                                          </p:val>
                                        </p:tav>
                                        <p:tav tm="100000">
                                          <p:val>
                                            <p:strVal val="1+ppt_h/2"/>
                                          </p:val>
                                        </p:tav>
                                      </p:tavLst>
                                    </p:anim>
                                    <p:set>
                                      <p:cBhvr>
                                        <p:cTn id="43"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44" restart="whenNotActive" fill="hold" evtFilter="cancelBubble" nodeType="interactiveSeq">
                <p:stCondLst>
                  <p:cond evt="onClick" delay="0">
                    <p:tgtEl>
                      <p:spTgt spid="44"/>
                    </p:tgtEl>
                  </p:cond>
                </p:stCondLst>
                <p:endSync evt="end" delay="0">
                  <p:rtn val="all"/>
                </p:endSync>
                <p:childTnLst>
                  <p:par>
                    <p:cTn id="45" fill="hold">
                      <p:stCondLst>
                        <p:cond delay="0"/>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44"/>
                                        </p:tgtEl>
                                        <p:attrNameLst>
                                          <p:attrName>ppt_x</p:attrName>
                                        </p:attrNameLst>
                                      </p:cBhvr>
                                      <p:tavLst>
                                        <p:tav tm="0">
                                          <p:val>
                                            <p:strVal val="ppt_x"/>
                                          </p:val>
                                        </p:tav>
                                        <p:tav tm="100000">
                                          <p:val>
                                            <p:strVal val="ppt_x"/>
                                          </p:val>
                                        </p:tav>
                                      </p:tavLst>
                                    </p:anim>
                                    <p:anim calcmode="lin" valueType="num">
                                      <p:cBhvr additive="base">
                                        <p:cTn id="49" dur="500"/>
                                        <p:tgtEl>
                                          <p:spTgt spid="44"/>
                                        </p:tgtEl>
                                        <p:attrNameLst>
                                          <p:attrName>ppt_y</p:attrName>
                                        </p:attrNameLst>
                                      </p:cBhvr>
                                      <p:tavLst>
                                        <p:tav tm="0">
                                          <p:val>
                                            <p:strVal val="ppt_y"/>
                                          </p:val>
                                        </p:tav>
                                        <p:tav tm="100000">
                                          <p:val>
                                            <p:strVal val="1+ppt_h/2"/>
                                          </p:val>
                                        </p:tav>
                                      </p:tavLst>
                                    </p:anim>
                                    <p:set>
                                      <p:cBhvr>
                                        <p:cTn id="50"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51" restart="whenNotActive" fill="hold" evtFilter="cancelBubble" nodeType="interactiveSeq">
                <p:stCondLst>
                  <p:cond evt="onClick" delay="0">
                    <p:tgtEl>
                      <p:spTgt spid="47"/>
                    </p:tgtEl>
                  </p:cond>
                </p:stCondLst>
                <p:endSync evt="end" delay="0">
                  <p:rtn val="all"/>
                </p:endSync>
                <p:childTnLst>
                  <p:par>
                    <p:cTn id="52" fill="hold">
                      <p:stCondLst>
                        <p:cond delay="0"/>
                      </p:stCondLst>
                      <p:childTnLst>
                        <p:par>
                          <p:cTn id="53" fill="hold">
                            <p:stCondLst>
                              <p:cond delay="0"/>
                            </p:stCondLst>
                            <p:childTnLst>
                              <p:par>
                                <p:cTn id="54" presetID="2" presetClass="exit" presetSubtype="4" fill="hold" nodeType="clickEffect">
                                  <p:stCondLst>
                                    <p:cond delay="0"/>
                                  </p:stCondLst>
                                  <p:childTnLst>
                                    <p:anim calcmode="lin" valueType="num">
                                      <p:cBhvr additive="base">
                                        <p:cTn id="55" dur="500"/>
                                        <p:tgtEl>
                                          <p:spTgt spid="47"/>
                                        </p:tgtEl>
                                        <p:attrNameLst>
                                          <p:attrName>ppt_x</p:attrName>
                                        </p:attrNameLst>
                                      </p:cBhvr>
                                      <p:tavLst>
                                        <p:tav tm="0">
                                          <p:val>
                                            <p:strVal val="ppt_x"/>
                                          </p:val>
                                        </p:tav>
                                        <p:tav tm="100000">
                                          <p:val>
                                            <p:strVal val="ppt_x"/>
                                          </p:val>
                                        </p:tav>
                                      </p:tavLst>
                                    </p:anim>
                                    <p:anim calcmode="lin" valueType="num">
                                      <p:cBhvr additive="base">
                                        <p:cTn id="56" dur="500"/>
                                        <p:tgtEl>
                                          <p:spTgt spid="47"/>
                                        </p:tgtEl>
                                        <p:attrNameLst>
                                          <p:attrName>ppt_y</p:attrName>
                                        </p:attrNameLst>
                                      </p:cBhvr>
                                      <p:tavLst>
                                        <p:tav tm="0">
                                          <p:val>
                                            <p:strVal val="ppt_y"/>
                                          </p:val>
                                        </p:tav>
                                        <p:tav tm="100000">
                                          <p:val>
                                            <p:strVal val="1+ppt_h/2"/>
                                          </p:val>
                                        </p:tav>
                                      </p:tavLst>
                                    </p:anim>
                                    <p:set>
                                      <p:cBhvr>
                                        <p:cTn id="57"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58" restart="whenNotActive" fill="hold" evtFilter="cancelBubble" nodeType="interactiveSeq">
                <p:stCondLst>
                  <p:cond evt="onClick" delay="0">
                    <p:tgtEl>
                      <p:spTgt spid="50"/>
                    </p:tgtEl>
                  </p:cond>
                </p:stCondLst>
                <p:endSync evt="end" delay="0">
                  <p:rtn val="all"/>
                </p:endSync>
                <p:childTnLst>
                  <p:par>
                    <p:cTn id="59" fill="hold">
                      <p:stCondLst>
                        <p:cond delay="0"/>
                      </p:stCondLst>
                      <p:childTnLst>
                        <p:par>
                          <p:cTn id="60" fill="hold">
                            <p:stCondLst>
                              <p:cond delay="0"/>
                            </p:stCondLst>
                            <p:childTnLst>
                              <p:par>
                                <p:cTn id="61" presetID="2" presetClass="exit" presetSubtype="4" fill="hold" nodeType="clickEffect">
                                  <p:stCondLst>
                                    <p:cond delay="0"/>
                                  </p:stCondLst>
                                  <p:childTnLst>
                                    <p:anim calcmode="lin" valueType="num">
                                      <p:cBhvr additive="base">
                                        <p:cTn id="62" dur="500"/>
                                        <p:tgtEl>
                                          <p:spTgt spid="50"/>
                                        </p:tgtEl>
                                        <p:attrNameLst>
                                          <p:attrName>ppt_x</p:attrName>
                                        </p:attrNameLst>
                                      </p:cBhvr>
                                      <p:tavLst>
                                        <p:tav tm="0">
                                          <p:val>
                                            <p:strVal val="ppt_x"/>
                                          </p:val>
                                        </p:tav>
                                        <p:tav tm="100000">
                                          <p:val>
                                            <p:strVal val="ppt_x"/>
                                          </p:val>
                                        </p:tav>
                                      </p:tavLst>
                                    </p:anim>
                                    <p:anim calcmode="lin" valueType="num">
                                      <p:cBhvr additive="base">
                                        <p:cTn id="63" dur="500"/>
                                        <p:tgtEl>
                                          <p:spTgt spid="50"/>
                                        </p:tgtEl>
                                        <p:attrNameLst>
                                          <p:attrName>ppt_y</p:attrName>
                                        </p:attrNameLst>
                                      </p:cBhvr>
                                      <p:tavLst>
                                        <p:tav tm="0">
                                          <p:val>
                                            <p:strVal val="ppt_y"/>
                                          </p:val>
                                        </p:tav>
                                        <p:tav tm="100000">
                                          <p:val>
                                            <p:strVal val="1+ppt_h/2"/>
                                          </p:val>
                                        </p:tav>
                                      </p:tavLst>
                                    </p:anim>
                                    <p:set>
                                      <p:cBhvr>
                                        <p:cTn id="64"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65" restart="whenNotActive" fill="hold" evtFilter="cancelBubble" nodeType="interactiveSeq">
                <p:stCondLst>
                  <p:cond evt="onClick" delay="0">
                    <p:tgtEl>
                      <p:spTgt spid="53"/>
                    </p:tgtEl>
                  </p:cond>
                </p:stCondLst>
                <p:endSync evt="end" delay="0">
                  <p:rtn val="all"/>
                </p:endSync>
                <p:childTnLst>
                  <p:par>
                    <p:cTn id="66" fill="hold">
                      <p:stCondLst>
                        <p:cond delay="0"/>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additive="base">
                                        <p:cTn id="70" dur="500" fill="hold"/>
                                        <p:tgtEl>
                                          <p:spTgt spid="7"/>
                                        </p:tgtEl>
                                        <p:attrNameLst>
                                          <p:attrName>ppt_x</p:attrName>
                                        </p:attrNameLst>
                                      </p:cBhvr>
                                      <p:tavLst>
                                        <p:tav tm="0">
                                          <p:val>
                                            <p:strVal val="#ppt_x"/>
                                          </p:val>
                                        </p:tav>
                                        <p:tav tm="100000">
                                          <p:val>
                                            <p:strVal val="#ppt_x"/>
                                          </p:val>
                                        </p:tav>
                                      </p:tavLst>
                                    </p:anim>
                                    <p:anim calcmode="lin" valueType="num">
                                      <p:cBhvr additive="base">
                                        <p:cTn id="71" dur="500" fill="hold"/>
                                        <p:tgtEl>
                                          <p:spTgt spid="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ppt_x"/>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fill="hold"/>
                                        <p:tgtEl>
                                          <p:spTgt spid="32"/>
                                        </p:tgtEl>
                                        <p:attrNameLst>
                                          <p:attrName>ppt_x</p:attrName>
                                        </p:attrNameLst>
                                      </p:cBhvr>
                                      <p:tavLst>
                                        <p:tav tm="0">
                                          <p:val>
                                            <p:strVal val="#ppt_x"/>
                                          </p:val>
                                        </p:tav>
                                        <p:tav tm="100000">
                                          <p:val>
                                            <p:strVal val="#ppt_x"/>
                                          </p:val>
                                        </p:tav>
                                      </p:tavLst>
                                    </p:anim>
                                    <p:anim calcmode="lin" valueType="num">
                                      <p:cBhvr additive="base">
                                        <p:cTn id="79" dur="500" fill="hold"/>
                                        <p:tgtEl>
                                          <p:spTgt spid="32"/>
                                        </p:tgtEl>
                                        <p:attrNameLst>
                                          <p:attrName>ppt_y</p:attrName>
                                        </p:attrNameLst>
                                      </p:cBhvr>
                                      <p:tavLst>
                                        <p:tav tm="0">
                                          <p:val>
                                            <p:strVal val="1+#ppt_h/2"/>
                                          </p:val>
                                        </p:tav>
                                        <p:tav tm="100000">
                                          <p:val>
                                            <p:strVal val="#ppt_y"/>
                                          </p:val>
                                        </p:tav>
                                      </p:tavLst>
                                    </p:anim>
                                  </p:childTnLst>
                                </p:cTn>
                              </p:par>
                              <p:par>
                                <p:cTn id="80" presetID="2" presetClass="entr" presetSubtype="4" fill="hold"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additive="base">
                                        <p:cTn id="82" dur="500" fill="hold"/>
                                        <p:tgtEl>
                                          <p:spTgt spid="35"/>
                                        </p:tgtEl>
                                        <p:attrNameLst>
                                          <p:attrName>ppt_x</p:attrName>
                                        </p:attrNameLst>
                                      </p:cBhvr>
                                      <p:tavLst>
                                        <p:tav tm="0">
                                          <p:val>
                                            <p:strVal val="#ppt_x"/>
                                          </p:val>
                                        </p:tav>
                                        <p:tav tm="100000">
                                          <p:val>
                                            <p:strVal val="#ppt_x"/>
                                          </p:val>
                                        </p:tav>
                                      </p:tavLst>
                                    </p:anim>
                                    <p:anim calcmode="lin" valueType="num">
                                      <p:cBhvr additive="base">
                                        <p:cTn id="83" dur="500" fill="hold"/>
                                        <p:tgtEl>
                                          <p:spTgt spid="35"/>
                                        </p:tgtEl>
                                        <p:attrNameLst>
                                          <p:attrName>ppt_y</p:attrName>
                                        </p:attrNameLst>
                                      </p:cBhvr>
                                      <p:tavLst>
                                        <p:tav tm="0">
                                          <p:val>
                                            <p:strVal val="1+#ppt_h/2"/>
                                          </p:val>
                                        </p:tav>
                                        <p:tav tm="100000">
                                          <p:val>
                                            <p:strVal val="#ppt_y"/>
                                          </p:val>
                                        </p:tav>
                                      </p:tavLst>
                                    </p:anim>
                                  </p:childTnLst>
                                </p:cTn>
                              </p:par>
                              <p:par>
                                <p:cTn id="84" presetID="2" presetClass="entr" presetSubtype="4" fill="hold" nodeType="with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500" fill="hold"/>
                                        <p:tgtEl>
                                          <p:spTgt spid="38"/>
                                        </p:tgtEl>
                                        <p:attrNameLst>
                                          <p:attrName>ppt_x</p:attrName>
                                        </p:attrNameLst>
                                      </p:cBhvr>
                                      <p:tavLst>
                                        <p:tav tm="0">
                                          <p:val>
                                            <p:strVal val="#ppt_x"/>
                                          </p:val>
                                        </p:tav>
                                        <p:tav tm="100000">
                                          <p:val>
                                            <p:strVal val="#ppt_x"/>
                                          </p:val>
                                        </p:tav>
                                      </p:tavLst>
                                    </p:anim>
                                    <p:anim calcmode="lin" valueType="num">
                                      <p:cBhvr additive="base">
                                        <p:cTn id="87" dur="500" fill="hold"/>
                                        <p:tgtEl>
                                          <p:spTgt spid="38"/>
                                        </p:tgtEl>
                                        <p:attrNameLst>
                                          <p:attrName>ppt_y</p:attrName>
                                        </p:attrNameLst>
                                      </p:cBhvr>
                                      <p:tavLst>
                                        <p:tav tm="0">
                                          <p:val>
                                            <p:strVal val="1+#ppt_h/2"/>
                                          </p:val>
                                        </p:tav>
                                        <p:tav tm="100000">
                                          <p:val>
                                            <p:strVal val="#ppt_y"/>
                                          </p:val>
                                        </p:tav>
                                      </p:tavLst>
                                    </p:anim>
                                  </p:childTnLst>
                                </p:cTn>
                              </p:par>
                              <p:par>
                                <p:cTn id="88" presetID="2" presetClass="entr" presetSubtype="4" fill="hold" nodeType="withEffect">
                                  <p:stCondLst>
                                    <p:cond delay="0"/>
                                  </p:stCondLst>
                                  <p:childTnLst>
                                    <p:set>
                                      <p:cBhvr>
                                        <p:cTn id="89" dur="1" fill="hold">
                                          <p:stCondLst>
                                            <p:cond delay="0"/>
                                          </p:stCondLst>
                                        </p:cTn>
                                        <p:tgtEl>
                                          <p:spTgt spid="41"/>
                                        </p:tgtEl>
                                        <p:attrNameLst>
                                          <p:attrName>style.visibility</p:attrName>
                                        </p:attrNameLst>
                                      </p:cBhvr>
                                      <p:to>
                                        <p:strVal val="visible"/>
                                      </p:to>
                                    </p:set>
                                    <p:anim calcmode="lin" valueType="num">
                                      <p:cBhvr additive="base">
                                        <p:cTn id="90" dur="500" fill="hold"/>
                                        <p:tgtEl>
                                          <p:spTgt spid="41"/>
                                        </p:tgtEl>
                                        <p:attrNameLst>
                                          <p:attrName>ppt_x</p:attrName>
                                        </p:attrNameLst>
                                      </p:cBhvr>
                                      <p:tavLst>
                                        <p:tav tm="0">
                                          <p:val>
                                            <p:strVal val="#ppt_x"/>
                                          </p:val>
                                        </p:tav>
                                        <p:tav tm="100000">
                                          <p:val>
                                            <p:strVal val="#ppt_x"/>
                                          </p:val>
                                        </p:tav>
                                      </p:tavLst>
                                    </p:anim>
                                    <p:anim calcmode="lin" valueType="num">
                                      <p:cBhvr additive="base">
                                        <p:cTn id="91" dur="500" fill="hold"/>
                                        <p:tgtEl>
                                          <p:spTgt spid="41"/>
                                        </p:tgtEl>
                                        <p:attrNameLst>
                                          <p:attrName>ppt_y</p:attrName>
                                        </p:attrNameLst>
                                      </p:cBhvr>
                                      <p:tavLst>
                                        <p:tav tm="0">
                                          <p:val>
                                            <p:strVal val="1+#ppt_h/2"/>
                                          </p:val>
                                        </p:tav>
                                        <p:tav tm="100000">
                                          <p:val>
                                            <p:strVal val="#ppt_y"/>
                                          </p:val>
                                        </p:tav>
                                      </p:tavLst>
                                    </p:anim>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500" fill="hold"/>
                                        <p:tgtEl>
                                          <p:spTgt spid="44"/>
                                        </p:tgtEl>
                                        <p:attrNameLst>
                                          <p:attrName>ppt_x</p:attrName>
                                        </p:attrNameLst>
                                      </p:cBhvr>
                                      <p:tavLst>
                                        <p:tav tm="0">
                                          <p:val>
                                            <p:strVal val="#ppt_x"/>
                                          </p:val>
                                        </p:tav>
                                        <p:tav tm="100000">
                                          <p:val>
                                            <p:strVal val="#ppt_x"/>
                                          </p:val>
                                        </p:tav>
                                      </p:tavLst>
                                    </p:anim>
                                    <p:anim calcmode="lin" valueType="num">
                                      <p:cBhvr additive="base">
                                        <p:cTn id="95" dur="500" fill="hold"/>
                                        <p:tgtEl>
                                          <p:spTgt spid="44"/>
                                        </p:tgtEl>
                                        <p:attrNameLst>
                                          <p:attrName>ppt_y</p:attrName>
                                        </p:attrNameLst>
                                      </p:cBhvr>
                                      <p:tavLst>
                                        <p:tav tm="0">
                                          <p:val>
                                            <p:strVal val="1+#ppt_h/2"/>
                                          </p:val>
                                        </p:tav>
                                        <p:tav tm="100000">
                                          <p:val>
                                            <p:strVal val="#ppt_y"/>
                                          </p:val>
                                        </p:tav>
                                      </p:tavLst>
                                    </p:anim>
                                  </p:childTnLst>
                                </p:cTn>
                              </p:par>
                              <p:par>
                                <p:cTn id="96" presetID="2" presetClass="entr" presetSubtype="4" fill="hold" nodeType="withEffect">
                                  <p:stCondLst>
                                    <p:cond delay="0"/>
                                  </p:stCondLst>
                                  <p:childTnLst>
                                    <p:set>
                                      <p:cBhvr>
                                        <p:cTn id="97" dur="1" fill="hold">
                                          <p:stCondLst>
                                            <p:cond delay="0"/>
                                          </p:stCondLst>
                                        </p:cTn>
                                        <p:tgtEl>
                                          <p:spTgt spid="47"/>
                                        </p:tgtEl>
                                        <p:attrNameLst>
                                          <p:attrName>style.visibility</p:attrName>
                                        </p:attrNameLst>
                                      </p:cBhvr>
                                      <p:to>
                                        <p:strVal val="visible"/>
                                      </p:to>
                                    </p:set>
                                    <p:anim calcmode="lin" valueType="num">
                                      <p:cBhvr additive="base">
                                        <p:cTn id="98" dur="500" fill="hold"/>
                                        <p:tgtEl>
                                          <p:spTgt spid="47"/>
                                        </p:tgtEl>
                                        <p:attrNameLst>
                                          <p:attrName>ppt_x</p:attrName>
                                        </p:attrNameLst>
                                      </p:cBhvr>
                                      <p:tavLst>
                                        <p:tav tm="0">
                                          <p:val>
                                            <p:strVal val="#ppt_x"/>
                                          </p:val>
                                        </p:tav>
                                        <p:tav tm="100000">
                                          <p:val>
                                            <p:strVal val="#ppt_x"/>
                                          </p:val>
                                        </p:tav>
                                      </p:tavLst>
                                    </p:anim>
                                    <p:anim calcmode="lin" valueType="num">
                                      <p:cBhvr additive="base">
                                        <p:cTn id="99" dur="500" fill="hold"/>
                                        <p:tgtEl>
                                          <p:spTgt spid="47"/>
                                        </p:tgtEl>
                                        <p:attrNameLst>
                                          <p:attrName>ppt_y</p:attrName>
                                        </p:attrNameLst>
                                      </p:cBhvr>
                                      <p:tavLst>
                                        <p:tav tm="0">
                                          <p:val>
                                            <p:strVal val="1+#ppt_h/2"/>
                                          </p:val>
                                        </p:tav>
                                        <p:tav tm="100000">
                                          <p:val>
                                            <p:strVal val="#ppt_y"/>
                                          </p:val>
                                        </p:tav>
                                      </p:tavLst>
                                    </p:anim>
                                  </p:childTnLst>
                                </p:cTn>
                              </p:par>
                              <p:par>
                                <p:cTn id="100" presetID="2" presetClass="entr" presetSubtype="4" fill="hold" nodeType="withEffect">
                                  <p:stCondLst>
                                    <p:cond delay="0"/>
                                  </p:stCondLst>
                                  <p:childTnLst>
                                    <p:set>
                                      <p:cBhvr>
                                        <p:cTn id="101" dur="1" fill="hold">
                                          <p:stCondLst>
                                            <p:cond delay="0"/>
                                          </p:stCondLst>
                                        </p:cTn>
                                        <p:tgtEl>
                                          <p:spTgt spid="50"/>
                                        </p:tgtEl>
                                        <p:attrNameLst>
                                          <p:attrName>style.visibility</p:attrName>
                                        </p:attrNameLst>
                                      </p:cBhvr>
                                      <p:to>
                                        <p:strVal val="visible"/>
                                      </p:to>
                                    </p:set>
                                    <p:anim calcmode="lin" valueType="num">
                                      <p:cBhvr additive="base">
                                        <p:cTn id="102" dur="500" fill="hold"/>
                                        <p:tgtEl>
                                          <p:spTgt spid="50"/>
                                        </p:tgtEl>
                                        <p:attrNameLst>
                                          <p:attrName>ppt_x</p:attrName>
                                        </p:attrNameLst>
                                      </p:cBhvr>
                                      <p:tavLst>
                                        <p:tav tm="0">
                                          <p:val>
                                            <p:strVal val="#ppt_x"/>
                                          </p:val>
                                        </p:tav>
                                        <p:tav tm="100000">
                                          <p:val>
                                            <p:strVal val="#ppt_x"/>
                                          </p:val>
                                        </p:tav>
                                      </p:tavLst>
                                    </p:anim>
                                    <p:anim calcmode="lin" valueType="num">
                                      <p:cBhvr additive="base">
                                        <p:cTn id="103"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3"/>
                  </p:tgtEl>
                </p:cond>
              </p:nextCondLst>
            </p:seq>
            <p:seq concurrent="1" nextAc="seek">
              <p:cTn id="104" restart="whenNotActive" fill="hold" evtFilter="cancelBubble" nodeType="interactiveSeq">
                <p:stCondLst>
                  <p:cond evt="onClick" delay="0">
                    <p:tgtEl>
                      <p:spTgt spid="27"/>
                    </p:tgtEl>
                  </p:cond>
                </p:stCondLst>
                <p:endSync evt="end" delay="0">
                  <p:rtn val="all"/>
                </p:endSync>
                <p:childTnLst>
                  <p:par>
                    <p:cTn id="105" fill="hold">
                      <p:stCondLst>
                        <p:cond delay="0"/>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7"/>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0"/>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32"/>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35"/>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38"/>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41"/>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44"/>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47"/>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50"/>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125" restart="whenNotActive" fill="hold" evtFilter="cancelBubble" nodeType="interactiveSeq">
                <p:stCondLst>
                  <p:cond evt="onClick" delay="0">
                    <p:tgtEl>
                      <p:spTgt spid="28"/>
                    </p:tgtEl>
                  </p:cond>
                </p:stCondLst>
                <p:endSync evt="end" delay="0">
                  <p:rtn val="all"/>
                </p:endSync>
                <p:childTnLst>
                  <p:par>
                    <p:cTn id="126" fill="hold">
                      <p:stCondLst>
                        <p:cond delay="0"/>
                      </p:stCondLst>
                      <p:childTnLst>
                        <p:par>
                          <p:cTn id="127" fill="hold">
                            <p:stCondLst>
                              <p:cond delay="0"/>
                            </p:stCondLst>
                            <p:childTnLst>
                              <p:par>
                                <p:cTn id="128" presetID="1" presetClass="entr" presetSubtype="0" fill="hold" nodeType="clickEffect">
                                  <p:stCondLst>
                                    <p:cond delay="0"/>
                                  </p:stCondLst>
                                  <p:childTnLst>
                                    <p:set>
                                      <p:cBhvr>
                                        <p:cTn id="129" dur="1" fill="hold">
                                          <p:stCondLst>
                                            <p:cond delay="0"/>
                                          </p:stCondLst>
                                        </p:cTn>
                                        <p:tgtEl>
                                          <p:spTgt spid="7"/>
                                        </p:tgtEl>
                                        <p:attrNameLst>
                                          <p:attrName>style.visibility</p:attrName>
                                        </p:attrNameLst>
                                      </p:cBhvr>
                                      <p:to>
                                        <p:strVal val="visible"/>
                                      </p:to>
                                    </p:set>
                                  </p:childTnLst>
                                </p:cTn>
                              </p:par>
                              <p:par>
                                <p:cTn id="130" presetID="1" presetClass="entr" presetSubtype="0" fill="hold" nodeType="withEffect">
                                  <p:stCondLst>
                                    <p:cond delay="0"/>
                                  </p:stCondLst>
                                  <p:childTnLst>
                                    <p:set>
                                      <p:cBhvr>
                                        <p:cTn id="131" dur="1" fill="hold">
                                          <p:stCondLst>
                                            <p:cond delay="0"/>
                                          </p:stCondLst>
                                        </p:cTn>
                                        <p:tgtEl>
                                          <p:spTgt spid="10"/>
                                        </p:tgtEl>
                                        <p:attrNameLst>
                                          <p:attrName>style.visibility</p:attrName>
                                        </p:attrNameLst>
                                      </p:cBhvr>
                                      <p:to>
                                        <p:strVal val="visible"/>
                                      </p:to>
                                    </p:set>
                                  </p:childTnLst>
                                </p:cTn>
                              </p:par>
                              <p:par>
                                <p:cTn id="132" presetID="1" presetClass="entr" presetSubtype="0" fill="hold" nodeType="withEffect">
                                  <p:stCondLst>
                                    <p:cond delay="0"/>
                                  </p:stCondLst>
                                  <p:childTnLst>
                                    <p:set>
                                      <p:cBhvr>
                                        <p:cTn id="133" dur="1" fill="hold">
                                          <p:stCondLst>
                                            <p:cond delay="0"/>
                                          </p:stCondLst>
                                        </p:cTn>
                                        <p:tgtEl>
                                          <p:spTgt spid="32"/>
                                        </p:tgtEl>
                                        <p:attrNameLst>
                                          <p:attrName>style.visibility</p:attrName>
                                        </p:attrNameLst>
                                      </p:cBhvr>
                                      <p:to>
                                        <p:strVal val="visible"/>
                                      </p:to>
                                    </p:set>
                                  </p:childTnLst>
                                </p:cTn>
                              </p:par>
                              <p:par>
                                <p:cTn id="134" presetID="1" presetClass="entr" presetSubtype="0" fill="hold" nodeType="withEffect">
                                  <p:stCondLst>
                                    <p:cond delay="0"/>
                                  </p:stCondLst>
                                  <p:childTnLst>
                                    <p:set>
                                      <p:cBhvr>
                                        <p:cTn id="135" dur="1" fill="hold">
                                          <p:stCondLst>
                                            <p:cond delay="0"/>
                                          </p:stCondLst>
                                        </p:cTn>
                                        <p:tgtEl>
                                          <p:spTgt spid="35"/>
                                        </p:tgtEl>
                                        <p:attrNameLst>
                                          <p:attrName>style.visibility</p:attrName>
                                        </p:attrNameLst>
                                      </p:cBhvr>
                                      <p:to>
                                        <p:strVal val="visible"/>
                                      </p:to>
                                    </p:set>
                                  </p:childTnLst>
                                </p:cTn>
                              </p:par>
                              <p:par>
                                <p:cTn id="136" presetID="1" presetClass="entr" presetSubtype="0" fill="hold" nodeType="withEffect">
                                  <p:stCondLst>
                                    <p:cond delay="0"/>
                                  </p:stCondLst>
                                  <p:childTnLst>
                                    <p:set>
                                      <p:cBhvr>
                                        <p:cTn id="137" dur="1" fill="hold">
                                          <p:stCondLst>
                                            <p:cond delay="0"/>
                                          </p:stCondLst>
                                        </p:cTn>
                                        <p:tgtEl>
                                          <p:spTgt spid="38"/>
                                        </p:tgtEl>
                                        <p:attrNameLst>
                                          <p:attrName>style.visibility</p:attrName>
                                        </p:attrNameLst>
                                      </p:cBhvr>
                                      <p:to>
                                        <p:strVal val="visible"/>
                                      </p:to>
                                    </p:set>
                                  </p:childTnLst>
                                </p:cTn>
                              </p:par>
                              <p:par>
                                <p:cTn id="138" presetID="1" presetClass="entr" presetSubtype="0" fill="hold" nodeType="withEffect">
                                  <p:stCondLst>
                                    <p:cond delay="0"/>
                                  </p:stCondLst>
                                  <p:childTnLst>
                                    <p:set>
                                      <p:cBhvr>
                                        <p:cTn id="139" dur="1" fill="hold">
                                          <p:stCondLst>
                                            <p:cond delay="0"/>
                                          </p:stCondLst>
                                        </p:cTn>
                                        <p:tgtEl>
                                          <p:spTgt spid="41"/>
                                        </p:tgtEl>
                                        <p:attrNameLst>
                                          <p:attrName>style.visibility</p:attrName>
                                        </p:attrNameLst>
                                      </p:cBhvr>
                                      <p:to>
                                        <p:strVal val="visible"/>
                                      </p:to>
                                    </p:set>
                                  </p:childTnLst>
                                </p:cTn>
                              </p:par>
                              <p:par>
                                <p:cTn id="140" presetID="1" presetClass="entr" presetSubtype="0" fill="hold" nodeType="withEffect">
                                  <p:stCondLst>
                                    <p:cond delay="0"/>
                                  </p:stCondLst>
                                  <p:childTnLst>
                                    <p:set>
                                      <p:cBhvr>
                                        <p:cTn id="141" dur="1" fill="hold">
                                          <p:stCondLst>
                                            <p:cond delay="0"/>
                                          </p:stCondLst>
                                        </p:cTn>
                                        <p:tgtEl>
                                          <p:spTgt spid="44"/>
                                        </p:tgtEl>
                                        <p:attrNameLst>
                                          <p:attrName>style.visibility</p:attrName>
                                        </p:attrNameLst>
                                      </p:cBhvr>
                                      <p:to>
                                        <p:strVal val="visible"/>
                                      </p:to>
                                    </p:set>
                                  </p:childTnLst>
                                </p:cTn>
                              </p:par>
                              <p:par>
                                <p:cTn id="142" presetID="1" presetClass="entr" presetSubtype="0" fill="hold" nodeType="withEffect">
                                  <p:stCondLst>
                                    <p:cond delay="0"/>
                                  </p:stCondLst>
                                  <p:childTnLst>
                                    <p:set>
                                      <p:cBhvr>
                                        <p:cTn id="143" dur="1" fill="hold">
                                          <p:stCondLst>
                                            <p:cond delay="0"/>
                                          </p:stCondLst>
                                        </p:cTn>
                                        <p:tgtEl>
                                          <p:spTgt spid="47"/>
                                        </p:tgtEl>
                                        <p:attrNameLst>
                                          <p:attrName>style.visibility</p:attrName>
                                        </p:attrNameLst>
                                      </p:cBhvr>
                                      <p:to>
                                        <p:strVal val="visible"/>
                                      </p:to>
                                    </p:set>
                                  </p:childTnLst>
                                </p:cTn>
                              </p:par>
                              <p:par>
                                <p:cTn id="144" presetID="1" presetClass="entr" presetSubtype="0" fill="hold" nodeType="withEffect">
                                  <p:stCondLst>
                                    <p:cond delay="0"/>
                                  </p:stCondLst>
                                  <p:childTnLst>
                                    <p:set>
                                      <p:cBhvr>
                                        <p:cTn id="145" dur="1" fill="hold">
                                          <p:stCondLst>
                                            <p:cond delay="0"/>
                                          </p:stCondLst>
                                        </p:cTn>
                                        <p:tgtEl>
                                          <p:spTgt spid="50"/>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oly Week - Y3-R01-S08 - Jesus is our K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581048" y="237184"/>
            <a:ext cx="609600" cy="609600"/>
          </a:xfrm>
          <a:prstGeom prst="rect">
            <a:avLst/>
          </a:prstGeom>
        </p:spPr>
      </p:pic>
      <p:sp>
        <p:nvSpPr>
          <p:cNvPr id="2" name="Rectangle 1"/>
          <p:cNvSpPr/>
          <p:nvPr/>
        </p:nvSpPr>
        <p:spPr>
          <a:xfrm>
            <a:off x="106685" y="-102599"/>
            <a:ext cx="8918088" cy="954107"/>
          </a:xfrm>
          <a:prstGeom prst="rect">
            <a:avLst/>
          </a:prstGeom>
          <a:noFill/>
        </p:spPr>
        <p:txBody>
          <a:bodyPr wrap="square" lIns="91440" tIns="45720" rIns="91440" bIns="45720">
            <a:spAutoFit/>
          </a:bodyPr>
          <a:lstStyle/>
          <a:p>
            <a:pPr algn="ctr"/>
            <a:r>
              <a:rPr lang="en-NZ" sz="2800" b="1" dirty="0">
                <a:ln w="12700" cmpd="sng">
                  <a:solidFill>
                    <a:schemeClr val="tx1">
                      <a:lumMod val="95000"/>
                      <a:lumOff val="5000"/>
                    </a:schemeClr>
                  </a:solidFill>
                  <a:prstDash val="solid"/>
                </a:ln>
                <a:solidFill>
                  <a:srgbClr val="FF0000"/>
                </a:solidFill>
                <a:effectLst>
                  <a:outerShdw blurRad="38100" dist="38100" dir="2700000" algn="tl">
                    <a:srgbClr val="000000">
                      <a:alpha val="43137"/>
                    </a:srgbClr>
                  </a:outerShdw>
                </a:effectLst>
              </a:rPr>
              <a:t>On Palm Sunday Christians all over the world repeat the welcome ritual Jesus received on the first Palm Sunday</a:t>
            </a:r>
            <a:endParaRPr lang="en-US" sz="2800" b="1" dirty="0">
              <a:ln w="12700" cmpd="sng">
                <a:solidFill>
                  <a:schemeClr val="tx1">
                    <a:lumMod val="95000"/>
                    <a:lumOff val="5000"/>
                  </a:schemeClr>
                </a:solidFill>
                <a:prstDash val="solid"/>
              </a:ln>
              <a:solidFill>
                <a:srgbClr val="FF0000"/>
              </a:solidFill>
              <a:effectLst>
                <a:outerShdw blurRad="38100" dist="38100" dir="2700000" algn="tl">
                  <a:srgbClr val="000000">
                    <a:alpha val="43137"/>
                  </a:srgbClr>
                </a:outerShdw>
              </a:effectLst>
            </a:endParaRPr>
          </a:p>
        </p:txBody>
      </p:sp>
      <p:sp>
        <p:nvSpPr>
          <p:cNvPr id="4"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S-08</a:t>
            </a:r>
          </a:p>
        </p:txBody>
      </p:sp>
      <p:sp>
        <p:nvSpPr>
          <p:cNvPr id="27" name="Action Button: Forward">
            <a:hlinkClick r:id="" action="ppaction://hlinkshowjump?jump=nextslide" highlightClick="1"/>
            <a:extLst>
              <a:ext uri="{FF2B5EF4-FFF2-40B4-BE49-F238E27FC236}">
                <a16:creationId xmlns:a16="http://schemas.microsoft.com/office/drawing/2014/main" id="{EC73975F-3078-49C3-AC8D-8405ABF7556C}"/>
              </a:ext>
            </a:extLst>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ction Button: Back">
            <a:hlinkClick r:id="" action="ppaction://hlinkshowjump?jump=previousslide" highlightClick="1"/>
            <a:extLst>
              <a:ext uri="{FF2B5EF4-FFF2-40B4-BE49-F238E27FC236}">
                <a16:creationId xmlns:a16="http://schemas.microsoft.com/office/drawing/2014/main" id="{68272E65-BFE8-4D93-AF6E-BA417DF19B5F}"/>
              </a:ext>
            </a:extLst>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8B32A61-984C-4EA6-A632-6F97F753F7CF}"/>
              </a:ext>
            </a:extLst>
          </p:cNvPr>
          <p:cNvSpPr/>
          <p:nvPr/>
        </p:nvSpPr>
        <p:spPr>
          <a:xfrm>
            <a:off x="2778369" y="1027994"/>
            <a:ext cx="3472421" cy="3406061"/>
          </a:xfrm>
          <a:prstGeom prst="rect">
            <a:avLst/>
          </a:prstGeom>
        </p:spPr>
        <p:txBody>
          <a:bodyPr wrap="square">
            <a:spAutoFit/>
          </a:bodyPr>
          <a:lstStyle/>
          <a:p>
            <a:pPr>
              <a:lnSpc>
                <a:spcPct val="115000"/>
              </a:lnSpc>
              <a:spcAft>
                <a:spcPts val="1000"/>
              </a:spcAft>
            </a:pPr>
            <a:r>
              <a:rPr lang="en-NZ" dirty="0">
                <a:latin typeface="Calibri" panose="020F0502020204030204" pitchFamily="34" charset="0"/>
                <a:ea typeface="Calibri" panose="020F0502020204030204" pitchFamily="34" charset="0"/>
                <a:cs typeface="Calibri" panose="020F0502020204030204" pitchFamily="34" charset="0"/>
              </a:rPr>
              <a:t>Complete the sentences </a:t>
            </a:r>
            <a:endParaRPr lang="en-NZ"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en-NZ" dirty="0">
                <a:latin typeface="Calibri" panose="020F0502020204030204" pitchFamily="34" charset="0"/>
                <a:ea typeface="Calibri" panose="020F0502020204030204" pitchFamily="34" charset="0"/>
                <a:cs typeface="Calibri" panose="020F0502020204030204" pitchFamily="34" charset="0"/>
              </a:rPr>
              <a:t>The Palm Sunday ritual is …</a:t>
            </a:r>
            <a:endParaRPr lang="en-NZ"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en-NZ" dirty="0">
                <a:latin typeface="Calibri" panose="020F0502020204030204" pitchFamily="34" charset="0"/>
                <a:ea typeface="Calibri" panose="020F0502020204030204" pitchFamily="34" charset="0"/>
                <a:cs typeface="Calibri" panose="020F0502020204030204" pitchFamily="34" charset="0"/>
              </a:rPr>
              <a:t>The Palm Sunday symbol is …</a:t>
            </a:r>
            <a:endParaRPr lang="en-NZ"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en-NZ" dirty="0">
                <a:latin typeface="Calibri" panose="020F0502020204030204" pitchFamily="34" charset="0"/>
                <a:ea typeface="Calibri" panose="020F0502020204030204" pitchFamily="34" charset="0"/>
                <a:cs typeface="Calibri" panose="020F0502020204030204" pitchFamily="34" charset="0"/>
              </a:rPr>
              <a:t>The Palm Sunday word is …</a:t>
            </a:r>
            <a:endParaRPr lang="en-NZ"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en-NZ" dirty="0">
                <a:latin typeface="Calibri" panose="020F0502020204030204" pitchFamily="34" charset="0"/>
                <a:ea typeface="Calibri" panose="020F0502020204030204" pitchFamily="34" charset="0"/>
                <a:cs typeface="Calibri" panose="020F0502020204030204" pitchFamily="34" charset="0"/>
              </a:rPr>
              <a:t>Palm Sunday is the …</a:t>
            </a:r>
            <a:endParaRPr lang="en-NZ"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en-NZ" dirty="0">
                <a:latin typeface="Calibri" panose="020F0502020204030204" pitchFamily="34" charset="0"/>
                <a:ea typeface="Calibri" panose="020F0502020204030204" pitchFamily="34" charset="0"/>
                <a:cs typeface="Calibri" panose="020F0502020204030204" pitchFamily="34" charset="0"/>
              </a:rPr>
              <a:t>Make a mural of the Palm Sunday story with self- portraits of the children in the crowd. Display it where it can be seen by everyone. </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18">
            <a:extLst>
              <a:ext uri="{FF2B5EF4-FFF2-40B4-BE49-F238E27FC236}">
                <a16:creationId xmlns:a16="http://schemas.microsoft.com/office/drawing/2014/main" id="{63CABDE0-FA78-4D54-A651-12C1B1C772B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9227" y="851508"/>
            <a:ext cx="2475364" cy="1856523"/>
          </a:xfrm>
          <a:prstGeom prst="rect">
            <a:avLst/>
          </a:prstGeom>
        </p:spPr>
      </p:pic>
      <p:pic>
        <p:nvPicPr>
          <p:cNvPr id="24" name="Picture 23">
            <a:extLst>
              <a:ext uri="{FF2B5EF4-FFF2-40B4-BE49-F238E27FC236}">
                <a16:creationId xmlns:a16="http://schemas.microsoft.com/office/drawing/2014/main" id="{32310DEF-78CD-4601-867E-E3AA7519C7D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50790" y="851509"/>
            <a:ext cx="2786525" cy="1856522"/>
          </a:xfrm>
          <a:prstGeom prst="rect">
            <a:avLst/>
          </a:prstGeom>
        </p:spPr>
      </p:pic>
      <p:pic>
        <p:nvPicPr>
          <p:cNvPr id="29" name="Picture 28">
            <a:extLst>
              <a:ext uri="{FF2B5EF4-FFF2-40B4-BE49-F238E27FC236}">
                <a16:creationId xmlns:a16="http://schemas.microsoft.com/office/drawing/2014/main" id="{0CCE9C10-4699-4C34-9B4B-2265AC43662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497" y="2884516"/>
            <a:ext cx="2480022" cy="1652315"/>
          </a:xfrm>
          <a:prstGeom prst="rect">
            <a:avLst/>
          </a:prstGeom>
        </p:spPr>
      </p:pic>
      <p:pic>
        <p:nvPicPr>
          <p:cNvPr id="34" name="Picture 33">
            <a:extLst>
              <a:ext uri="{FF2B5EF4-FFF2-40B4-BE49-F238E27FC236}">
                <a16:creationId xmlns:a16="http://schemas.microsoft.com/office/drawing/2014/main" id="{B6740D6C-4BA6-4BAD-9ACD-E7AFD5FAC12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58483" y="2823477"/>
            <a:ext cx="2155049" cy="1759957"/>
          </a:xfrm>
          <a:prstGeom prst="rect">
            <a:avLst/>
          </a:prstGeom>
        </p:spPr>
      </p:pic>
      <p:sp>
        <p:nvSpPr>
          <p:cNvPr id="14" name="Action Button: Audio">
            <a:hlinkClick r:id="" action="ppaction://noaction" highlightClick="1"/>
          </p:cNvPr>
          <p:cNvSpPr/>
          <p:nvPr/>
        </p:nvSpPr>
        <p:spPr>
          <a:xfrm>
            <a:off x="7092000" y="4680000"/>
            <a:ext cx="360000" cy="360000"/>
          </a:xfrm>
          <a:prstGeom prst="actionButtonSoun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Tool instructions stop"/>
          <p:cNvSpPr txBox="1"/>
          <p:nvPr/>
        </p:nvSpPr>
        <p:spPr>
          <a:xfrm>
            <a:off x="3486672" y="4651916"/>
            <a:ext cx="2323073" cy="213905"/>
          </a:xfrm>
          <a:prstGeom prst="rect">
            <a:avLst/>
          </a:prstGeom>
          <a:noFill/>
        </p:spPr>
        <p:txBody>
          <a:bodyPr wrap="none" rtlCol="0">
            <a:spAutoFit/>
          </a:bodyPr>
          <a:lstStyle/>
          <a:p>
            <a:pPr algn="ctr"/>
            <a:r>
              <a:rPr lang="en-GB" sz="790" dirty="0">
                <a:latin typeface="Arial" panose="020B0604020202020204" pitchFamily="34" charset="0"/>
                <a:cs typeface="Arial" panose="020B0604020202020204" pitchFamily="34" charset="0"/>
              </a:rPr>
              <a:t>Click the audio button to </a:t>
            </a:r>
            <a:r>
              <a:rPr lang="en-GB" sz="790" dirty="0" smtClean="0">
                <a:latin typeface="Arial" panose="020B0604020202020204" pitchFamily="34" charset="0"/>
                <a:cs typeface="Arial" panose="020B0604020202020204" pitchFamily="34" charset="0"/>
              </a:rPr>
              <a:t>stop ‘Jesus is our King’</a:t>
            </a:r>
            <a:endParaRPr lang="en-GB" sz="790" dirty="0">
              <a:latin typeface="Arial" panose="020B0604020202020204" pitchFamily="34" charset="0"/>
              <a:cs typeface="Arial" panose="020B0604020202020204" pitchFamily="34" charset="0"/>
            </a:endParaRPr>
          </a:p>
        </p:txBody>
      </p:sp>
      <p:sp>
        <p:nvSpPr>
          <p:cNvPr id="16" name="TextBox: Tool instructions start"/>
          <p:cNvSpPr txBox="1"/>
          <p:nvPr/>
        </p:nvSpPr>
        <p:spPr>
          <a:xfrm>
            <a:off x="3486676" y="4651916"/>
            <a:ext cx="2316661" cy="213905"/>
          </a:xfrm>
          <a:prstGeom prst="rect">
            <a:avLst/>
          </a:prstGeom>
          <a:noFill/>
        </p:spPr>
        <p:txBody>
          <a:bodyPr wrap="none" rtlCol="0">
            <a:spAutoFit/>
          </a:bodyPr>
          <a:lstStyle/>
          <a:p>
            <a:pPr algn="ctr"/>
            <a:r>
              <a:rPr lang="en-GB" sz="790" dirty="0">
                <a:latin typeface="Arial" panose="020B0604020202020204" pitchFamily="34" charset="0"/>
                <a:cs typeface="Arial" panose="020B0604020202020204" pitchFamily="34" charset="0"/>
              </a:rPr>
              <a:t>Click the audio button to play </a:t>
            </a:r>
            <a:r>
              <a:rPr lang="en-GB" sz="790" dirty="0" smtClean="0">
                <a:latin typeface="Arial" panose="020B0604020202020204" pitchFamily="34" charset="0"/>
                <a:cs typeface="Arial" panose="020B0604020202020204" pitchFamily="34" charset="0"/>
              </a:rPr>
              <a:t>‘Jesus is our King’</a:t>
            </a:r>
            <a:endParaRPr lang="en-GB" sz="79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71486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xit" presetSubtype="0" fill="hold" grpId="1" nodeType="with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par>
                                <p:cTn id="16" presetID="1" presetClass="mediacall" presetSubtype="0" fill="hold" nodeType="withEffect">
                                  <p:stCondLst>
                                    <p:cond delay="0"/>
                                  </p:stCondLst>
                                  <p:childTnLst>
                                    <p:cmd type="call" cmd="playFrom(0.0)">
                                      <p:cBhvr>
                                        <p:cTn id="17" dur="111808" fill="hold"/>
                                        <p:tgtEl>
                                          <p:spTgt spid="3"/>
                                        </p:tgtEl>
                                      </p:cBhvr>
                                    </p:cmd>
                                  </p:childTnLst>
                                </p:cTn>
                              </p:par>
                              <p:par>
                                <p:cTn id="18" presetID="1" presetClass="emph" presetSubtype="2" fill="hold" nodeType="withEffect">
                                  <p:stCondLst>
                                    <p:cond delay="0"/>
                                  </p:stCondLst>
                                  <p:childTnLst>
                                    <p:animClr clrSpc="rgb" dir="cw">
                                      <p:cBhvr>
                                        <p:cTn id="19" dur="1000" fill="hold"/>
                                        <p:tgtEl>
                                          <p:spTgt spid="14"/>
                                        </p:tgtEl>
                                        <p:attrNameLst>
                                          <p:attrName>fillcolor</p:attrName>
                                        </p:attrNameLst>
                                      </p:cBhvr>
                                      <p:to>
                                        <a:schemeClr val="accent2"/>
                                      </p:to>
                                    </p:animClr>
                                    <p:set>
                                      <p:cBhvr>
                                        <p:cTn id="20" dur="1000" fill="hold"/>
                                        <p:tgtEl>
                                          <p:spTgt spid="14"/>
                                        </p:tgtEl>
                                        <p:attrNameLst>
                                          <p:attrName>fill.type</p:attrName>
                                        </p:attrNameLst>
                                      </p:cBhvr>
                                      <p:to>
                                        <p:strVal val="solid"/>
                                      </p:to>
                                    </p:set>
                                    <p:set>
                                      <p:cBhvr>
                                        <p:cTn id="21" dur="1000" fill="hold"/>
                                        <p:tgtEl>
                                          <p:spTgt spid="14"/>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3" presetClass="mediacall" presetSubtype="0" fill="hold" nodeType="clickEffect">
                                  <p:stCondLst>
                                    <p:cond delay="0"/>
                                  </p:stCondLst>
                                  <p:childTnLst>
                                    <p:cmd type="call" cmd="stop">
                                      <p:cBhvr>
                                        <p:cTn id="25" dur="1" fill="hold"/>
                                        <p:tgtEl>
                                          <p:spTgt spid="3"/>
                                        </p:tgtEl>
                                      </p:cBhvr>
                                    </p:cmd>
                                  </p:childTnLst>
                                </p:cTn>
                              </p:par>
                              <p:par>
                                <p:cTn id="26" presetID="10" presetClass="exit" presetSubtype="0" fill="hold" grpId="1" nodeType="withEffect">
                                  <p:stCondLst>
                                    <p:cond delay="0"/>
                                  </p:stCondLst>
                                  <p:childTnLst>
                                    <p:animEffect transition="out" filter="fade">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par>
                                <p:cTn id="29" presetID="10" presetClass="entr" presetSubtype="0" fill="hold" grpId="2"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 presetClass="emph" presetSubtype="2" fill="hold" nodeType="withEffect">
                                  <p:stCondLst>
                                    <p:cond delay="0"/>
                                  </p:stCondLst>
                                  <p:childTnLst>
                                    <p:animClr clrSpc="rgb" dir="cw">
                                      <p:cBhvr>
                                        <p:cTn id="33" dur="2000" fill="hold"/>
                                        <p:tgtEl>
                                          <p:spTgt spid="14"/>
                                        </p:tgtEl>
                                        <p:attrNameLst>
                                          <p:attrName>fillcolor</p:attrName>
                                        </p:attrNameLst>
                                      </p:cBhvr>
                                      <p:to>
                                        <a:schemeClr val="bg1"/>
                                      </p:to>
                                    </p:animClr>
                                    <p:set>
                                      <p:cBhvr>
                                        <p:cTn id="34" dur="2000" fill="hold"/>
                                        <p:tgtEl>
                                          <p:spTgt spid="14"/>
                                        </p:tgtEl>
                                        <p:attrNameLst>
                                          <p:attrName>fill.type</p:attrName>
                                        </p:attrNameLst>
                                      </p:cBhvr>
                                      <p:to>
                                        <p:strVal val="solid"/>
                                      </p:to>
                                    </p:set>
                                    <p:set>
                                      <p:cBhvr>
                                        <p:cTn id="35"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audio>
              <p:cMediaNode vol="80000">
                <p:cTn id="36" fill="hold" display="0">
                  <p:stCondLst>
                    <p:cond delay="indefinite"/>
                  </p:stCondLst>
                  <p:endCondLst>
                    <p:cond evt="onStopAudio" delay="0">
                      <p:tgtEl>
                        <p:sldTgt/>
                      </p:tgtEl>
                    </p:cond>
                  </p:endCondLst>
                </p:cTn>
                <p:tgtEl>
                  <p:spTgt spid="3"/>
                </p:tgtEl>
              </p:cMediaNode>
            </p:audio>
          </p:childTnLst>
        </p:cTn>
      </p:par>
    </p:tnLst>
    <p:bldLst>
      <p:bldP spid="15" grpId="0"/>
      <p:bldP spid="15" grpId="1"/>
      <p:bldP spid="16" grpId="0"/>
      <p:bldP spid="16" grpId="1"/>
      <p:bldP spid="16"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408" y="-20538"/>
            <a:ext cx="8918088" cy="707886"/>
          </a:xfrm>
          <a:prstGeom prst="rect">
            <a:avLst/>
          </a:prstGeom>
          <a:noFill/>
        </p:spPr>
        <p:txBody>
          <a:bodyPr wrap="square" lIns="91440" tIns="45720" rIns="91440" bIns="45720">
            <a:spAutoFit/>
          </a:bodyPr>
          <a:lstStyle/>
          <a:p>
            <a:pPr algn="ctr"/>
            <a:r>
              <a:rPr lang="en-US" sz="4000" b="1" dirty="0">
                <a:ln w="12700" cmpd="sng">
                  <a:solidFill>
                    <a:schemeClr val="tx1">
                      <a:lumMod val="95000"/>
                      <a:lumOff val="5000"/>
                    </a:schemeClr>
                  </a:solidFill>
                  <a:prstDash val="solid"/>
                </a:ln>
                <a:solidFill>
                  <a:srgbClr val="FF0000"/>
                </a:solidFill>
                <a:effectLst>
                  <a:outerShdw blurRad="38100" dist="38100" dir="2700000" algn="tl">
                    <a:srgbClr val="000000">
                      <a:alpha val="43137"/>
                    </a:srgbClr>
                  </a:outerShdw>
                </a:effectLst>
              </a:rPr>
              <a:t>Check up</a:t>
            </a:r>
          </a:p>
        </p:txBody>
      </p:sp>
      <p:sp>
        <p:nvSpPr>
          <p:cNvPr id="4"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S-09</a:t>
            </a:r>
          </a:p>
        </p:txBody>
      </p:sp>
      <p:sp>
        <p:nvSpPr>
          <p:cNvPr id="5"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Action Button: Worksheet">
            <a:hlinkClick r:id="rId3" action="ppaction://hlinksldjump" highlightClick="1"/>
          </p:cNvPr>
          <p:cNvSpPr/>
          <p:nvPr/>
        </p:nvSpPr>
        <p:spPr>
          <a:xfrm>
            <a:off x="7092000" y="4680000"/>
            <a:ext cx="360000" cy="360000"/>
          </a:xfrm>
          <a:prstGeom prst="actionButton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Check 6"/>
          <p:cNvSpPr/>
          <p:nvPr/>
        </p:nvSpPr>
        <p:spPr>
          <a:xfrm>
            <a:off x="395537" y="4233701"/>
            <a:ext cx="8425318" cy="338554"/>
          </a:xfrm>
          <a:prstGeom prst="rect">
            <a:avLst/>
          </a:prstGeom>
          <a:solidFill>
            <a:schemeClr val="bg1"/>
          </a:solidFill>
          <a:ln w="15875">
            <a:solidFill>
              <a:schemeClr val="tx2">
                <a:lumMod val="60000"/>
                <a:lumOff val="40000"/>
              </a:schemeClr>
            </a:solidFill>
          </a:ln>
        </p:spPr>
        <p:txBody>
          <a:bodyPr wrap="square">
            <a:spAutoFit/>
          </a:bodyPr>
          <a:lstStyle/>
          <a:p>
            <a:pPr lvl="0"/>
            <a:r>
              <a:rPr lang="en-NZ" sz="1600" dirty="0"/>
              <a:t>Questions I would like to ask about the topics in this resource are …</a:t>
            </a:r>
          </a:p>
        </p:txBody>
      </p:sp>
      <p:sp>
        <p:nvSpPr>
          <p:cNvPr id="9" name="Check 5"/>
          <p:cNvSpPr/>
          <p:nvPr/>
        </p:nvSpPr>
        <p:spPr>
          <a:xfrm>
            <a:off x="395537" y="3702943"/>
            <a:ext cx="8425318" cy="338554"/>
          </a:xfrm>
          <a:prstGeom prst="rect">
            <a:avLst/>
          </a:prstGeom>
          <a:solidFill>
            <a:schemeClr val="bg1"/>
          </a:solidFill>
          <a:ln w="15875">
            <a:solidFill>
              <a:schemeClr val="tx2">
                <a:lumMod val="60000"/>
                <a:lumOff val="40000"/>
              </a:schemeClr>
            </a:solidFill>
          </a:ln>
        </p:spPr>
        <p:txBody>
          <a:bodyPr wrap="square">
            <a:spAutoFit/>
          </a:bodyPr>
          <a:lstStyle/>
          <a:p>
            <a:pPr lvl="0"/>
            <a:r>
              <a:rPr lang="en-NZ" sz="1600" dirty="0"/>
              <a:t>Which activity do you think helped you to learn best in this resource?</a:t>
            </a:r>
          </a:p>
        </p:txBody>
      </p:sp>
      <p:sp>
        <p:nvSpPr>
          <p:cNvPr id="22" name="Check 4"/>
          <p:cNvSpPr/>
          <p:nvPr/>
        </p:nvSpPr>
        <p:spPr>
          <a:xfrm>
            <a:off x="407840" y="2708677"/>
            <a:ext cx="6331080" cy="830997"/>
          </a:xfrm>
          <a:prstGeom prst="rect">
            <a:avLst/>
          </a:prstGeom>
          <a:solidFill>
            <a:schemeClr val="bg1"/>
          </a:solidFill>
          <a:ln w="15875">
            <a:solidFill>
              <a:schemeClr val="tx2">
                <a:lumMod val="60000"/>
                <a:lumOff val="40000"/>
              </a:schemeClr>
            </a:solidFill>
          </a:ln>
        </p:spPr>
        <p:txBody>
          <a:bodyPr wrap="square">
            <a:spAutoFit/>
          </a:bodyPr>
          <a:lstStyle/>
          <a:p>
            <a:pPr lvl="0"/>
            <a:r>
              <a:rPr lang="en-NZ" sz="1600" dirty="0"/>
              <a:t>Draw a picture of yourself as part of a picture of a Palm Sunday procession with a caption to describe how you felt waving your palm to welcome Jesus.</a:t>
            </a:r>
          </a:p>
        </p:txBody>
      </p:sp>
      <p:sp>
        <p:nvSpPr>
          <p:cNvPr id="12" name="Check 3"/>
          <p:cNvSpPr/>
          <p:nvPr/>
        </p:nvSpPr>
        <p:spPr>
          <a:xfrm>
            <a:off x="407840" y="2193648"/>
            <a:ext cx="6331080" cy="338554"/>
          </a:xfrm>
          <a:prstGeom prst="rect">
            <a:avLst/>
          </a:prstGeom>
          <a:solidFill>
            <a:schemeClr val="bg1"/>
          </a:solidFill>
          <a:ln w="15875">
            <a:solidFill>
              <a:schemeClr val="tx2">
                <a:lumMod val="60000"/>
                <a:lumOff val="40000"/>
              </a:schemeClr>
            </a:solidFill>
          </a:ln>
        </p:spPr>
        <p:txBody>
          <a:bodyPr wrap="square">
            <a:spAutoFit/>
          </a:bodyPr>
          <a:lstStyle/>
          <a:p>
            <a:pPr lvl="0"/>
            <a:r>
              <a:rPr lang="en-NZ" sz="1600" dirty="0"/>
              <a:t>A symbol is something that people use to …</a:t>
            </a:r>
          </a:p>
        </p:txBody>
      </p:sp>
      <p:sp>
        <p:nvSpPr>
          <p:cNvPr id="13" name="Check 2"/>
          <p:cNvSpPr/>
          <p:nvPr/>
        </p:nvSpPr>
        <p:spPr>
          <a:xfrm>
            <a:off x="395537" y="1468312"/>
            <a:ext cx="6331081" cy="338554"/>
          </a:xfrm>
          <a:prstGeom prst="rect">
            <a:avLst/>
          </a:prstGeom>
          <a:solidFill>
            <a:schemeClr val="bg1"/>
          </a:solidFill>
          <a:ln w="15875">
            <a:solidFill>
              <a:schemeClr val="tx2">
                <a:lumMod val="60000"/>
                <a:lumOff val="40000"/>
              </a:schemeClr>
            </a:solidFill>
          </a:ln>
        </p:spPr>
        <p:txBody>
          <a:bodyPr wrap="square">
            <a:spAutoFit/>
          </a:bodyPr>
          <a:lstStyle/>
          <a:p>
            <a:pPr lvl="0"/>
            <a:r>
              <a:rPr lang="en-NZ" sz="1600" dirty="0"/>
              <a:t>A ritual is something that people use to …</a:t>
            </a:r>
          </a:p>
        </p:txBody>
      </p:sp>
      <p:sp>
        <p:nvSpPr>
          <p:cNvPr id="3" name="Check 1"/>
          <p:cNvSpPr txBox="1"/>
          <p:nvPr/>
        </p:nvSpPr>
        <p:spPr>
          <a:xfrm>
            <a:off x="395537" y="817718"/>
            <a:ext cx="6331081" cy="338554"/>
          </a:xfrm>
          <a:prstGeom prst="rect">
            <a:avLst/>
          </a:prstGeom>
          <a:solidFill>
            <a:schemeClr val="bg1"/>
          </a:solidFill>
          <a:ln w="15875">
            <a:solidFill>
              <a:schemeClr val="tx2">
                <a:lumMod val="60000"/>
                <a:lumOff val="40000"/>
              </a:schemeClr>
            </a:solidFill>
          </a:ln>
        </p:spPr>
        <p:txBody>
          <a:bodyPr wrap="square" rtlCol="0">
            <a:spAutoFit/>
          </a:bodyPr>
          <a:lstStyle/>
          <a:p>
            <a:pPr lvl="0"/>
            <a:r>
              <a:rPr lang="en-NZ" sz="1600" dirty="0"/>
              <a:t>Retell the story of Palm Sunday to a partner.</a:t>
            </a:r>
          </a:p>
        </p:txBody>
      </p:sp>
      <p:sp>
        <p:nvSpPr>
          <p:cNvPr id="14" name="Shape: Number 1"/>
          <p:cNvSpPr txBox="1"/>
          <p:nvPr/>
        </p:nvSpPr>
        <p:spPr>
          <a:xfrm>
            <a:off x="-36512" y="771552"/>
            <a:ext cx="444352" cy="461665"/>
          </a:xfrm>
          <a:prstGeom prst="rect">
            <a:avLst/>
          </a:prstGeom>
          <a:noFill/>
        </p:spPr>
        <p:txBody>
          <a:bodyPr wrap="none" rtlCol="0">
            <a:spAutoFit/>
          </a:bodyPr>
          <a:lstStyle/>
          <a:p>
            <a:r>
              <a:rPr lang="en-US" sz="2400" i="1" dirty="0">
                <a:latin typeface="Segoe UI" pitchFamily="34" charset="0"/>
                <a:ea typeface="Segoe UI" pitchFamily="34" charset="0"/>
                <a:cs typeface="Segoe UI" pitchFamily="34" charset="0"/>
              </a:rPr>
              <a:t>1)</a:t>
            </a:r>
            <a:endParaRPr lang="en-GB" sz="2400" i="1" dirty="0">
              <a:latin typeface="Segoe UI" pitchFamily="34" charset="0"/>
              <a:ea typeface="Segoe UI" pitchFamily="34" charset="0"/>
              <a:cs typeface="Segoe UI" pitchFamily="34" charset="0"/>
            </a:endParaRPr>
          </a:p>
        </p:txBody>
      </p:sp>
      <p:sp>
        <p:nvSpPr>
          <p:cNvPr id="15" name="Shape: Number 2"/>
          <p:cNvSpPr txBox="1"/>
          <p:nvPr/>
        </p:nvSpPr>
        <p:spPr>
          <a:xfrm>
            <a:off x="-36512" y="1406757"/>
            <a:ext cx="444352" cy="461665"/>
          </a:xfrm>
          <a:prstGeom prst="rect">
            <a:avLst/>
          </a:prstGeom>
          <a:noFill/>
        </p:spPr>
        <p:txBody>
          <a:bodyPr wrap="none" rtlCol="0">
            <a:spAutoFit/>
          </a:bodyPr>
          <a:lstStyle/>
          <a:p>
            <a:r>
              <a:rPr lang="en-US" sz="2400" i="1" dirty="0">
                <a:latin typeface="Segoe UI" pitchFamily="34" charset="0"/>
                <a:ea typeface="Segoe UI" pitchFamily="34" charset="0"/>
                <a:cs typeface="Segoe UI" pitchFamily="34" charset="0"/>
              </a:rPr>
              <a:t>2)</a:t>
            </a:r>
            <a:endParaRPr lang="en-GB" sz="2400" i="1" dirty="0">
              <a:latin typeface="Segoe UI" pitchFamily="34" charset="0"/>
              <a:ea typeface="Segoe UI" pitchFamily="34" charset="0"/>
              <a:cs typeface="Segoe UI" pitchFamily="34" charset="0"/>
            </a:endParaRPr>
          </a:p>
        </p:txBody>
      </p:sp>
      <p:sp>
        <p:nvSpPr>
          <p:cNvPr id="16" name="Shape: Number 3"/>
          <p:cNvSpPr txBox="1"/>
          <p:nvPr/>
        </p:nvSpPr>
        <p:spPr>
          <a:xfrm>
            <a:off x="-36512" y="2124339"/>
            <a:ext cx="444352" cy="461665"/>
          </a:xfrm>
          <a:prstGeom prst="rect">
            <a:avLst/>
          </a:prstGeom>
          <a:noFill/>
        </p:spPr>
        <p:txBody>
          <a:bodyPr wrap="none" rtlCol="0">
            <a:spAutoFit/>
          </a:bodyPr>
          <a:lstStyle/>
          <a:p>
            <a:r>
              <a:rPr lang="en-US" sz="2400" i="1" dirty="0">
                <a:latin typeface="Segoe UI" pitchFamily="34" charset="0"/>
                <a:ea typeface="Segoe UI" pitchFamily="34" charset="0"/>
                <a:cs typeface="Segoe UI" pitchFamily="34" charset="0"/>
              </a:rPr>
              <a:t>3)</a:t>
            </a:r>
            <a:endParaRPr lang="en-GB" sz="2400" i="1" dirty="0">
              <a:latin typeface="Segoe UI" pitchFamily="34" charset="0"/>
              <a:ea typeface="Segoe UI" pitchFamily="34" charset="0"/>
              <a:cs typeface="Segoe UI" pitchFamily="34" charset="0"/>
            </a:endParaRPr>
          </a:p>
        </p:txBody>
      </p:sp>
      <p:sp>
        <p:nvSpPr>
          <p:cNvPr id="17" name="Shape: Number 4"/>
          <p:cNvSpPr txBox="1"/>
          <p:nvPr/>
        </p:nvSpPr>
        <p:spPr>
          <a:xfrm>
            <a:off x="-36512" y="3637642"/>
            <a:ext cx="444352" cy="461665"/>
          </a:xfrm>
          <a:prstGeom prst="rect">
            <a:avLst/>
          </a:prstGeom>
          <a:noFill/>
        </p:spPr>
        <p:txBody>
          <a:bodyPr wrap="none" rtlCol="0">
            <a:spAutoFit/>
          </a:bodyPr>
          <a:lstStyle/>
          <a:p>
            <a:r>
              <a:rPr lang="en-US" sz="2400" i="1" dirty="0">
                <a:latin typeface="Segoe UI" pitchFamily="34" charset="0"/>
                <a:ea typeface="Segoe UI" pitchFamily="34" charset="0"/>
                <a:cs typeface="Segoe UI" pitchFamily="34" charset="0"/>
              </a:rPr>
              <a:t>5)</a:t>
            </a:r>
            <a:endParaRPr lang="en-GB" sz="2400" i="1" dirty="0">
              <a:latin typeface="Segoe UI" pitchFamily="34" charset="0"/>
              <a:ea typeface="Segoe UI" pitchFamily="34" charset="0"/>
              <a:cs typeface="Segoe UI" pitchFamily="34" charset="0"/>
            </a:endParaRPr>
          </a:p>
        </p:txBody>
      </p:sp>
      <p:sp>
        <p:nvSpPr>
          <p:cNvPr id="18" name="Shape: Number 5"/>
          <p:cNvSpPr txBox="1"/>
          <p:nvPr/>
        </p:nvSpPr>
        <p:spPr>
          <a:xfrm>
            <a:off x="-36512" y="4167317"/>
            <a:ext cx="444352" cy="461665"/>
          </a:xfrm>
          <a:prstGeom prst="rect">
            <a:avLst/>
          </a:prstGeom>
          <a:noFill/>
        </p:spPr>
        <p:txBody>
          <a:bodyPr wrap="none" rtlCol="0">
            <a:spAutoFit/>
          </a:bodyPr>
          <a:lstStyle/>
          <a:p>
            <a:r>
              <a:rPr lang="en-US" sz="2400" i="1" dirty="0">
                <a:latin typeface="Segoe UI" pitchFamily="34" charset="0"/>
                <a:ea typeface="Segoe UI" pitchFamily="34" charset="0"/>
                <a:cs typeface="Segoe UI" pitchFamily="34" charset="0"/>
              </a:rPr>
              <a:t>6)</a:t>
            </a:r>
            <a:endParaRPr lang="en-GB" sz="2400" i="1" dirty="0">
              <a:latin typeface="Segoe UI" pitchFamily="34" charset="0"/>
              <a:ea typeface="Segoe UI" pitchFamily="34" charset="0"/>
              <a:cs typeface="Segoe UI" pitchFamily="34" charset="0"/>
            </a:endParaRPr>
          </a:p>
        </p:txBody>
      </p:sp>
      <p:pic>
        <p:nvPicPr>
          <p:cNvPr id="21" name="Picture 20"/>
          <p:cNvPicPr/>
          <p:nvPr/>
        </p:nvPicPr>
        <p:blipFill>
          <a:blip r:embed="rId4">
            <a:extLst>
              <a:ext uri="{28A0092B-C50C-407E-A947-70E740481C1C}">
                <a14:useLocalDpi xmlns:a14="http://schemas.microsoft.com/office/drawing/2010/main" val="0"/>
              </a:ext>
            </a:extLst>
          </a:blip>
          <a:stretch>
            <a:fillRect/>
          </a:stretch>
        </p:blipFill>
        <p:spPr bwMode="auto">
          <a:xfrm>
            <a:off x="6896100" y="1569157"/>
            <a:ext cx="2190357" cy="1095178"/>
          </a:xfrm>
          <a:prstGeom prst="rect">
            <a:avLst/>
          </a:prstGeom>
          <a:noFill/>
          <a:ln>
            <a:noFill/>
          </a:ln>
        </p:spPr>
      </p:pic>
      <p:sp>
        <p:nvSpPr>
          <p:cNvPr id="20" name="Textbox: Tool instructions"/>
          <p:cNvSpPr txBox="1"/>
          <p:nvPr/>
        </p:nvSpPr>
        <p:spPr>
          <a:xfrm>
            <a:off x="3219706" y="4912670"/>
            <a:ext cx="2704588"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worksheet button to go to the worksheet</a:t>
            </a:r>
          </a:p>
        </p:txBody>
      </p:sp>
      <p:sp>
        <p:nvSpPr>
          <p:cNvPr id="23" name="Shape: Number 3"/>
          <p:cNvSpPr txBox="1"/>
          <p:nvPr/>
        </p:nvSpPr>
        <p:spPr>
          <a:xfrm>
            <a:off x="-36512" y="2781060"/>
            <a:ext cx="444352" cy="461665"/>
          </a:xfrm>
          <a:prstGeom prst="rect">
            <a:avLst/>
          </a:prstGeom>
          <a:noFill/>
        </p:spPr>
        <p:txBody>
          <a:bodyPr wrap="none" rtlCol="0">
            <a:spAutoFit/>
          </a:bodyPr>
          <a:lstStyle/>
          <a:p>
            <a:r>
              <a:rPr lang="en-US" sz="2400" i="1" dirty="0">
                <a:latin typeface="Segoe UI" pitchFamily="34" charset="0"/>
                <a:ea typeface="Segoe UI" pitchFamily="34" charset="0"/>
                <a:cs typeface="Segoe UI" pitchFamily="34" charset="0"/>
              </a:rPr>
              <a:t>4)</a:t>
            </a:r>
            <a:endParaRPr lang="en-GB" sz="2400" i="1"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2064994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2"/>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fade">
                                      <p:cBhvr>
                                        <p:cTn id="18" dur="500"/>
                                        <p:tgtEl>
                                          <p:spTgt spid="12">
                                            <p:txEl>
                                              <p:pRg st="0" end="0"/>
                                            </p:txEl>
                                          </p:spTgt>
                                        </p:tgtEl>
                                      </p:cBhvr>
                                    </p:animEffect>
                                  </p:childTnLst>
                                </p:cTn>
                              </p:par>
                            </p:childTnLst>
                          </p:cTn>
                        </p:par>
                      </p:childTnLst>
                    </p:cTn>
                  </p:par>
                </p:childTnLst>
              </p:cTn>
              <p:nextCondLst>
                <p:cond evt="onClick" delay="0">
                  <p:tgtEl>
                    <p:spTgt spid="12"/>
                  </p:tgtEl>
                </p:cond>
              </p:nextCondLst>
            </p:seq>
            <p:seq concurrent="1" nextAc="seek">
              <p:cTn id="19" restart="whenNotActive" fill="hold" evtFilter="cancelBubble" nodeType="interactiveSeq">
                <p:stCondLst>
                  <p:cond evt="onClick" delay="0">
                    <p:tgtEl>
                      <p:spTgt spid="22"/>
                    </p:tgtEl>
                  </p:cond>
                </p:stCondLst>
                <p:endSync evt="end" delay="0">
                  <p:rtn val="all"/>
                </p:endSync>
                <p:childTnLst>
                  <p:par>
                    <p:cTn id="20" fill="hold">
                      <p:stCondLst>
                        <p:cond delay="0"/>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2">
                                            <p:txEl>
                                              <p:pRg st="0" end="0"/>
                                            </p:txEl>
                                          </p:spTgt>
                                        </p:tgtEl>
                                        <p:attrNameLst>
                                          <p:attrName>style.visibility</p:attrName>
                                        </p:attrNameLst>
                                      </p:cBhvr>
                                      <p:to>
                                        <p:strVal val="visible"/>
                                      </p:to>
                                    </p:set>
                                    <p:animEffect transition="in" filter="fade">
                                      <p:cBhvr>
                                        <p:cTn id="24" dur="500"/>
                                        <p:tgtEl>
                                          <p:spTgt spid="22">
                                            <p:txEl>
                                              <p:pRg st="0" end="0"/>
                                            </p:txEl>
                                          </p:spTgt>
                                        </p:tgtEl>
                                      </p:cBhvr>
                                    </p:animEffect>
                                  </p:childTnLst>
                                </p:cTn>
                              </p:par>
                            </p:childTnLst>
                          </p:cTn>
                        </p:par>
                      </p:childTnLst>
                    </p:cTn>
                  </p:par>
                </p:childTnLst>
              </p:cTn>
              <p:nextCondLst>
                <p:cond evt="onClick" delay="0">
                  <p:tgtEl>
                    <p:spTgt spid="22"/>
                  </p:tgtEl>
                </p:cond>
              </p:nextCondLst>
            </p:seq>
            <p:seq concurrent="1" nextAc="seek">
              <p:cTn id="25" restart="whenNotActive" fill="hold" evtFilter="cancelBubble" nodeType="interactiveSeq">
                <p:stCondLst>
                  <p:cond evt="onClick" delay="0">
                    <p:tgtEl>
                      <p:spTgt spid="9"/>
                    </p:tgtEl>
                  </p:cond>
                </p:stCondLst>
                <p:endSync evt="end" delay="0">
                  <p:rtn val="all"/>
                </p:endSync>
                <p:childTnLst>
                  <p:par>
                    <p:cTn id="26" fill="hold">
                      <p:stCondLst>
                        <p:cond delay="0"/>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fade">
                                      <p:cBhvr>
                                        <p:cTn id="30" dur="500"/>
                                        <p:tgtEl>
                                          <p:spTgt spid="9">
                                            <p:txEl>
                                              <p:pRg st="0" end="0"/>
                                            </p:txEl>
                                          </p:spTgt>
                                        </p:tgtEl>
                                      </p:cBhvr>
                                    </p:animEffect>
                                  </p:childTnLst>
                                </p:cTn>
                              </p:par>
                            </p:childTnLst>
                          </p:cTn>
                        </p:par>
                      </p:childTnLst>
                    </p:cTn>
                  </p:par>
                </p:childTnLst>
              </p:cTn>
              <p:nextCondLst>
                <p:cond evt="onClick" delay="0">
                  <p:tgtEl>
                    <p:spTgt spid="9"/>
                  </p:tgtEl>
                </p:cond>
              </p:nextCondLst>
            </p:seq>
            <p:seq concurrent="1" nextAc="seek">
              <p:cTn id="31" restart="whenNotActive" fill="hold" evtFilter="cancelBubble" nodeType="interactiveSeq">
                <p:stCondLst>
                  <p:cond evt="onClick" delay="0">
                    <p:tgtEl>
                      <p:spTgt spid="19"/>
                    </p:tgtEl>
                  </p:cond>
                </p:stCondLst>
                <p:endSync evt="end" delay="0">
                  <p:rtn val="all"/>
                </p:endSync>
                <p:childTnLst>
                  <p:par>
                    <p:cTn id="32" fill="hold">
                      <p:stCondLst>
                        <p:cond delay="0"/>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9">
                                            <p:txEl>
                                              <p:pRg st="0" end="0"/>
                                            </p:txEl>
                                          </p:spTgt>
                                        </p:tgtEl>
                                        <p:attrNameLst>
                                          <p:attrName>style.visibility</p:attrName>
                                        </p:attrNameLst>
                                      </p:cBhvr>
                                      <p:to>
                                        <p:strVal val="visible"/>
                                      </p:to>
                                    </p:set>
                                    <p:animEffect transition="in" filter="fade">
                                      <p:cBhvr>
                                        <p:cTn id="36" dur="500"/>
                                        <p:tgtEl>
                                          <p:spTgt spid="19">
                                            <p:txEl>
                                              <p:pRg st="0" end="0"/>
                                            </p:txEl>
                                          </p:spTgt>
                                        </p:tgtEl>
                                      </p:cBhvr>
                                    </p:animEffect>
                                  </p:childTnLst>
                                </p:cTn>
                              </p:par>
                            </p:childTnLst>
                          </p:cTn>
                        </p:par>
                      </p:childTnLst>
                    </p:cTn>
                  </p:par>
                </p:childTnLst>
              </p:cTn>
              <p:nextCondLst>
                <p:cond evt="onClick" delay="0">
                  <p:tgtEl>
                    <p:spTgt spid="19"/>
                  </p:tgtEl>
                </p:cond>
              </p:nextCondLst>
            </p:seq>
            <p:seq concurrent="1" nextAc="seek">
              <p:cTn id="37" restart="whenNotActive" fill="hold" evtFilter="cancelBubble" nodeType="interactiveSeq">
                <p:stCondLst>
                  <p:cond evt="onClick" delay="0">
                    <p:tgtEl>
                      <p:spTgt spid="5"/>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nodeType="withEffect">
                                  <p:stCondLst>
                                    <p:cond delay="0"/>
                                  </p:stCondLst>
                                  <p:childTnLst>
                                    <p:set>
                                      <p:cBhvr>
                                        <p:cTn id="41" dur="1" fill="hold">
                                          <p:stCondLst>
                                            <p:cond delay="0"/>
                                          </p:stCondLst>
                                        </p:cTn>
                                        <p:tgtEl>
                                          <p:spTgt spid="3">
                                            <p:txEl>
                                              <p:pRg st="0" end="0"/>
                                            </p:txEl>
                                          </p:spTgt>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13">
                                            <p:txEl>
                                              <p:pRg st="0" end="0"/>
                                            </p:txEl>
                                          </p:spTgt>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12">
                                            <p:txEl>
                                              <p:pRg st="0" end="0"/>
                                            </p:txEl>
                                          </p:spTgt>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22">
                                            <p:txEl>
                                              <p:pRg st="0" end="0"/>
                                            </p:txEl>
                                          </p:spTgt>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9">
                                            <p:txEl>
                                              <p:pRg st="0" end="0"/>
                                            </p:txEl>
                                          </p:spTgt>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19">
                                            <p:txEl>
                                              <p:pRg st="0" end="0"/>
                                            </p:txEl>
                                          </p:spTgt>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52" restart="whenNotActive" fill="hold" evtFilter="cancelBubble" nodeType="interactiveSeq">
                <p:stCondLst>
                  <p:cond evt="onClick" delay="0">
                    <p:tgtEl>
                      <p:spTgt spid="6"/>
                    </p:tgtEl>
                  </p:cond>
                </p:stCondLst>
                <p:endSync evt="end" delay="0">
                  <p:rtn val="all"/>
                </p:endSync>
                <p:childTnLst>
                  <p:par>
                    <p:cTn id="53" fill="hold">
                      <p:stCondLst>
                        <p:cond delay="0"/>
                      </p:stCondLst>
                      <p:childTnLst>
                        <p:par>
                          <p:cTn id="54" fill="hold">
                            <p:stCondLst>
                              <p:cond delay="0"/>
                            </p:stCondLst>
                            <p:childTnLst>
                              <p:par>
                                <p:cTn id="55" presetID="1" presetClass="exit" presetSubtype="0" fill="hold" nodeType="withEffect">
                                  <p:stCondLst>
                                    <p:cond delay="0"/>
                                  </p:stCondLst>
                                  <p:childTnLst>
                                    <p:set>
                                      <p:cBhvr>
                                        <p:cTn id="56" dur="1" fill="hold">
                                          <p:stCondLst>
                                            <p:cond delay="0"/>
                                          </p:stCondLst>
                                        </p:cTn>
                                        <p:tgtEl>
                                          <p:spTgt spid="3">
                                            <p:txEl>
                                              <p:pRg st="0" end="0"/>
                                            </p:txEl>
                                          </p:spTgt>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13">
                                            <p:txEl>
                                              <p:pRg st="0" end="0"/>
                                            </p:txEl>
                                          </p:spTgt>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12">
                                            <p:txEl>
                                              <p:pRg st="0" end="0"/>
                                            </p:txEl>
                                          </p:spTgt>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22">
                                            <p:txEl>
                                              <p:pRg st="0" end="0"/>
                                            </p:txEl>
                                          </p:spTgt>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9">
                                            <p:txEl>
                                              <p:pRg st="0" end="0"/>
                                            </p:txEl>
                                          </p:spTgt>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19">
                                            <p:txEl>
                                              <p:pRg st="0" end="0"/>
                                            </p:txEl>
                                          </p:spTgt>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45045</TotalTime>
  <Words>2351</Words>
  <Application>Microsoft Office PowerPoint</Application>
  <PresentationFormat>On-screen Show (16:9)</PresentationFormat>
  <Paragraphs>301</Paragraphs>
  <Slides>12</Slides>
  <Notes>12</Notes>
  <HiddenSlides>2</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Adobe Gothic Std B</vt:lpstr>
      <vt:lpstr>Arial</vt:lpstr>
      <vt:lpstr>Calibri</vt:lpstr>
      <vt:lpstr>Calibri Light</vt:lpstr>
      <vt:lpstr>Segoe UI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GM</dc:creator>
  <cp:lastModifiedBy>Pierre Schmits</cp:lastModifiedBy>
  <cp:revision>198</cp:revision>
  <dcterms:created xsi:type="dcterms:W3CDTF">2017-05-11T04:44:35Z</dcterms:created>
  <dcterms:modified xsi:type="dcterms:W3CDTF">2018-02-28T20:24:45Z</dcterms:modified>
</cp:coreProperties>
</file>