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8"/>
  </p:notesMasterIdLst>
  <p:sldIdLst>
    <p:sldId id="286" r:id="rId3"/>
    <p:sldId id="298" r:id="rId4"/>
    <p:sldId id="287" r:id="rId5"/>
    <p:sldId id="277" r:id="rId6"/>
    <p:sldId id="291" r:id="rId7"/>
    <p:sldId id="292" r:id="rId8"/>
    <p:sldId id="293" r:id="rId9"/>
    <p:sldId id="294" r:id="rId10"/>
    <p:sldId id="296" r:id="rId11"/>
    <p:sldId id="269" r:id="rId12"/>
    <p:sldId id="300" r:id="rId13"/>
    <p:sldId id="271" r:id="rId14"/>
    <p:sldId id="290" r:id="rId15"/>
    <p:sldId id="299" r:id="rId16"/>
    <p:sldId id="297" r:id="rId17"/>
  </p:sldIdLst>
  <p:sldSz cx="9144000" cy="5143500" type="screen16x9"/>
  <p:notesSz cx="6858000" cy="9144000"/>
  <p:embeddedFontLst>
    <p:embeddedFont>
      <p:font typeface="Century" pitchFamily="18" charset="0"/>
      <p:regular r:id="rId19"/>
    </p:embeddedFont>
    <p:embeddedFont>
      <p:font typeface="Batang" pitchFamily="18" charset="-127"/>
      <p:regular r:id="rId20"/>
    </p:embeddedFont>
    <p:embeddedFont>
      <p:font typeface="Calligraph421 BT" pitchFamily="66" charset="0"/>
      <p:regular r:id="rId21"/>
    </p:embeddedFont>
    <p:embeddedFont>
      <p:font typeface="Calibri" pitchFamily="34" charset="0"/>
      <p:regular r:id="rId22"/>
      <p:bold r:id="rId23"/>
      <p:italic r:id="rId24"/>
      <p:boldItalic r:id="rId25"/>
    </p:embeddedFont>
    <p:embeddedFont>
      <p:font typeface="Segoe U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663300"/>
    <a:srgbClr val="FFFF66"/>
    <a:srgbClr val="CC66FF"/>
    <a:srgbClr val="FFFF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77371" autoAdjust="0"/>
  </p:normalViewPr>
  <p:slideViewPr>
    <p:cSldViewPr snapToGrid="0">
      <p:cViewPr>
        <p:scale>
          <a:sx n="80" d="100"/>
          <a:sy n="80" d="100"/>
        </p:scale>
        <p:origin x="-1224" y="-6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17/11/2016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Mary, Mother of God Maria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Whaea</a:t>
            </a:r>
            <a:r>
              <a:rPr lang="en-GB" sz="1200" b="1" kern="1200" dirty="0" smtClean="0">
                <a:solidFill>
                  <a:schemeClr val="tx1"/>
                </a:solidFill>
                <a:effectLst/>
                <a:latin typeface="+mn-lt"/>
                <a:ea typeface="+mn-ea"/>
                <a:cs typeface="+mn-cs"/>
              </a:rPr>
              <a:t> o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Atua</a:t>
            </a:r>
            <a:r>
              <a:rPr lang="en-GB" sz="1200" b="1" kern="1200" dirty="0" smtClean="0">
                <a:solidFill>
                  <a:schemeClr val="tx1"/>
                </a:solidFill>
                <a:effectLst/>
                <a:latin typeface="+mn-lt"/>
                <a:ea typeface="+mn-ea"/>
                <a:cs typeface="+mn-cs"/>
              </a:rPr>
              <a:t> – January 1</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2 more feasts in the Christmas season- Mary, Mother of God and the feast of the Holy Family.</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 </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397340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remember to reflect on today’s holy innocents of all ages and pray for them and imagine how Jesus would have treated them – they are not too far away from where he was a refugee.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3777185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Sharing our Learning about CHRISTMAS with family </a:t>
            </a:r>
            <a:r>
              <a:rPr lang="en-GB" sz="1200" b="1" kern="1200" dirty="0" err="1" smtClean="0">
                <a:solidFill>
                  <a:schemeClr val="tx1"/>
                </a:solidFill>
                <a:effectLst/>
                <a:latin typeface="+mn-lt"/>
                <a:ea typeface="+mn-ea"/>
                <a:cs typeface="+mn-cs"/>
              </a:rPr>
              <a:t>whānau</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a:t>
            </a: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p>
          <a:p>
            <a:r>
              <a:rPr lang="en-GB" sz="1200" kern="1200" dirty="0" smtClean="0">
                <a:solidFill>
                  <a:schemeClr val="tx1"/>
                </a:solidFill>
                <a:effectLst/>
                <a:latin typeface="+mn-lt"/>
                <a:ea typeface="+mn-ea"/>
                <a:cs typeface="+mn-cs"/>
              </a:rPr>
              <a:t>The slide is focussed on the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7 CHRISTMAS Achievement Objective which is covered in Lessons </a:t>
            </a:r>
            <a:r>
              <a:rPr lang="en-GB" sz="1200" b="1" kern="1200" dirty="0" smtClean="0">
                <a:solidFill>
                  <a:schemeClr val="tx1"/>
                </a:solidFill>
                <a:effectLst/>
                <a:latin typeface="+mn-lt"/>
                <a:ea typeface="+mn-ea"/>
                <a:cs typeface="+mn-cs"/>
              </a:rPr>
              <a:t>1 &amp; 2</a:t>
            </a:r>
            <a:endParaRPr lang="en-GB" sz="1200" kern="1200" dirty="0" smtClean="0">
              <a:solidFill>
                <a:schemeClr val="tx1"/>
              </a:solidFill>
              <a:effectLst/>
              <a:latin typeface="+mn-lt"/>
              <a:ea typeface="+mn-ea"/>
              <a:cs typeface="+mn-cs"/>
            </a:endParaRPr>
          </a:p>
          <a:p>
            <a:r>
              <a:rPr lang="en-GB" sz="1200" b="1" kern="1200" dirty="0" err="1" smtClean="0">
                <a:solidFill>
                  <a:schemeClr val="tx1"/>
                </a:solidFill>
                <a:effectLst/>
                <a:latin typeface="+mn-lt"/>
                <a:ea typeface="+mn-ea"/>
                <a:cs typeface="+mn-cs"/>
              </a:rPr>
              <a:t>Yr</a:t>
            </a:r>
            <a:r>
              <a:rPr lang="en-GB" sz="1200" b="1" kern="1200" dirty="0" smtClean="0">
                <a:solidFill>
                  <a:schemeClr val="tx1"/>
                </a:solidFill>
                <a:effectLst/>
                <a:latin typeface="+mn-lt"/>
                <a:ea typeface="+mn-ea"/>
                <a:cs typeface="+mn-cs"/>
              </a:rPr>
              <a:t> 7 AO)</a:t>
            </a:r>
            <a:r>
              <a:rPr lang="en-GB" sz="1200" kern="1200" dirty="0" smtClean="0">
                <a:solidFill>
                  <a:schemeClr val="tx1"/>
                </a:solidFill>
                <a:effectLst/>
                <a:latin typeface="+mn-lt"/>
                <a:ea typeface="+mn-ea"/>
                <a:cs typeface="+mn-cs"/>
              </a:rPr>
              <a:t> Students will be able to:  develop an understanding of the feasts of the Christmas season: Christmas, Holy Innocents, Mary, Mother of God Maria,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Whaea</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Atua</a:t>
            </a:r>
            <a:r>
              <a:rPr lang="en-GB" sz="1200" kern="1200" dirty="0" smtClean="0">
                <a:solidFill>
                  <a:schemeClr val="tx1"/>
                </a:solidFill>
                <a:effectLst/>
                <a:latin typeface="+mn-lt"/>
                <a:ea typeface="+mn-ea"/>
                <a:cs typeface="+mn-cs"/>
              </a:rPr>
              <a:t>, Holy Family.</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85203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Holy Family as portrayed in various cultures by different artists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4</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619456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62192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Sharing our Learning about CHRISTMAS with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11</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56880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18724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Feast of Mary, Mother of God Maria,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Whaea</a:t>
            </a:r>
            <a:r>
              <a:rPr lang="en-GB" sz="1200" b="1" kern="1200" dirty="0" smtClean="0">
                <a:solidFill>
                  <a:schemeClr val="tx1"/>
                </a:solidFill>
                <a:effectLst/>
                <a:latin typeface="+mn-lt"/>
                <a:ea typeface="+mn-ea"/>
                <a:cs typeface="+mn-cs"/>
              </a:rPr>
              <a:t> o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Atua</a:t>
            </a:r>
            <a:r>
              <a:rPr lang="en-GB" sz="1200" b="1" kern="1200" dirty="0" smtClean="0">
                <a:solidFill>
                  <a:schemeClr val="tx1"/>
                </a:solidFill>
                <a:effectLst/>
                <a:latin typeface="+mn-lt"/>
                <a:ea typeface="+mn-ea"/>
                <a:cs typeface="+mn-cs"/>
              </a:rPr>
              <a:t> – January 1</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add these feasts to their Liturgical Calendar worksheet that was used in Lesson 1.</a:t>
            </a:r>
          </a:p>
          <a:p>
            <a:r>
              <a:rPr lang="en-GB" sz="1200" kern="1200" dirty="0" smtClean="0">
                <a:solidFill>
                  <a:schemeClr val="tx1"/>
                </a:solidFill>
                <a:effectLst/>
                <a:latin typeface="+mn-lt"/>
                <a:ea typeface="+mn-ea"/>
                <a:cs typeface="+mn-cs"/>
              </a:rPr>
              <a:t> Mary, the Mother of God Maria,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Whaea</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Atua</a:t>
            </a:r>
            <a:r>
              <a:rPr lang="en-GB" sz="1200" kern="1200" dirty="0" smtClean="0">
                <a:solidFill>
                  <a:schemeClr val="tx1"/>
                </a:solidFill>
                <a:effectLst/>
                <a:latin typeface="+mn-lt"/>
                <a:ea typeface="+mn-ea"/>
                <a:cs typeface="+mn-cs"/>
              </a:rPr>
              <a:t> - January 1</a:t>
            </a:r>
          </a:p>
          <a:p>
            <a:r>
              <a:rPr lang="en-GB" sz="1200" kern="1200" dirty="0" smtClean="0">
                <a:solidFill>
                  <a:schemeClr val="tx1"/>
                </a:solidFill>
                <a:effectLst/>
                <a:latin typeface="+mn-lt"/>
                <a:ea typeface="+mn-ea"/>
                <a:cs typeface="+mn-cs"/>
              </a:rPr>
              <a:t>The Holy Family – The Sunday after Christmas</a:t>
            </a:r>
          </a:p>
          <a:p>
            <a:r>
              <a:rPr lang="en-GB" sz="1200" kern="1200" dirty="0" smtClean="0">
                <a:solidFill>
                  <a:schemeClr val="tx1"/>
                </a:solidFill>
                <a:effectLst/>
                <a:latin typeface="+mn-lt"/>
                <a:ea typeface="+mn-ea"/>
                <a:cs typeface="+mn-cs"/>
              </a:rPr>
              <a:t>Note the images of Mary as the Mother of God from various cultures – this is how cultures </a:t>
            </a:r>
            <a:r>
              <a:rPr lang="en-GB" sz="1200" kern="1200" dirty="0" err="1" smtClean="0">
                <a:solidFill>
                  <a:schemeClr val="tx1"/>
                </a:solidFill>
                <a:effectLst/>
                <a:latin typeface="+mn-lt"/>
                <a:ea typeface="+mn-ea"/>
                <a:cs typeface="+mn-cs"/>
              </a:rPr>
              <a:t>inculturate</a:t>
            </a:r>
            <a:r>
              <a:rPr lang="en-GB" sz="1200" kern="1200" dirty="0" smtClean="0">
                <a:solidFill>
                  <a:schemeClr val="tx1"/>
                </a:solidFill>
                <a:effectLst/>
                <a:latin typeface="+mn-lt"/>
                <a:ea typeface="+mn-ea"/>
                <a:cs typeface="+mn-cs"/>
              </a:rPr>
              <a:t> religious images to enable people to see the image of Mary reflecting the women of their culture.</a:t>
            </a:r>
          </a:p>
          <a:p>
            <a:r>
              <a:rPr lang="en-GB" sz="1200" kern="1200" dirty="0" smtClean="0">
                <a:solidFill>
                  <a:schemeClr val="tx1"/>
                </a:solidFill>
                <a:effectLst/>
                <a:latin typeface="+mn-lt"/>
                <a:ea typeface="+mn-ea"/>
                <a:cs typeface="+mn-cs"/>
              </a:rPr>
              <a:t>Identify your favourite image and say why you chose it.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Holy Family as portrayed in various cultures by different artists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worksheet to record your ideas about the Holy Family images.</a:t>
            </a:r>
          </a:p>
          <a:p>
            <a:r>
              <a:rPr lang="en-GB" sz="1200" kern="1200" dirty="0" smtClean="0">
                <a:solidFill>
                  <a:schemeClr val="tx1"/>
                </a:solidFill>
                <a:effectLst/>
                <a:latin typeface="+mn-lt"/>
                <a:ea typeface="+mn-ea"/>
                <a:cs typeface="+mn-cs"/>
              </a:rPr>
              <a:t>When completed share ideas and summary statements.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319713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Feast of the Holy Family celebrates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life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the Teaching and Learning Experience 2</a:t>
            </a:r>
          </a:p>
          <a:p>
            <a:r>
              <a:rPr lang="en-GB" sz="1200" kern="1200" dirty="0" smtClean="0">
                <a:solidFill>
                  <a:schemeClr val="tx1"/>
                </a:solidFill>
                <a:effectLst/>
                <a:latin typeface="+mn-lt"/>
                <a:ea typeface="+mn-ea"/>
                <a:cs typeface="+mn-cs"/>
              </a:rPr>
              <a:t>Read each post it note and talk about it with a partner.</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Everyday family life in the Holy Family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text reveal and discuss what it tells you.</a:t>
            </a:r>
          </a:p>
          <a:p>
            <a:r>
              <a:rPr lang="en-GB" sz="1200" kern="1200" dirty="0" smtClean="0">
                <a:solidFill>
                  <a:schemeClr val="tx1"/>
                </a:solidFill>
                <a:effectLst/>
                <a:latin typeface="+mn-lt"/>
                <a:ea typeface="+mn-ea"/>
                <a:cs typeface="+mn-cs"/>
              </a:rPr>
              <a:t>What do you think makes Joseph, Mary and Jesus an ordinary family?</a:t>
            </a:r>
          </a:p>
          <a:p>
            <a:r>
              <a:rPr lang="en-GB" sz="1200" kern="1200" dirty="0" smtClean="0">
                <a:solidFill>
                  <a:schemeClr val="tx1"/>
                </a:solidFill>
                <a:effectLst/>
                <a:latin typeface="+mn-lt"/>
                <a:ea typeface="+mn-ea"/>
                <a:cs typeface="+mn-cs"/>
              </a:rPr>
              <a:t>What makes them the Holy Family?</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313424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Joseph and Mary would have done a lot of what your parents do with you</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title and the information at the top of the slide.</a:t>
            </a:r>
          </a:p>
          <a:p>
            <a:r>
              <a:rPr lang="en-GB" sz="1200" kern="1200" dirty="0" smtClean="0">
                <a:solidFill>
                  <a:schemeClr val="tx1"/>
                </a:solidFill>
                <a:effectLst/>
                <a:latin typeface="+mn-lt"/>
                <a:ea typeface="+mn-ea"/>
                <a:cs typeface="+mn-cs"/>
              </a:rPr>
              <a:t>Suggest ideas to complete the sentences and decide which one to record.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3134242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What do these stories tell about life in the Holy Family?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carefully at the images and think about the Scripture story that goes with it. Follow the instructions on the pop up.</a:t>
            </a:r>
          </a:p>
          <a:p>
            <a:r>
              <a:rPr lang="en-GB" sz="1200" kern="1200" dirty="0" smtClean="0">
                <a:solidFill>
                  <a:schemeClr val="tx1"/>
                </a:solidFill>
                <a:effectLst/>
                <a:latin typeface="+mn-lt"/>
                <a:ea typeface="+mn-ea"/>
                <a:cs typeface="+mn-cs"/>
              </a:rPr>
              <a:t>The first image shows that religious and cultural practices were important in the Holy Family.</a:t>
            </a:r>
          </a:p>
          <a:p>
            <a:r>
              <a:rPr lang="en-GB" sz="1200" kern="1200" dirty="0" smtClean="0">
                <a:solidFill>
                  <a:schemeClr val="tx1"/>
                </a:solidFill>
                <a:effectLst/>
                <a:latin typeface="+mn-lt"/>
                <a:ea typeface="+mn-ea"/>
                <a:cs typeface="+mn-cs"/>
              </a:rPr>
              <a:t>The second image shows keeping safe and secure was important.</a:t>
            </a:r>
          </a:p>
          <a:p>
            <a:r>
              <a:rPr lang="en-GB" sz="1200" kern="1200" dirty="0" smtClean="0">
                <a:solidFill>
                  <a:schemeClr val="tx1"/>
                </a:solidFill>
                <a:effectLst/>
                <a:latin typeface="+mn-lt"/>
                <a:ea typeface="+mn-ea"/>
                <a:cs typeface="+mn-cs"/>
              </a:rPr>
              <a:t>The third image shows Mary and Joseph experienced the ordinary worries of family life.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32671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“And Jesus increased in wisdom and in years and in divine and human favour.” Luke 2:52</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discuss the post it notes and share what they mean.</a:t>
            </a:r>
          </a:p>
          <a:p>
            <a:r>
              <a:rPr lang="en-GB" sz="1200" kern="1200" dirty="0" smtClean="0">
                <a:solidFill>
                  <a:schemeClr val="tx1"/>
                </a:solidFill>
                <a:effectLst/>
                <a:latin typeface="+mn-lt"/>
                <a:ea typeface="+mn-ea"/>
                <a:cs typeface="+mn-cs"/>
              </a:rPr>
              <a:t>Reflect silently on the ideas in post its 2, 3 and 4.</a:t>
            </a:r>
          </a:p>
          <a:p>
            <a:r>
              <a:rPr lang="en-GB" sz="1200" kern="1200" dirty="0" smtClean="0">
                <a:solidFill>
                  <a:schemeClr val="tx1"/>
                </a:solidFill>
                <a:effectLst/>
                <a:latin typeface="+mn-lt"/>
                <a:ea typeface="+mn-ea"/>
                <a:cs typeface="+mn-cs"/>
              </a:rPr>
              <a:t>Recall comments people in your family make to you about your growth and development. Remember it is good to take these comments seriously as they are made by people who love and care about you and are interested in you and the person you are becoming.</a:t>
            </a:r>
          </a:p>
          <a:p>
            <a:r>
              <a:rPr lang="en-GB" sz="1200" kern="1200" dirty="0" smtClean="0">
                <a:solidFill>
                  <a:schemeClr val="tx1"/>
                </a:solidFill>
                <a:effectLst/>
                <a:latin typeface="+mn-lt"/>
                <a:ea typeface="+mn-ea"/>
                <a:cs typeface="+mn-cs"/>
              </a:rPr>
              <a:t>Sing using the MP3 ‘May God Bless and Keep You’</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5842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36746"/>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17/11/2016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17/11/2016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17/11/2016</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slide" Target="slide5.xml"/><Relationship Id="rId4" Type="http://schemas.openxmlformats.org/officeDocument/2006/relationships/image" Target="../media/image45.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slide" Target="slide13.xml"/><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2.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31.wmf"/><Relationship Id="rId2" Type="http://schemas.openxmlformats.org/officeDocument/2006/relationships/control" Target="../activeX/activeX1.xml"/><Relationship Id="rId16" Type="http://schemas.openxmlformats.org/officeDocument/2006/relationships/image" Target="../media/image35.wmf"/><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30.png"/><Relationship Id="rId5" Type="http://schemas.openxmlformats.org/officeDocument/2006/relationships/control" Target="../activeX/activeX4.xml"/><Relationship Id="rId15" Type="http://schemas.openxmlformats.org/officeDocument/2006/relationships/image" Target="../media/image34.wmf"/><Relationship Id="rId10" Type="http://schemas.openxmlformats.org/officeDocument/2006/relationships/image" Target="../media/image29.png"/><Relationship Id="rId4" Type="http://schemas.openxmlformats.org/officeDocument/2006/relationships/control" Target="../activeX/activeX3.xml"/><Relationship Id="rId9" Type="http://schemas.openxmlformats.org/officeDocument/2006/relationships/notesSlide" Target="../notesSlides/notesSlide7.xml"/><Relationship Id="rId14" Type="http://schemas.openxmlformats.org/officeDocument/2006/relationships/image" Target="../media/image33.w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09" y="1515971"/>
            <a:ext cx="1228195"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09" y="1515971"/>
            <a:ext cx="1287775"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09" y="1515971"/>
            <a:ext cx="1200000"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09" y="1515971"/>
            <a:ext cx="1416311"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709" y="1515971"/>
            <a:ext cx="1273695"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09" y="1515971"/>
            <a:ext cx="1302334" cy="1800000"/>
          </a:xfrm>
          <a:prstGeom prst="rect">
            <a:avLst/>
          </a:prstGeom>
          <a:ln w="28575">
            <a:solidFill>
              <a:schemeClr val="accent1">
                <a:lumMod val="40000"/>
                <a:lumOff val="60000"/>
              </a:schemeClr>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le"/>
          <p:cNvSpPr txBox="1"/>
          <p:nvPr/>
        </p:nvSpPr>
        <p:spPr>
          <a:xfrm>
            <a:off x="1552584" y="988829"/>
            <a:ext cx="6038833" cy="369332"/>
          </a:xfrm>
          <a:prstGeom prst="rect">
            <a:avLst/>
          </a:prstGeom>
          <a:noFill/>
        </p:spPr>
        <p:txBody>
          <a:bodyPr wrap="none" rtlCol="0">
            <a:spAutoFit/>
          </a:bodyPr>
          <a:lstStyle/>
          <a:p>
            <a:r>
              <a:rPr lang="en-NZ" dirty="0">
                <a:latin typeface="Calligraph421 BT" pitchFamily="66" charset="0"/>
              </a:rPr>
              <a:t>Collage image of Mary and Jesus portrayed in other </a:t>
            </a:r>
            <a:r>
              <a:rPr lang="en-NZ" dirty="0" smtClean="0">
                <a:latin typeface="Calligraph421 BT" pitchFamily="66" charset="0"/>
              </a:rPr>
              <a:t>cultures</a:t>
            </a:r>
            <a:endParaRPr lang="en-GB" dirty="0">
              <a:latin typeface="Calligraph421 BT" pitchFamily="66" charset="0"/>
            </a:endParaRPr>
          </a:p>
        </p:txBody>
      </p:sp>
      <p:sp>
        <p:nvSpPr>
          <p:cNvPr id="2" name="Title"/>
          <p:cNvSpPr>
            <a:spLocks noGrp="1"/>
          </p:cNvSpPr>
          <p:nvPr>
            <p:ph type="ctrTitle"/>
          </p:nvPr>
        </p:nvSpPr>
        <p:spPr>
          <a:xfrm>
            <a:off x="0" y="0"/>
            <a:ext cx="9144000" cy="900000"/>
          </a:xfrm>
        </p:spPr>
        <p:txBody>
          <a:bodyPr lIns="0" rIns="0">
            <a:noAutofit/>
          </a:bodyPr>
          <a:lstStyle/>
          <a:p>
            <a:r>
              <a:rPr lang="en-US" sz="2800" b="1" dirty="0">
                <a:latin typeface="Calligraph421 BT" pitchFamily="66" charset="0"/>
                <a:ea typeface="Batang" pitchFamily="18" charset="-127"/>
              </a:rPr>
              <a:t>T</a:t>
            </a:r>
            <a:r>
              <a:rPr lang="en-US" sz="2800" b="1" dirty="0" smtClean="0">
                <a:latin typeface="Calligraph421 BT" pitchFamily="66" charset="0"/>
                <a:ea typeface="Batang" pitchFamily="18" charset="-127"/>
              </a:rPr>
              <a:t>he </a:t>
            </a:r>
            <a:r>
              <a:rPr lang="en-US" sz="2800" b="1" dirty="0">
                <a:latin typeface="Calligraph421 BT" pitchFamily="66" charset="0"/>
                <a:ea typeface="Batang" pitchFamily="18" charset="-127"/>
              </a:rPr>
              <a:t>Feast of </a:t>
            </a:r>
            <a:r>
              <a:rPr lang="en-US" sz="2800" b="1" dirty="0" smtClean="0">
                <a:latin typeface="Calligraph421 BT" pitchFamily="66" charset="0"/>
                <a:ea typeface="Batang" pitchFamily="18" charset="-127"/>
              </a:rPr>
              <a:t>Mary, </a:t>
            </a:r>
            <a:r>
              <a:rPr lang="en-US" sz="2800" b="1" dirty="0">
                <a:latin typeface="Calligraph421 BT" pitchFamily="66" charset="0"/>
                <a:ea typeface="Batang" pitchFamily="18" charset="-127"/>
              </a:rPr>
              <a:t>Mother of </a:t>
            </a:r>
            <a:r>
              <a:rPr lang="en-US" sz="2800" b="1" dirty="0" smtClean="0">
                <a:latin typeface="Calligraph421 BT" pitchFamily="66" charset="0"/>
                <a:ea typeface="Batang" pitchFamily="18" charset="-127"/>
              </a:rPr>
              <a:t>God</a:t>
            </a:r>
            <a:br>
              <a:rPr lang="en-US" sz="2800" b="1" dirty="0" smtClean="0">
                <a:latin typeface="Calligraph421 BT" pitchFamily="66" charset="0"/>
                <a:ea typeface="Batang" pitchFamily="18" charset="-127"/>
              </a:rPr>
            </a:br>
            <a:r>
              <a:rPr lang="en-US" sz="2800" b="1" dirty="0" smtClean="0">
                <a:latin typeface="Calligraph421 BT" pitchFamily="66" charset="0"/>
                <a:ea typeface="Batang" pitchFamily="18" charset="-127"/>
              </a:rPr>
              <a:t>Maria </a:t>
            </a:r>
            <a:r>
              <a:rPr lang="en-US" sz="2800" b="1" dirty="0" err="1">
                <a:latin typeface="Calligraph421 BT" pitchFamily="66" charset="0"/>
                <a:ea typeface="Batang" pitchFamily="18" charset="-127"/>
              </a:rPr>
              <a:t>te</a:t>
            </a:r>
            <a:r>
              <a:rPr lang="en-US" sz="2800" b="1" dirty="0">
                <a:latin typeface="Calligraph421 BT" pitchFamily="66" charset="0"/>
                <a:ea typeface="Batang" pitchFamily="18" charset="-127"/>
              </a:rPr>
              <a:t> </a:t>
            </a:r>
            <a:r>
              <a:rPr lang="en-US" sz="2800" b="1" dirty="0" err="1">
                <a:latin typeface="Calligraph421 BT" pitchFamily="66" charset="0"/>
                <a:ea typeface="Batang" pitchFamily="18" charset="-127"/>
              </a:rPr>
              <a:t>Whaea</a:t>
            </a:r>
            <a:r>
              <a:rPr lang="en-US" sz="2800" b="1" dirty="0">
                <a:latin typeface="Calligraph421 BT" pitchFamily="66" charset="0"/>
                <a:ea typeface="Batang" pitchFamily="18" charset="-127"/>
              </a:rPr>
              <a:t> o </a:t>
            </a:r>
            <a:r>
              <a:rPr lang="en-US" sz="2800" b="1" dirty="0" err="1">
                <a:latin typeface="Calligraph421 BT" pitchFamily="66" charset="0"/>
                <a:ea typeface="Batang" pitchFamily="18" charset="-127"/>
              </a:rPr>
              <a:t>te</a:t>
            </a:r>
            <a:r>
              <a:rPr lang="en-US" sz="2800" b="1" dirty="0">
                <a:latin typeface="Calligraph421 BT" pitchFamily="66" charset="0"/>
                <a:ea typeface="Batang" pitchFamily="18" charset="-127"/>
              </a:rPr>
              <a:t> </a:t>
            </a:r>
            <a:r>
              <a:rPr lang="en-US" sz="2800" b="1" dirty="0" err="1">
                <a:latin typeface="Calligraph421 BT" pitchFamily="66" charset="0"/>
                <a:ea typeface="Batang" pitchFamily="18" charset="-127"/>
              </a:rPr>
              <a:t>Atua</a:t>
            </a:r>
            <a:r>
              <a:rPr lang="en-US" sz="2800" b="1" dirty="0">
                <a:latin typeface="Calligraph421 BT" pitchFamily="66" charset="0"/>
                <a:ea typeface="Batang" pitchFamily="18" charset="-127"/>
              </a:rPr>
              <a:t> </a:t>
            </a:r>
            <a:r>
              <a:rPr lang="en-US" sz="2800" b="1" dirty="0" smtClean="0">
                <a:latin typeface="Calligraph421 BT" pitchFamily="66" charset="0"/>
                <a:ea typeface="Batang" pitchFamily="18" charset="-127"/>
              </a:rPr>
              <a:t>- January </a:t>
            </a:r>
            <a:r>
              <a:rPr lang="en-US" sz="2800" b="1" dirty="0">
                <a:latin typeface="Calligraph421 BT" pitchFamily="66" charset="0"/>
                <a:ea typeface="Batang" pitchFamily="18" charset="-127"/>
              </a:rPr>
              <a:t>1 </a:t>
            </a:r>
            <a:endParaRPr lang="en-GB" sz="2800" b="1" dirty="0">
              <a:latin typeface="Calligraph421 BT" pitchFamily="66" charset="0"/>
              <a:ea typeface="Batang" pitchFamily="18" charset="-127"/>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2663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3.08642E-6 L 0.2724 -3.08642E-6 " pathEditMode="relative" rAng="0" ptsTypes="AA">
                                      <p:cBhvr>
                                        <p:cTn id="6" dur="2000" fill="hold"/>
                                        <p:tgtEl>
                                          <p:spTgt spid="1027"/>
                                        </p:tgtEl>
                                        <p:attrNameLst>
                                          <p:attrName>ppt_x</p:attrName>
                                          <p:attrName>ppt_y</p:attrName>
                                        </p:attrNameLst>
                                      </p:cBhvr>
                                      <p:rCtr x="13611" y="0"/>
                                    </p:animMotion>
                                  </p:childTnLst>
                                </p:cTn>
                              </p:par>
                              <p:par>
                                <p:cTn id="7" presetID="42" presetClass="path" presetSubtype="0" accel="50000" decel="50000" fill="hold" nodeType="withEffect">
                                  <p:stCondLst>
                                    <p:cond delay="0"/>
                                  </p:stCondLst>
                                  <p:childTnLst>
                                    <p:animMotion origin="layout" path="M -8.33333E-7 -1.23457E-6 L 0.26372 0.00185 " pathEditMode="relative" rAng="0" ptsTypes="AA">
                                      <p:cBhvr>
                                        <p:cTn id="8" dur="2000" fill="hold"/>
                                        <p:tgtEl>
                                          <p:spTgt spid="1028"/>
                                        </p:tgtEl>
                                        <p:attrNameLst>
                                          <p:attrName>ppt_x</p:attrName>
                                          <p:attrName>ppt_y</p:attrName>
                                        </p:attrNameLst>
                                      </p:cBhvr>
                                      <p:rCtr x="13177" y="93"/>
                                    </p:animMotion>
                                  </p:childTnLst>
                                </p:cTn>
                              </p:par>
                              <p:par>
                                <p:cTn id="9" presetID="50" presetClass="path" presetSubtype="0" accel="50000" decel="50000" fill="hold" nodeType="withEffect">
                                  <p:stCondLst>
                                    <p:cond delay="0"/>
                                  </p:stCondLst>
                                  <p:childTnLst>
                                    <p:animMotion origin="layout" path="M 0.13941 0.27562 L 0.07188 0.27562 C 0.04184 0.27562 0.004 0.20031 0.004 0.13797 L 0.004 -3.08642E-6 " pathEditMode="relative" rAng="10800000" ptsTypes="FfFF">
                                      <p:cBhvr>
                                        <p:cTn id="10" dur="2000" spd="-100000" fill="hold"/>
                                        <p:tgtEl>
                                          <p:spTgt spid="1030"/>
                                        </p:tgtEl>
                                        <p:attrNameLst>
                                          <p:attrName>ppt_x</p:attrName>
                                          <p:attrName>ppt_y</p:attrName>
                                        </p:attrNameLst>
                                      </p:cBhvr>
                                      <p:rCtr x="-6771" y="-13765"/>
                                    </p:animMotion>
                                  </p:childTnLst>
                                </p:cTn>
                              </p:par>
                              <p:par>
                                <p:cTn id="11" presetID="50" presetClass="path" presetSubtype="0" accel="50000" decel="50000" fill="hold" nodeType="withEffect">
                                  <p:stCondLst>
                                    <p:cond delay="0"/>
                                  </p:stCondLst>
                                  <p:childTnLst>
                                    <p:animMotion origin="layout" path="M 0.1335 0.27655 L 0.06666 0.27655 C 0.03697 0.27655 -0.0007 0.20124 -0.0007 0.13951 L -0.0007 -3.08642E-6 " pathEditMode="relative" rAng="10800000" ptsTypes="FfFF">
                                      <p:cBhvr>
                                        <p:cTn id="12" dur="2000" spd="-100000" fill="hold"/>
                                        <p:tgtEl>
                                          <p:spTgt spid="1031"/>
                                        </p:tgtEl>
                                        <p:attrNameLst>
                                          <p:attrName>ppt_x</p:attrName>
                                          <p:attrName>ppt_y</p:attrName>
                                        </p:attrNameLst>
                                      </p:cBhvr>
                                      <p:rCtr x="-6701" y="-13827"/>
                                    </p:animMotion>
                                  </p:childTnLst>
                                </p:cTn>
                              </p:par>
                              <p:par>
                                <p:cTn id="13" presetID="50" presetClass="path" presetSubtype="0" accel="50000" decel="50000" fill="hold" nodeType="withEffect">
                                  <p:stCondLst>
                                    <p:cond delay="0"/>
                                  </p:stCondLst>
                                  <p:childTnLst>
                                    <p:animMotion origin="layout" path="M 0.13768 0.27746 L 0.07066 0.27746 C 0.04045 0.27746 0.00243 0.20216 0.00243 0.14012 L 0.00243 4.19753E-6 " pathEditMode="relative" rAng="10800000" ptsTypes="FfFF">
                                      <p:cBhvr>
                                        <p:cTn id="14" dur="2000" spd="-100000" fill="hold"/>
                                        <p:tgtEl>
                                          <p:spTgt spid="1029"/>
                                        </p:tgtEl>
                                        <p:attrNameLst>
                                          <p:attrName>ppt_x</p:attrName>
                                          <p:attrName>ppt_y</p:attrName>
                                        </p:attrNameLst>
                                      </p:cBhvr>
                                      <p:rCtr x="-6753" y="-13858"/>
                                    </p:animMotion>
                                  </p:childTnLst>
                                </p:cTn>
                              </p:par>
                            </p:childTnLst>
                          </p:cTn>
                        </p:par>
                        <p:par>
                          <p:cTn id="15" fill="hold">
                            <p:stCondLst>
                              <p:cond delay="2000"/>
                            </p:stCondLst>
                            <p:childTnLst>
                              <p:par>
                                <p:cTn id="16" presetID="42" presetClass="path" presetSubtype="0" accel="50000" decel="50000" fill="hold" nodeType="afterEffect">
                                  <p:stCondLst>
                                    <p:cond delay="0"/>
                                  </p:stCondLst>
                                  <p:childTnLst>
                                    <p:animMotion origin="layout" path="M 0.26458 -3.08642E-6 L 0.53194 -0.00092 " pathEditMode="relative" rAng="0" ptsTypes="AA">
                                      <p:cBhvr>
                                        <p:cTn id="17" dur="2000" fill="hold"/>
                                        <p:tgtEl>
                                          <p:spTgt spid="1028"/>
                                        </p:tgtEl>
                                        <p:attrNameLst>
                                          <p:attrName>ppt_x</p:attrName>
                                          <p:attrName>ppt_y</p:attrName>
                                        </p:attrNameLst>
                                      </p:cBhvr>
                                      <p:rCtr x="13368" y="-62"/>
                                    </p:animMotion>
                                  </p:childTnLst>
                                </p:cTn>
                              </p:par>
                              <p:par>
                                <p:cTn id="18" presetID="42" presetClass="path" presetSubtype="0" accel="50000" decel="50000" fill="hold" nodeType="withEffect">
                                  <p:stCondLst>
                                    <p:cond delay="0"/>
                                  </p:stCondLst>
                                  <p:childTnLst>
                                    <p:animMotion origin="layout" path="M 0.1342 0.27624 L 0.40382 0.2784 " pathEditMode="relative" rAng="0" ptsTypes="AA">
                                      <p:cBhvr>
                                        <p:cTn id="19" dur="2000" fill="hold"/>
                                        <p:tgtEl>
                                          <p:spTgt spid="1031"/>
                                        </p:tgtEl>
                                        <p:attrNameLst>
                                          <p:attrName>ppt_x</p:attrName>
                                          <p:attrName>ppt_y</p:attrName>
                                        </p:attrNameLst>
                                      </p:cBhvr>
                                      <p:rCtr x="13472" y="93"/>
                                    </p:animMotion>
                                  </p:childTnLst>
                                </p:cTn>
                              </p:par>
                              <p:par>
                                <p:cTn id="20" presetID="42" presetClass="path" presetSubtype="0" accel="50000" decel="50000" fill="hold" nodeType="withEffect">
                                  <p:stCondLst>
                                    <p:cond delay="0"/>
                                  </p:stCondLst>
                                  <p:childTnLst>
                                    <p:animMotion origin="layout" path="M 0.13698 0.27716 L 0.40694 0.2784 " pathEditMode="relative" rAng="0" ptsTypes="AA">
                                      <p:cBhvr>
                                        <p:cTn id="21" dur="2000" fill="hold"/>
                                        <p:tgtEl>
                                          <p:spTgt spid="1029"/>
                                        </p:tgtEl>
                                        <p:attrNameLst>
                                          <p:attrName>ppt_x</p:attrName>
                                          <p:attrName>ppt_y</p:attrName>
                                        </p:attrNameLst>
                                      </p:cBhvr>
                                      <p:rCtr x="13490" y="62"/>
                                    </p:animMotion>
                                  </p:childTnLst>
                                </p:cTn>
                              </p:par>
                            </p:childTnLst>
                          </p:cTn>
                        </p:par>
                        <p:par>
                          <p:cTn id="22" fill="hold">
                            <p:stCondLst>
                              <p:cond delay="4000"/>
                            </p:stCondLst>
                            <p:childTnLst>
                              <p:par>
                                <p:cTn id="23" presetID="42" presetClass="path" presetSubtype="0" accel="50000" decel="50000" fill="hold" nodeType="afterEffect">
                                  <p:stCondLst>
                                    <p:cond delay="0"/>
                                  </p:stCondLst>
                                  <p:childTnLst>
                                    <p:animMotion origin="layout" path="M 0.40694 0.27831 L 0.68611 0.278 " pathEditMode="relative" rAng="0" ptsTypes="AA">
                                      <p:cBhvr>
                                        <p:cTn id="24" dur="2000" fill="hold"/>
                                        <p:tgtEl>
                                          <p:spTgt spid="1029"/>
                                        </p:tgtEl>
                                        <p:attrNameLst>
                                          <p:attrName>ppt_x</p:attrName>
                                          <p:attrName>ppt_y</p:attrName>
                                        </p:attrNameLst>
                                      </p:cBhvr>
                                      <p:rCtr x="13958"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Line 6"/>
          <p:cNvSpPr txBox="1"/>
          <p:nvPr/>
        </p:nvSpPr>
        <p:spPr>
          <a:xfrm>
            <a:off x="583718" y="4151308"/>
            <a:ext cx="8089851" cy="369332"/>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Questions </a:t>
            </a:r>
            <a:r>
              <a:rPr lang="en-US" dirty="0">
                <a:latin typeface="Calligraph421 BT" pitchFamily="66" charset="0"/>
                <a:ea typeface="Adobe Heiti Std R" pitchFamily="34" charset="-128"/>
                <a:cs typeface="Segoe UI" pitchFamily="34" charset="0"/>
              </a:rPr>
              <a:t>I would like to ask about the topics in this lesson are …</a:t>
            </a:r>
            <a:endParaRPr lang="en-GB" dirty="0">
              <a:latin typeface="Calligraph421 BT" pitchFamily="66" charset="0"/>
              <a:ea typeface="Adobe Heiti Std R" pitchFamily="34" charset="-128"/>
              <a:cs typeface="Segoe UI" pitchFamily="34" charset="0"/>
            </a:endParaRPr>
          </a:p>
        </p:txBody>
      </p:sp>
      <p:sp>
        <p:nvSpPr>
          <p:cNvPr id="18" name="Textbox: Line 5"/>
          <p:cNvSpPr txBox="1"/>
          <p:nvPr/>
        </p:nvSpPr>
        <p:spPr>
          <a:xfrm>
            <a:off x="583718" y="3706690"/>
            <a:ext cx="8089851" cy="369332"/>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Which </a:t>
            </a:r>
            <a:r>
              <a:rPr lang="en-US" dirty="0">
                <a:latin typeface="Calligraph421 BT" pitchFamily="66" charset="0"/>
                <a:ea typeface="Adobe Heiti Std R" pitchFamily="34" charset="-128"/>
                <a:cs typeface="Segoe UI" pitchFamily="34" charset="0"/>
              </a:rPr>
              <a:t>activity do you think helped you to learn best in this lesson?</a:t>
            </a:r>
            <a:endParaRPr lang="en-GB" dirty="0">
              <a:latin typeface="Calligraph421 BT" pitchFamily="66" charset="0"/>
              <a:ea typeface="Adobe Heiti Std R" pitchFamily="34" charset="-128"/>
              <a:cs typeface="Segoe UI" pitchFamily="34" charset="0"/>
            </a:endParaRPr>
          </a:p>
        </p:txBody>
      </p:sp>
      <p:sp>
        <p:nvSpPr>
          <p:cNvPr id="20" name="Textbox: Line 4"/>
          <p:cNvSpPr txBox="1"/>
          <p:nvPr/>
        </p:nvSpPr>
        <p:spPr>
          <a:xfrm>
            <a:off x="583719" y="2992898"/>
            <a:ext cx="8080320" cy="646331"/>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Choose </a:t>
            </a:r>
            <a:r>
              <a:rPr lang="en-US" dirty="0">
                <a:latin typeface="Calligraph421 BT" pitchFamily="66" charset="0"/>
                <a:ea typeface="Adobe Heiti Std R" pitchFamily="34" charset="-128"/>
                <a:cs typeface="Segoe UI" pitchFamily="34" charset="0"/>
              </a:rPr>
              <a:t>one image of Mary and Jesus on the title slide and reflect on how different cultures </a:t>
            </a:r>
            <a:r>
              <a:rPr lang="en-US" dirty="0" err="1">
                <a:latin typeface="Calligraph421 BT" pitchFamily="66" charset="0"/>
                <a:ea typeface="Adobe Heiti Std R" pitchFamily="34" charset="-128"/>
                <a:cs typeface="Segoe UI" pitchFamily="34" charset="0"/>
              </a:rPr>
              <a:t>visualise</a:t>
            </a:r>
            <a:r>
              <a:rPr lang="en-US" dirty="0">
                <a:latin typeface="Calligraph421 BT" pitchFamily="66" charset="0"/>
                <a:ea typeface="Adobe Heiti Std R" pitchFamily="34" charset="-128"/>
                <a:cs typeface="Segoe UI" pitchFamily="34" charset="0"/>
              </a:rPr>
              <a:t> them and how this helps people to relate to Mary and Jesus.</a:t>
            </a:r>
            <a:endParaRPr lang="en-GB" dirty="0">
              <a:latin typeface="Calligraph421 BT" pitchFamily="66" charset="0"/>
              <a:ea typeface="Adobe Heiti Std R" pitchFamily="34" charset="-128"/>
              <a:cs typeface="Segoe UI" pitchFamily="34" charset="0"/>
            </a:endParaRPr>
          </a:p>
        </p:txBody>
      </p:sp>
      <p:sp>
        <p:nvSpPr>
          <p:cNvPr id="21" name="Textbox: Line 3"/>
          <p:cNvSpPr txBox="1"/>
          <p:nvPr/>
        </p:nvSpPr>
        <p:spPr>
          <a:xfrm>
            <a:off x="583718" y="2610425"/>
            <a:ext cx="8141083" cy="369332"/>
          </a:xfrm>
          <a:prstGeom prst="rect">
            <a:avLst/>
          </a:prstGeom>
          <a:noFill/>
        </p:spPr>
        <p:txBody>
          <a:bodyPr wrap="square" rtlCol="0">
            <a:spAutoFit/>
          </a:bodyPr>
          <a:lstStyle/>
          <a:p>
            <a:pPr lvl="0">
              <a:spcAft>
                <a:spcPts val="1800"/>
              </a:spcAft>
            </a:pPr>
            <a:r>
              <a:rPr lang="en-US" dirty="0" smtClean="0">
                <a:latin typeface="Calligraph421 BT" pitchFamily="66" charset="0"/>
              </a:rPr>
              <a:t>Explain </a:t>
            </a:r>
            <a:r>
              <a:rPr lang="en-US" dirty="0">
                <a:latin typeface="Calligraph421 BT" pitchFamily="66" charset="0"/>
              </a:rPr>
              <a:t>why Mary is called the </a:t>
            </a:r>
            <a:r>
              <a:rPr lang="en-US" dirty="0" smtClean="0">
                <a:latin typeface="Calligraph421 BT" pitchFamily="66" charset="0"/>
              </a:rPr>
              <a:t>Mother </a:t>
            </a:r>
            <a:r>
              <a:rPr lang="en-US" dirty="0">
                <a:latin typeface="Calligraph421 BT" pitchFamily="66" charset="0"/>
              </a:rPr>
              <a:t>of God.</a:t>
            </a:r>
            <a:endParaRPr lang="en-GB" b="1" dirty="0">
              <a:solidFill>
                <a:schemeClr val="bg1"/>
              </a:solidFill>
              <a:latin typeface="Calligraph421 BT" pitchFamily="66" charset="0"/>
              <a:ea typeface="Adobe Heiti Std R" pitchFamily="34" charset="-128"/>
              <a:cs typeface="Segoe UI" pitchFamily="34" charset="0"/>
            </a:endParaRPr>
          </a:p>
        </p:txBody>
      </p:sp>
      <p:sp>
        <p:nvSpPr>
          <p:cNvPr id="22" name="Textbox: Line 2"/>
          <p:cNvSpPr txBox="1"/>
          <p:nvPr/>
        </p:nvSpPr>
        <p:spPr>
          <a:xfrm>
            <a:off x="583718" y="1639033"/>
            <a:ext cx="8141079" cy="923330"/>
          </a:xfrm>
          <a:prstGeom prst="rect">
            <a:avLst/>
          </a:prstGeom>
          <a:noFill/>
        </p:spPr>
        <p:txBody>
          <a:bodyPr wrap="square" rtlCol="0">
            <a:spAutoFit/>
          </a:bodyPr>
          <a:lstStyle/>
          <a:p>
            <a:pPr lvl="0"/>
            <a:r>
              <a:rPr lang="en-US" dirty="0" smtClean="0">
                <a:latin typeface="Calligraph421 BT" pitchFamily="66" charset="0"/>
              </a:rPr>
              <a:t>Choose </a:t>
            </a:r>
            <a:r>
              <a:rPr lang="en-US" dirty="0">
                <a:latin typeface="Calligraph421 BT" pitchFamily="66" charset="0"/>
              </a:rPr>
              <a:t>one event and explain what it says about the life of </a:t>
            </a:r>
            <a:r>
              <a:rPr lang="en-US" dirty="0" smtClean="0">
                <a:latin typeface="Calligraph421 BT" pitchFamily="66" charset="0"/>
              </a:rPr>
              <a:t>the Holy Family</a:t>
            </a:r>
            <a:r>
              <a:rPr lang="en-US" dirty="0">
                <a:latin typeface="Calligraph421 BT" pitchFamily="66" charset="0"/>
              </a:rPr>
              <a:t>. Name an equivalent example from life in your family and </a:t>
            </a:r>
            <a:r>
              <a:rPr lang="en-US" dirty="0" smtClean="0">
                <a:latin typeface="Calligraph421 BT" pitchFamily="66" charset="0"/>
              </a:rPr>
              <a:t>compare </a:t>
            </a:r>
            <a:r>
              <a:rPr lang="en-US" dirty="0">
                <a:latin typeface="Calligraph421 BT" pitchFamily="66" charset="0"/>
              </a:rPr>
              <a:t>Joseph and Mary’s response to the response your parents would make.</a:t>
            </a:r>
            <a:endParaRPr lang="en-GB" dirty="0">
              <a:latin typeface="Calligraph421 BT" pitchFamily="66" charset="0"/>
            </a:endParaRPr>
          </a:p>
        </p:txBody>
      </p:sp>
      <p:sp>
        <p:nvSpPr>
          <p:cNvPr id="27" name="Textbox: Line 1"/>
          <p:cNvSpPr txBox="1"/>
          <p:nvPr/>
        </p:nvSpPr>
        <p:spPr>
          <a:xfrm>
            <a:off x="583719" y="1281084"/>
            <a:ext cx="8141080" cy="369332"/>
          </a:xfrm>
          <a:prstGeom prst="rect">
            <a:avLst/>
          </a:prstGeom>
          <a:noFill/>
        </p:spPr>
        <p:txBody>
          <a:bodyPr wrap="square" rtlCol="0">
            <a:spAutoFit/>
          </a:bodyPr>
          <a:lstStyle/>
          <a:p>
            <a:pPr lvl="0">
              <a:spcAft>
                <a:spcPts val="1800"/>
              </a:spcAft>
            </a:pPr>
            <a:r>
              <a:rPr lang="en-US" dirty="0" smtClean="0">
                <a:latin typeface="Calligraph421 BT" pitchFamily="66" charset="0"/>
              </a:rPr>
              <a:t>Name </a:t>
            </a:r>
            <a:r>
              <a:rPr lang="en-US" dirty="0">
                <a:latin typeface="Calligraph421 BT" pitchFamily="66" charset="0"/>
              </a:rPr>
              <a:t>the 3 events recorded in the </a:t>
            </a:r>
            <a:r>
              <a:rPr lang="en-US" dirty="0" smtClean="0">
                <a:latin typeface="Calligraph421 BT" pitchFamily="66" charset="0"/>
              </a:rPr>
              <a:t>Scripture’s about the </a:t>
            </a:r>
            <a:r>
              <a:rPr lang="en-US" dirty="0">
                <a:latin typeface="Calligraph421 BT" pitchFamily="66" charset="0"/>
              </a:rPr>
              <a:t>Holy Family.</a:t>
            </a:r>
            <a:endParaRPr lang="en-GB" b="1" dirty="0">
              <a:solidFill>
                <a:schemeClr val="bg1"/>
              </a:solidFill>
              <a:latin typeface="Calligraph421 BT" pitchFamily="66" charset="0"/>
              <a:ea typeface="Adobe Heiti Std R" pitchFamily="34" charset="-128"/>
              <a:cs typeface="Segoe UI" pitchFamily="34" charset="0"/>
            </a:endParaRPr>
          </a:p>
        </p:txBody>
      </p:sp>
      <p:sp>
        <p:nvSpPr>
          <p:cNvPr id="26" name="Shape: Border 6"/>
          <p:cNvSpPr/>
          <p:nvPr/>
        </p:nvSpPr>
        <p:spPr>
          <a:xfrm>
            <a:off x="606741" y="4158848"/>
            <a:ext cx="8059423"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0" name="Shape: Border 5"/>
          <p:cNvSpPr/>
          <p:nvPr/>
        </p:nvSpPr>
        <p:spPr>
          <a:xfrm>
            <a:off x="614145" y="3689375"/>
            <a:ext cx="8059423"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p:cNvSpPr/>
          <p:nvPr/>
        </p:nvSpPr>
        <p:spPr>
          <a:xfrm>
            <a:off x="614145" y="3061708"/>
            <a:ext cx="8059423" cy="577521"/>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614145" y="2663325"/>
            <a:ext cx="8059423" cy="34291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614145" y="1698915"/>
            <a:ext cx="8059423" cy="90893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614145" y="1285613"/>
            <a:ext cx="8060377" cy="364803"/>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29" name="Shape: Number 6"/>
          <p:cNvSpPr txBox="1"/>
          <p:nvPr/>
        </p:nvSpPr>
        <p:spPr>
          <a:xfrm>
            <a:off x="276696" y="4149931"/>
            <a:ext cx="504000" cy="369332"/>
          </a:xfrm>
          <a:prstGeom prst="rect">
            <a:avLst/>
          </a:prstGeom>
          <a:noFill/>
        </p:spPr>
        <p:txBody>
          <a:bodyPr wrap="square" rtlCol="0">
            <a:spAutoFit/>
          </a:bodyPr>
          <a:lstStyle/>
          <a:p>
            <a:r>
              <a:rPr lang="en-GB" dirty="0" smtClean="0">
                <a:latin typeface="Calligraph421 BT" pitchFamily="66" charset="0"/>
                <a:ea typeface="Adobe Heiti Std R" pitchFamily="34" charset="-128"/>
                <a:cs typeface="Segoe UI" pitchFamily="34" charset="0"/>
              </a:rPr>
              <a:t>6)</a:t>
            </a:r>
            <a:endParaRPr lang="en-GB" dirty="0">
              <a:latin typeface="Calligraph421 BT" pitchFamily="66" charset="0"/>
              <a:ea typeface="Adobe Heiti Std R" pitchFamily="34" charset="-128"/>
              <a:cs typeface="Segoe UI" pitchFamily="34" charset="0"/>
            </a:endParaRPr>
          </a:p>
        </p:txBody>
      </p:sp>
      <p:sp>
        <p:nvSpPr>
          <p:cNvPr id="37" name="Shape: Number 5"/>
          <p:cNvSpPr txBox="1"/>
          <p:nvPr/>
        </p:nvSpPr>
        <p:spPr>
          <a:xfrm>
            <a:off x="276696" y="3655435"/>
            <a:ext cx="504000" cy="369332"/>
          </a:xfrm>
          <a:prstGeom prst="rect">
            <a:avLst/>
          </a:prstGeom>
          <a:noFill/>
        </p:spPr>
        <p:txBody>
          <a:bodyPr wrap="square" rtlCol="0">
            <a:spAutoFit/>
          </a:bodyPr>
          <a:lstStyle/>
          <a:p>
            <a:r>
              <a:rPr lang="en-GB" dirty="0">
                <a:latin typeface="Calligraph421 BT" pitchFamily="66" charset="0"/>
                <a:ea typeface="Adobe Heiti Std R" pitchFamily="34" charset="-128"/>
                <a:cs typeface="Segoe UI" pitchFamily="34" charset="0"/>
              </a:rPr>
              <a:t>5</a:t>
            </a:r>
            <a:r>
              <a:rPr lang="en-GB" dirty="0" smtClean="0">
                <a:latin typeface="Calligraph421 BT" pitchFamily="66" charset="0"/>
                <a:ea typeface="Adobe Heiti Std R" pitchFamily="34" charset="-128"/>
                <a:cs typeface="Segoe UI" pitchFamily="34" charset="0"/>
              </a:rPr>
              <a:t>)</a:t>
            </a:r>
            <a:endParaRPr lang="en-GB" dirty="0">
              <a:latin typeface="Calligraph421 BT" pitchFamily="66" charset="0"/>
              <a:ea typeface="Adobe Heiti Std R" pitchFamily="34" charset="-128"/>
              <a:cs typeface="Segoe UI" pitchFamily="34" charset="0"/>
            </a:endParaRPr>
          </a:p>
        </p:txBody>
      </p:sp>
      <p:sp>
        <p:nvSpPr>
          <p:cNvPr id="38" name="Shape: Number 4"/>
          <p:cNvSpPr txBox="1"/>
          <p:nvPr/>
        </p:nvSpPr>
        <p:spPr>
          <a:xfrm>
            <a:off x="276696" y="2951264"/>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4)</a:t>
            </a:r>
            <a:endParaRPr lang="en-GB">
              <a:latin typeface="Calligraph421 BT" pitchFamily="66" charset="0"/>
              <a:ea typeface="Adobe Heiti Std R" pitchFamily="34" charset="-128"/>
              <a:cs typeface="Segoe UI" pitchFamily="34" charset="0"/>
            </a:endParaRPr>
          </a:p>
        </p:txBody>
      </p:sp>
      <p:sp>
        <p:nvSpPr>
          <p:cNvPr id="39" name="Shape: Number 3"/>
          <p:cNvSpPr txBox="1"/>
          <p:nvPr/>
        </p:nvSpPr>
        <p:spPr>
          <a:xfrm>
            <a:off x="276696" y="2573434"/>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3)</a:t>
            </a:r>
            <a:endParaRPr lang="en-GB">
              <a:latin typeface="Calligraph421 BT" pitchFamily="66" charset="0"/>
              <a:ea typeface="Adobe Heiti Std R" pitchFamily="34" charset="-128"/>
              <a:cs typeface="Segoe UI" pitchFamily="34" charset="0"/>
            </a:endParaRPr>
          </a:p>
        </p:txBody>
      </p:sp>
      <p:sp>
        <p:nvSpPr>
          <p:cNvPr id="40" name="Shape: Number 2"/>
          <p:cNvSpPr txBox="1"/>
          <p:nvPr/>
        </p:nvSpPr>
        <p:spPr>
          <a:xfrm>
            <a:off x="276696" y="1606060"/>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2)</a:t>
            </a:r>
            <a:endParaRPr lang="en-GB">
              <a:latin typeface="Calligraph421 BT" pitchFamily="66" charset="0"/>
              <a:ea typeface="Adobe Heiti Std R" pitchFamily="34" charset="-128"/>
              <a:cs typeface="Segoe UI" pitchFamily="34" charset="0"/>
            </a:endParaRPr>
          </a:p>
        </p:txBody>
      </p:sp>
      <p:sp>
        <p:nvSpPr>
          <p:cNvPr id="41" name="Shape: Number 1"/>
          <p:cNvSpPr txBox="1"/>
          <p:nvPr/>
        </p:nvSpPr>
        <p:spPr>
          <a:xfrm>
            <a:off x="276696" y="1248386"/>
            <a:ext cx="504000" cy="369332"/>
          </a:xfrm>
          <a:prstGeom prst="rect">
            <a:avLst/>
          </a:prstGeom>
          <a:noFill/>
        </p:spPr>
        <p:txBody>
          <a:bodyPr wrap="square" rtlCol="0">
            <a:spAutoFit/>
          </a:bodyPr>
          <a:lstStyle/>
          <a:p>
            <a:r>
              <a:rPr lang="en-GB" dirty="0" smtClean="0">
                <a:latin typeface="Calligraph421 BT" pitchFamily="66" charset="0"/>
                <a:ea typeface="Adobe Heiti Std R" pitchFamily="34" charset="-128"/>
                <a:cs typeface="Segoe UI" pitchFamily="34" charset="0"/>
              </a:rPr>
              <a:t>1)</a:t>
            </a:r>
            <a:endParaRPr lang="en-GB" dirty="0">
              <a:latin typeface="Calligraph421 BT" pitchFamily="66" charset="0"/>
              <a:ea typeface="Adobe Heiti Std R" pitchFamily="34" charset="-128"/>
              <a:cs typeface="Segoe UI" pitchFamily="34" charset="0"/>
            </a:endParaRPr>
          </a:p>
        </p:txBody>
      </p:sp>
      <p:pic>
        <p:nvPicPr>
          <p:cNvPr id="36"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5094" y="124715"/>
            <a:ext cx="1049762" cy="130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4000" b="1" dirty="0">
                <a:latin typeface="Calligraph421 BT" pitchFamily="66" charset="0"/>
                <a:ea typeface="+mn-ea"/>
                <a:cs typeface="+mn-cs"/>
              </a:rPr>
              <a:t>Check up</a:t>
            </a:r>
            <a:endParaRPr lang="en-GB" sz="40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181262" y="4774168"/>
            <a:ext cx="2781531" cy="3693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Click in each caption space to reveal text</a:t>
            </a:r>
          </a:p>
          <a:p>
            <a:pPr algn="ctr"/>
            <a:r>
              <a:rPr lang="en-NZ" sz="900" dirty="0" smtClean="0">
                <a:latin typeface="Calligraph421 BT" pitchFamily="66" charset="0"/>
                <a:ea typeface="Adobe Heiti Std R" pitchFamily="34" charset="-128"/>
                <a:cs typeface="Arial" pitchFamily="34" charset="0"/>
              </a:rPr>
              <a:t>Click on the worksheet button to go to the worksheet.</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C49308"/>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C49308"/>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C49308"/>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0"/>
                                        </p:tgtEl>
                                        <p:attrNameLst>
                                          <p:attrName>style.color</p:attrName>
                                        </p:attrNameLst>
                                      </p:cBhvr>
                                      <p:to>
                                        <a:srgbClr val="C49308"/>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49308"/>
                                      </p:to>
                                    </p:animClr>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5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tx1"/>
                                      </p:to>
                                    </p:animClr>
                                  </p:childTnLst>
                                </p:cTn>
                              </p:par>
                              <p:par>
                                <p:cTn id="55" presetID="3" presetClass="emph" presetSubtype="2" fill="hold" grpId="6" nodeType="withEffect">
                                  <p:stCondLst>
                                    <p:cond delay="0"/>
                                  </p:stCondLst>
                                  <p:childTnLst>
                                    <p:animClr clrSpc="rgb" dir="cw">
                                      <p:cBhvr override="childStyle">
                                        <p:cTn id="56" dur="500" fill="hold"/>
                                        <p:tgtEl>
                                          <p:spTgt spid="18"/>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6"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clickEffect">
                                  <p:stCondLst>
                                    <p:cond delay="0"/>
                                  </p:stCondLst>
                                  <p:childTnLst>
                                    <p:animClr clrSpc="rgb" dir="cw">
                                      <p:cBhvr override="childStyle">
                                        <p:cTn id="71" dur="5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tx1"/>
                                      </p:to>
                                    </p:animClr>
                                  </p:childTnLst>
                                </p:cTn>
                              </p:par>
                              <p:par>
                                <p:cTn id="80" presetID="3" presetClass="emph" presetSubtype="2" fill="hold" grpId="3" nodeType="withEffect">
                                  <p:stCondLst>
                                    <p:cond delay="0"/>
                                  </p:stCondLst>
                                  <p:childTnLst>
                                    <p:animClr clrSpc="rgb" dir="cw">
                                      <p:cBhvr override="childStyle">
                                        <p:cTn id="81" dur="500" fill="hold"/>
                                        <p:tgtEl>
                                          <p:spTgt spid="25"/>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25" grpId="3"/>
      <p:bldP spid="25" grpId="4"/>
      <p:bldP spid="25" grpId="6"/>
      <p:bldP spid="18" grpId="0"/>
      <p:bldP spid="18" grpId="1"/>
      <p:bldP spid="18" grpId="2"/>
      <p:bldP spid="18" grpId="3"/>
      <p:bldP spid="18" grpId="4"/>
      <p:bldP spid="18" grpId="5"/>
      <p:bldP spid="18" grpId="6"/>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7 - Canite tu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9216" y="212519"/>
            <a:ext cx="609600" cy="609600"/>
          </a:xfrm>
          <a:prstGeom prst="rect">
            <a:avLst/>
          </a:prstGeom>
        </p:spPr>
      </p:pic>
      <p:pic>
        <p:nvPicPr>
          <p:cNvPr id="4099" name="Picture" descr="D:\03 Projects\TCI\10 Lessons\02 LITURGICAL YEAR\02 Christmas\Christmas Y7-L01\Picture slide TFR - with BG.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50" y="662657"/>
            <a:ext cx="6789100" cy="3818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US" sz="4000" b="1" dirty="0" smtClean="0">
                <a:latin typeface="Calligraph421 BT" pitchFamily="66" charset="0"/>
                <a:ea typeface="Adobe Heiti Std R" pitchFamily="34" charset="-128"/>
              </a:rPr>
              <a:t>Time for Reflection</a:t>
            </a:r>
            <a:endParaRPr lang="en-GB"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Tool instructions stop"/>
          <p:cNvSpPr txBox="1"/>
          <p:nvPr/>
        </p:nvSpPr>
        <p:spPr>
          <a:xfrm>
            <a:off x="3307938" y="4909873"/>
            <a:ext cx="2680542" cy="246221"/>
          </a:xfrm>
          <a:prstGeom prst="rect">
            <a:avLst/>
          </a:prstGeom>
          <a:noFill/>
        </p:spPr>
        <p:txBody>
          <a:bodyPr wrap="none" rtlCol="0">
            <a:spAutoFit/>
          </a:bodyPr>
          <a:lstStyle/>
          <a:p>
            <a:pPr algn="ctr"/>
            <a:r>
              <a:rPr lang="en-GB" sz="1000" dirty="0">
                <a:latin typeface="Calligraph421 BT" pitchFamily="66" charset="0"/>
                <a:ea typeface="Adobe Fan Heiti Std B" pitchFamily="34" charset="-128"/>
              </a:rPr>
              <a:t>Click the audio button to stop reflective music</a:t>
            </a:r>
          </a:p>
        </p:txBody>
      </p:sp>
      <p:sp>
        <p:nvSpPr>
          <p:cNvPr id="14" name="TextBox: Tool instructions start"/>
          <p:cNvSpPr txBox="1"/>
          <p:nvPr/>
        </p:nvSpPr>
        <p:spPr>
          <a:xfrm>
            <a:off x="3306335" y="4909873"/>
            <a:ext cx="2677336" cy="246221"/>
          </a:xfrm>
          <a:prstGeom prst="rect">
            <a:avLst/>
          </a:prstGeom>
          <a:noFill/>
        </p:spPr>
        <p:txBody>
          <a:bodyPr wrap="none" rtlCol="0">
            <a:spAutoFit/>
          </a:bodyPr>
          <a:lstStyle/>
          <a:p>
            <a:pPr algn="ctr"/>
            <a:r>
              <a:rPr lang="en-GB" sz="1000" dirty="0">
                <a:latin typeface="Calligraph421 BT" pitchFamily="66" charset="0"/>
                <a:ea typeface="Adobe Fan Heiti Std B" pitchFamily="34" charset="-128"/>
              </a:rPr>
              <a:t>Click the audio button to play reflective music</a:t>
            </a:r>
          </a:p>
        </p:txBody>
      </p:sp>
      <p:pic>
        <p:nvPicPr>
          <p:cNvPr id="15"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21151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488"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2"/>
                                        </p:tgtEl>
                                        <p:attrNameLst>
                                          <p:attrName>fillcolor</p:attrName>
                                        </p:attrNameLst>
                                      </p:cBhvr>
                                      <p:to>
                                        <a:schemeClr val="accent2"/>
                                      </p:to>
                                    </p:animClr>
                                    <p:set>
                                      <p:cBhvr>
                                        <p:cTn id="21" dur="1000" fill="hold"/>
                                        <p:tgtEl>
                                          <p:spTgt spid="12"/>
                                        </p:tgtEl>
                                        <p:attrNameLst>
                                          <p:attrName>fill.type</p:attrName>
                                        </p:attrNameLst>
                                      </p:cBhvr>
                                      <p:to>
                                        <p:strVal val="solid"/>
                                      </p:to>
                                    </p:set>
                                    <p:set>
                                      <p:cBhvr>
                                        <p:cTn id="22" dur="1000" fill="hold"/>
                                        <p:tgtEl>
                                          <p:spTgt spid="12"/>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2"/>
                                        </p:tgtEl>
                                        <p:attrNameLst>
                                          <p:attrName>fillcolor</p:attrName>
                                        </p:attrNameLst>
                                      </p:cBhvr>
                                      <p:to>
                                        <a:schemeClr val="bg1"/>
                                      </p:to>
                                    </p:animClr>
                                    <p:set>
                                      <p:cBhvr>
                                        <p:cTn id="35" dur="2000" fill="hold"/>
                                        <p:tgtEl>
                                          <p:spTgt spid="12"/>
                                        </p:tgtEl>
                                        <p:attrNameLst>
                                          <p:attrName>fill.type</p:attrName>
                                        </p:attrNameLst>
                                      </p:cBhvr>
                                      <p:to>
                                        <p:strVal val="solid"/>
                                      </p:to>
                                    </p:set>
                                    <p:set>
                                      <p:cBhvr>
                                        <p:cTn id="36"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3" grpId="0"/>
      <p:bldP spid="13" grpId="1"/>
      <p:bldP spid="14" grpId="0"/>
      <p:bldP spid="14" grpId="1"/>
      <p:bldP spid="1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0" y="0"/>
            <a:ext cx="9144000" cy="751172"/>
          </a:xfrm>
        </p:spPr>
        <p:txBody>
          <a:bodyPr>
            <a:noAutofit/>
          </a:bodyPr>
          <a:lstStyle/>
          <a:p>
            <a:r>
              <a:rPr lang="en-US" sz="2500" b="1" dirty="0" smtClean="0">
                <a:latin typeface="Calligraph421 BT" pitchFamily="66" charset="0"/>
                <a:ea typeface="Adobe Heiti Std R" pitchFamily="34" charset="-128"/>
              </a:rPr>
              <a:t>Sharing our </a:t>
            </a:r>
            <a:r>
              <a:rPr lang="en-US" sz="2500" b="1" dirty="0">
                <a:latin typeface="Calligraph421 BT" pitchFamily="66" charset="0"/>
                <a:ea typeface="Adobe Heiti Std R" pitchFamily="34" charset="-128"/>
              </a:rPr>
              <a:t>Learning about CHRISTMAS with family </a:t>
            </a:r>
            <a:r>
              <a:rPr lang="en-US" sz="2500" b="1" dirty="0" err="1" smtClean="0">
                <a:latin typeface="Calligraph421 BT" pitchFamily="66" charset="0"/>
                <a:ea typeface="Adobe Heiti Std R" pitchFamily="34" charset="-128"/>
              </a:rPr>
              <a:t>wh</a:t>
            </a:r>
            <a:r>
              <a:rPr lang="en-US" sz="2200" b="1" dirty="0" err="1">
                <a:latin typeface="Century" pitchFamily="18" charset="0"/>
                <a:ea typeface="Adobe Heiti Std R" pitchFamily="34" charset="-128"/>
              </a:rPr>
              <a:t>ā</a:t>
            </a:r>
            <a:r>
              <a:rPr lang="en-US" sz="2500" b="1" dirty="0" err="1" smtClean="0">
                <a:latin typeface="Calligraph421 BT" pitchFamily="66" charset="0"/>
                <a:ea typeface="Adobe Heiti Std R" pitchFamily="34" charset="-128"/>
              </a:rPr>
              <a:t>nau</a:t>
            </a:r>
            <a:endParaRPr lang="en-GB" sz="25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181262" y="4912668"/>
            <a:ext cx="2781531" cy="230832"/>
          </a:xfrm>
          <a:prstGeom prst="rect">
            <a:avLst/>
          </a:prstGeom>
          <a:noFill/>
        </p:spPr>
        <p:txBody>
          <a:bodyPr wrap="none" rtlCol="0">
            <a:spAutoFit/>
          </a:bodyPr>
          <a:lstStyle/>
          <a:p>
            <a:pPr algn="ctr"/>
            <a:r>
              <a:rPr lang="en-NZ" sz="900" dirty="0" smtClean="0">
                <a:latin typeface="Calligraph421 BT" pitchFamily="66" charset="0"/>
                <a:ea typeface="Adobe Heiti Std R" pitchFamily="34" charset="-128"/>
                <a:cs typeface="Arial" pitchFamily="34" charset="0"/>
              </a:rPr>
              <a:t>Click on the worksheet button to go to the worksheet.</a:t>
            </a:r>
            <a:endParaRPr lang="en-GB" sz="900" dirty="0">
              <a:latin typeface="Calligraph421 BT" pitchFamily="66" charset="0"/>
              <a:ea typeface="Adobe Heiti Std R" pitchFamily="34" charset="-128"/>
              <a:cs typeface="Arial" pitchFamily="34" charset="0"/>
            </a:endParaRPr>
          </a:p>
        </p:txBody>
      </p:sp>
      <p:sp>
        <p:nvSpPr>
          <p:cNvPr id="3" name="TextBox 2"/>
          <p:cNvSpPr txBox="1"/>
          <p:nvPr/>
        </p:nvSpPr>
        <p:spPr>
          <a:xfrm>
            <a:off x="231825" y="751172"/>
            <a:ext cx="8680403" cy="4001095"/>
          </a:xfrm>
          <a:prstGeom prst="rect">
            <a:avLst/>
          </a:prstGeom>
          <a:noFill/>
        </p:spPr>
        <p:txBody>
          <a:bodyPr wrap="square" rtlCol="0">
            <a:spAutoFit/>
          </a:bodyPr>
          <a:lstStyle/>
          <a:p>
            <a:pPr marL="285750" lvl="0" indent="-285750">
              <a:spcAft>
                <a:spcPts val="600"/>
              </a:spcAft>
              <a:buFont typeface="Wingdings" pitchFamily="2" charset="2"/>
              <a:buChar char="v"/>
            </a:pPr>
            <a:r>
              <a:rPr lang="en-NZ" sz="1400" b="1" i="1" dirty="0">
                <a:latin typeface="Calligraph421 BT" pitchFamily="66" charset="0"/>
              </a:rPr>
              <a:t>Write a reflection to share</a:t>
            </a:r>
            <a:r>
              <a:rPr lang="en-NZ" sz="1400" i="1" dirty="0">
                <a:latin typeface="Calligraph421 BT" pitchFamily="66" charset="0"/>
              </a:rPr>
              <a:t> </a:t>
            </a:r>
            <a:r>
              <a:rPr lang="en-NZ" sz="1400" dirty="0">
                <a:latin typeface="Calligraph421 BT" pitchFamily="66" charset="0"/>
              </a:rPr>
              <a:t>about the Holy Innocents who lost their lives because of fear and rejection of Jesus and the </a:t>
            </a:r>
            <a:r>
              <a:rPr lang="en-NZ" sz="1400" dirty="0" smtClean="0">
                <a:latin typeface="Calligraph421 BT" pitchFamily="66" charset="0"/>
              </a:rPr>
              <a:t>holy </a:t>
            </a:r>
            <a:r>
              <a:rPr lang="en-NZ" sz="1400" dirty="0">
                <a:latin typeface="Calligraph421 BT" pitchFamily="66" charset="0"/>
              </a:rPr>
              <a:t>i</a:t>
            </a:r>
            <a:r>
              <a:rPr lang="en-NZ" sz="1400" dirty="0" smtClean="0">
                <a:latin typeface="Calligraph421 BT" pitchFamily="66" charset="0"/>
              </a:rPr>
              <a:t>nnocents </a:t>
            </a:r>
            <a:r>
              <a:rPr lang="en-NZ" sz="1400" dirty="0">
                <a:latin typeface="Calligraph421 BT" pitchFamily="66" charset="0"/>
              </a:rPr>
              <a:t>in the world today whose </a:t>
            </a:r>
            <a:r>
              <a:rPr lang="en-NZ" sz="1400" dirty="0" smtClean="0">
                <a:latin typeface="Calligraph421 BT" pitchFamily="66" charset="0"/>
              </a:rPr>
              <a:t>lives are </a:t>
            </a:r>
            <a:r>
              <a:rPr lang="en-NZ" sz="1400" dirty="0">
                <a:latin typeface="Calligraph421 BT" pitchFamily="66" charset="0"/>
              </a:rPr>
              <a:t>ended because of war, selfishness,  greed </a:t>
            </a:r>
            <a:r>
              <a:rPr lang="en-NZ" sz="1400" dirty="0" smtClean="0">
                <a:latin typeface="Calligraph421 BT" pitchFamily="66" charset="0"/>
              </a:rPr>
              <a:t>and</a:t>
            </a:r>
            <a:br>
              <a:rPr lang="en-NZ" sz="1400" dirty="0" smtClean="0">
                <a:latin typeface="Calligraph421 BT" pitchFamily="66" charset="0"/>
              </a:rPr>
            </a:br>
            <a:r>
              <a:rPr lang="en-NZ" sz="1400" dirty="0" smtClean="0">
                <a:latin typeface="Calligraph421 BT" pitchFamily="66" charset="0"/>
              </a:rPr>
              <a:t>mean </a:t>
            </a:r>
            <a:r>
              <a:rPr lang="en-NZ" sz="1400" dirty="0">
                <a:latin typeface="Calligraph421 BT" pitchFamily="66" charset="0"/>
              </a:rPr>
              <a:t>use of power.</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Write </a:t>
            </a:r>
            <a:r>
              <a:rPr lang="en-NZ" sz="1400" b="1" i="1" dirty="0">
                <a:latin typeface="Calligraph421 BT" pitchFamily="66" charset="0"/>
              </a:rPr>
              <a:t>the text of a play for a younger class to perform </a:t>
            </a:r>
            <a:r>
              <a:rPr lang="en-NZ" sz="1400" dirty="0">
                <a:latin typeface="Calligraph421 BT" pitchFamily="66" charset="0"/>
              </a:rPr>
              <a:t>based on one of the Scripture stories </a:t>
            </a:r>
            <a:r>
              <a:rPr lang="en-NZ" sz="1400" dirty="0" smtClean="0">
                <a:latin typeface="Calligraph421 BT" pitchFamily="66" charset="0"/>
              </a:rPr>
              <a:t>about</a:t>
            </a:r>
            <a:br>
              <a:rPr lang="en-NZ" sz="1400" dirty="0" smtClean="0">
                <a:latin typeface="Calligraph421 BT" pitchFamily="66" charset="0"/>
              </a:rPr>
            </a:br>
            <a:r>
              <a:rPr lang="en-NZ" sz="1400" dirty="0" smtClean="0">
                <a:latin typeface="Calligraph421 BT" pitchFamily="66" charset="0"/>
              </a:rPr>
              <a:t>the </a:t>
            </a:r>
            <a:r>
              <a:rPr lang="en-NZ" sz="1400" dirty="0">
                <a:latin typeface="Calligraph421 BT" pitchFamily="66" charset="0"/>
              </a:rPr>
              <a:t>Holy </a:t>
            </a:r>
            <a:r>
              <a:rPr lang="en-NZ" sz="1400" dirty="0" smtClean="0">
                <a:latin typeface="Calligraph421 BT" pitchFamily="66" charset="0"/>
              </a:rPr>
              <a:t>Family</a:t>
            </a:r>
            <a:r>
              <a:rPr lang="en-NZ" sz="1400" dirty="0">
                <a:latin typeface="Calligraph421 BT" pitchFamily="66" charset="0"/>
              </a:rPr>
              <a:t>.</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a Christmas card</a:t>
            </a:r>
            <a:r>
              <a:rPr lang="en-NZ" sz="1400" i="1" dirty="0">
                <a:latin typeface="Calligraph421 BT" pitchFamily="66" charset="0"/>
              </a:rPr>
              <a:t> </a:t>
            </a:r>
            <a:r>
              <a:rPr lang="en-NZ" sz="1400" i="1" dirty="0" smtClean="0">
                <a:latin typeface="Calligraph421 BT" pitchFamily="66" charset="0"/>
              </a:rPr>
              <a:t> </a:t>
            </a:r>
            <a:r>
              <a:rPr lang="en-NZ" sz="1400" dirty="0" smtClean="0">
                <a:latin typeface="Calligraph421 BT" pitchFamily="66" charset="0"/>
              </a:rPr>
              <a:t>that </a:t>
            </a:r>
            <a:r>
              <a:rPr lang="en-NZ" sz="1400" dirty="0">
                <a:latin typeface="Calligraph421 BT" pitchFamily="66" charset="0"/>
              </a:rPr>
              <a:t>illustrates Christmas as a feast that celebrates the mystery of </a:t>
            </a:r>
            <a:r>
              <a:rPr lang="en-NZ" sz="1400" dirty="0" smtClean="0">
                <a:latin typeface="Calligraph421 BT" pitchFamily="66" charset="0"/>
              </a:rPr>
              <a:t>God</a:t>
            </a:r>
            <a:br>
              <a:rPr lang="en-NZ" sz="1400" dirty="0" smtClean="0">
                <a:latin typeface="Calligraph421 BT" pitchFamily="66" charset="0"/>
              </a:rPr>
            </a:br>
            <a:r>
              <a:rPr lang="en-NZ" sz="1400" dirty="0" smtClean="0">
                <a:latin typeface="Calligraph421 BT" pitchFamily="66" charset="0"/>
              </a:rPr>
              <a:t>becoming </a:t>
            </a:r>
            <a:r>
              <a:rPr lang="en-NZ" sz="1400" dirty="0">
                <a:latin typeface="Calligraph421 BT" pitchFamily="66" charset="0"/>
              </a:rPr>
              <a:t>human </a:t>
            </a:r>
            <a:r>
              <a:rPr lang="en-NZ" sz="1400" dirty="0" err="1">
                <a:latin typeface="Calligraph421 BT" pitchFamily="66" charset="0"/>
              </a:rPr>
              <a:t>tangata</a:t>
            </a:r>
            <a:endParaRPr lang="en-GB" sz="1400" dirty="0">
              <a:latin typeface="Calligraph421 BT" pitchFamily="66" charset="0"/>
            </a:endParaRPr>
          </a:p>
          <a:p>
            <a:pPr marL="285750" indent="-285750">
              <a:spcAft>
                <a:spcPts val="600"/>
              </a:spcAft>
              <a:buFont typeface="Wingdings" pitchFamily="2" charset="2"/>
              <a:buChar char="v"/>
            </a:pPr>
            <a:r>
              <a:rPr lang="en-NZ" sz="1400" b="1" i="1" dirty="0" smtClean="0">
                <a:latin typeface="Calligraph421 BT" pitchFamily="66" charset="0"/>
              </a:rPr>
              <a:t>Write </a:t>
            </a:r>
            <a:r>
              <a:rPr lang="en-NZ" sz="1400" b="1" i="1" dirty="0">
                <a:latin typeface="Calligraph421 BT" pitchFamily="66" charset="0"/>
              </a:rPr>
              <a:t>an imaginary </a:t>
            </a:r>
            <a:r>
              <a:rPr lang="en-NZ" sz="1400" b="1" i="1" dirty="0" smtClean="0">
                <a:latin typeface="Calligraph421 BT" pitchFamily="66" charset="0"/>
              </a:rPr>
              <a:t>excerpt</a:t>
            </a:r>
            <a:r>
              <a:rPr lang="en-NZ" sz="1400" i="1" dirty="0" smtClean="0">
                <a:latin typeface="Calligraph421 BT" pitchFamily="66" charset="0"/>
              </a:rPr>
              <a:t> </a:t>
            </a:r>
            <a:r>
              <a:rPr lang="en-NZ" sz="1400" dirty="0">
                <a:latin typeface="Calligraph421 BT" pitchFamily="66" charset="0"/>
              </a:rPr>
              <a:t>from Mary’s diary during and after one of the events from Scripture </a:t>
            </a:r>
            <a:r>
              <a:rPr lang="en-NZ" sz="1400" dirty="0" smtClean="0">
                <a:latin typeface="Calligraph421 BT" pitchFamily="66" charset="0"/>
              </a:rPr>
              <a:t>about</a:t>
            </a:r>
            <a:br>
              <a:rPr lang="en-NZ" sz="1400" dirty="0" smtClean="0">
                <a:latin typeface="Calligraph421 BT" pitchFamily="66" charset="0"/>
              </a:rPr>
            </a:br>
            <a:r>
              <a:rPr lang="en-NZ" sz="1400" dirty="0" smtClean="0">
                <a:latin typeface="Calligraph421 BT" pitchFamily="66" charset="0"/>
              </a:rPr>
              <a:t>Mary </a:t>
            </a:r>
            <a:r>
              <a:rPr lang="en-NZ" sz="1400" dirty="0">
                <a:latin typeface="Calligraph421 BT" pitchFamily="66" charset="0"/>
              </a:rPr>
              <a:t>as the </a:t>
            </a:r>
            <a:r>
              <a:rPr lang="en-NZ" sz="1400" dirty="0" smtClean="0">
                <a:latin typeface="Calligraph421 BT" pitchFamily="66" charset="0"/>
              </a:rPr>
              <a:t>Mother </a:t>
            </a:r>
            <a:r>
              <a:rPr lang="en-NZ" sz="1400" dirty="0">
                <a:latin typeface="Calligraph421 BT" pitchFamily="66" charset="0"/>
              </a:rPr>
              <a:t>of God in the </a:t>
            </a:r>
            <a:r>
              <a:rPr lang="en-NZ" sz="1400">
                <a:latin typeface="Calligraph421 BT" pitchFamily="66" charset="0"/>
              </a:rPr>
              <a:t>Holy F</a:t>
            </a:r>
            <a:r>
              <a:rPr lang="en-NZ" sz="1400" smtClean="0">
                <a:latin typeface="Calligraph421 BT" pitchFamily="66" charset="0"/>
              </a:rPr>
              <a:t>amily</a:t>
            </a:r>
            <a:r>
              <a:rPr lang="en-NZ" sz="1400" dirty="0">
                <a:latin typeface="Calligraph421 BT" pitchFamily="66" charset="0"/>
              </a:rPr>
              <a:t>.</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Create </a:t>
            </a:r>
            <a:r>
              <a:rPr lang="en-NZ" sz="1400" b="1" i="1" dirty="0">
                <a:latin typeface="Calligraph421 BT" pitchFamily="66" charset="0"/>
              </a:rPr>
              <a:t>a dramatic presentation</a:t>
            </a:r>
            <a:r>
              <a:rPr lang="en-NZ" sz="1400" i="1" dirty="0">
                <a:latin typeface="Calligraph421 BT" pitchFamily="66" charset="0"/>
              </a:rPr>
              <a:t>, </a:t>
            </a:r>
            <a:r>
              <a:rPr lang="en-NZ" sz="1400" dirty="0">
                <a:latin typeface="Calligraph421 BT" pitchFamily="66" charset="0"/>
              </a:rPr>
              <a:t>as children of the age Jesus </a:t>
            </a:r>
            <a:r>
              <a:rPr lang="en-NZ" sz="1400" dirty="0" smtClean="0">
                <a:latin typeface="Calligraph421 BT" pitchFamily="66" charset="0"/>
              </a:rPr>
              <a:t>was, </a:t>
            </a:r>
            <a:r>
              <a:rPr lang="en-NZ" sz="1400" dirty="0">
                <a:latin typeface="Calligraph421 BT" pitchFamily="66" charset="0"/>
              </a:rPr>
              <a:t>lost for 3 days according to the Scripture story and create a modern version of a similar incident, to illustrate the common responses of human families when their children face separation and possible </a:t>
            </a:r>
            <a:r>
              <a:rPr lang="en-NZ" sz="1400" dirty="0" smtClean="0">
                <a:latin typeface="Calligraph421 BT" pitchFamily="66" charset="0"/>
              </a:rPr>
              <a:t>danger. Take </a:t>
            </a:r>
            <a:r>
              <a:rPr lang="en-NZ" sz="1400" dirty="0">
                <a:latin typeface="Calligraph421 BT" pitchFamily="66" charset="0"/>
              </a:rPr>
              <a:t>photographs at the presentation </a:t>
            </a:r>
            <a:r>
              <a:rPr lang="en-NZ" sz="1400" dirty="0" smtClean="0">
                <a:latin typeface="Calligraph421 BT" pitchFamily="66" charset="0"/>
              </a:rPr>
              <a:t>and share </a:t>
            </a:r>
            <a:r>
              <a:rPr lang="en-NZ" sz="1400" dirty="0">
                <a:latin typeface="Calligraph421 BT" pitchFamily="66" charset="0"/>
              </a:rPr>
              <a:t>them with </a:t>
            </a:r>
            <a:r>
              <a:rPr lang="en-NZ" sz="1400" dirty="0" smtClean="0">
                <a:latin typeface="Calligraph421 BT" pitchFamily="66" charset="0"/>
              </a:rPr>
              <a:t>your </a:t>
            </a:r>
            <a:r>
              <a:rPr lang="en-NZ" sz="1400" dirty="0">
                <a:latin typeface="Calligraph421 BT" pitchFamily="66" charset="0"/>
              </a:rPr>
              <a:t>parents.</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a power point </a:t>
            </a:r>
            <a:r>
              <a:rPr lang="en-NZ" sz="1400" dirty="0">
                <a:latin typeface="Calligraph421 BT" pitchFamily="66" charset="0"/>
              </a:rPr>
              <a:t>to teach the children in your school about the feasts of the Christmas season.</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up your own way </a:t>
            </a:r>
            <a:r>
              <a:rPr lang="en-NZ" sz="1400" dirty="0">
                <a:latin typeface="Calligraph421 BT" pitchFamily="66" charset="0"/>
              </a:rPr>
              <a:t>of showing and sharing what you have learned and decide </a:t>
            </a:r>
            <a:r>
              <a:rPr lang="en-NZ" sz="1400" dirty="0" smtClean="0">
                <a:latin typeface="Calligraph421 BT" pitchFamily="66" charset="0"/>
              </a:rPr>
              <a:t>with whom </a:t>
            </a:r>
            <a:r>
              <a:rPr lang="en-NZ" sz="1400" dirty="0">
                <a:latin typeface="Calligraph421 BT" pitchFamily="66" charset="0"/>
              </a:rPr>
              <a:t>you would like </a:t>
            </a:r>
            <a:r>
              <a:rPr lang="en-NZ" sz="1400" dirty="0" smtClean="0">
                <a:latin typeface="Calligraph421 BT" pitchFamily="66" charset="0"/>
              </a:rPr>
              <a:t>to share </a:t>
            </a:r>
            <a:r>
              <a:rPr lang="en-NZ" sz="1400" dirty="0">
                <a:latin typeface="Calligraph421 BT" pitchFamily="66" charset="0"/>
              </a:rPr>
              <a:t>it </a:t>
            </a:r>
            <a:r>
              <a:rPr lang="en-NZ" sz="1400" dirty="0" smtClean="0">
                <a:latin typeface="Calligraph421 BT" pitchFamily="66" charset="0"/>
              </a:rPr>
              <a:t>.</a:t>
            </a:r>
            <a:endParaRPr lang="en-GB" sz="1400" dirty="0">
              <a:latin typeface="Calligraph421 BT" pitchFamily="66" charset="0"/>
            </a:endParaRPr>
          </a:p>
        </p:txBody>
      </p:sp>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7" name="Title 6"/>
          <p:cNvSpPr txBox="1"/>
          <p:nvPr/>
        </p:nvSpPr>
        <p:spPr>
          <a:xfrm>
            <a:off x="1874364" y="4196034"/>
            <a:ext cx="1662920" cy="246221"/>
          </a:xfrm>
          <a:prstGeom prst="rect">
            <a:avLst/>
          </a:prstGeom>
          <a:noFill/>
        </p:spPr>
        <p:txBody>
          <a:bodyPr wrap="square" rtlCol="0">
            <a:spAutoFit/>
          </a:bodyPr>
          <a:lstStyle/>
          <a:p>
            <a:r>
              <a:rPr lang="en-NZ" sz="1000" dirty="0" smtClean="0">
                <a:latin typeface="Calligraph421 BT" pitchFamily="66" charset="0"/>
              </a:rPr>
              <a:t>Title___________________</a:t>
            </a:r>
            <a:endParaRPr lang="en-GB" sz="1000" dirty="0">
              <a:latin typeface="Calligraph421 BT" pitchFamily="66" charset="0"/>
            </a:endParaRPr>
          </a:p>
        </p:txBody>
      </p:sp>
      <p:sp>
        <p:nvSpPr>
          <p:cNvPr id="36" name="Title 5"/>
          <p:cNvSpPr txBox="1"/>
          <p:nvPr/>
        </p:nvSpPr>
        <p:spPr>
          <a:xfrm>
            <a:off x="1229523" y="3068236"/>
            <a:ext cx="1942299" cy="246221"/>
          </a:xfrm>
          <a:prstGeom prst="rect">
            <a:avLst/>
          </a:prstGeom>
          <a:noFill/>
        </p:spPr>
        <p:txBody>
          <a:bodyPr wrap="square" rtlCol="0">
            <a:spAutoFit/>
          </a:bodyPr>
          <a:lstStyle/>
          <a:p>
            <a:r>
              <a:rPr lang="en-NZ" sz="1000" dirty="0" smtClean="0">
                <a:latin typeface="Calligraph421 BT" pitchFamily="66" charset="0"/>
              </a:rPr>
              <a:t>Title_______________________</a:t>
            </a:r>
            <a:endParaRPr lang="en-GB" sz="1000" dirty="0">
              <a:latin typeface="Calligraph421 BT" pitchFamily="66" charset="0"/>
            </a:endParaRPr>
          </a:p>
        </p:txBody>
      </p:sp>
      <p:sp>
        <p:nvSpPr>
          <p:cNvPr id="39" name="Title 4"/>
          <p:cNvSpPr txBox="1"/>
          <p:nvPr/>
        </p:nvSpPr>
        <p:spPr>
          <a:xfrm>
            <a:off x="1534915" y="1272515"/>
            <a:ext cx="2006338" cy="246221"/>
          </a:xfrm>
          <a:prstGeom prst="rect">
            <a:avLst/>
          </a:prstGeom>
          <a:noFill/>
        </p:spPr>
        <p:txBody>
          <a:bodyPr wrap="square" rtlCol="0">
            <a:spAutoFit/>
          </a:bodyPr>
          <a:lstStyle/>
          <a:p>
            <a:r>
              <a:rPr lang="en-NZ" sz="1000" dirty="0" smtClean="0">
                <a:latin typeface="Calligraph421 BT" pitchFamily="66" charset="0"/>
              </a:rPr>
              <a:t>Title_______________________</a:t>
            </a:r>
            <a:endParaRPr lang="en-GB" sz="1000" dirty="0">
              <a:latin typeface="Calligraph421 BT" pitchFamily="66" charset="0"/>
            </a:endParaRPr>
          </a:p>
        </p:txBody>
      </p:sp>
      <p:sp>
        <p:nvSpPr>
          <p:cNvPr id="41" name="Title 3"/>
          <p:cNvSpPr txBox="1"/>
          <p:nvPr/>
        </p:nvSpPr>
        <p:spPr>
          <a:xfrm>
            <a:off x="7272338" y="4134640"/>
            <a:ext cx="1871662" cy="246221"/>
          </a:xfrm>
          <a:prstGeom prst="rect">
            <a:avLst/>
          </a:prstGeom>
          <a:noFill/>
        </p:spPr>
        <p:txBody>
          <a:bodyPr wrap="square" rtlCol="0">
            <a:spAutoFit/>
          </a:bodyPr>
          <a:lstStyle/>
          <a:p>
            <a:r>
              <a:rPr lang="en-NZ" sz="1000" dirty="0" smtClean="0">
                <a:latin typeface="Calligraph421 BT" pitchFamily="66" charset="0"/>
              </a:rPr>
              <a:t>Title______________________</a:t>
            </a:r>
            <a:endParaRPr lang="en-GB" sz="1000" dirty="0">
              <a:latin typeface="Calligraph421 BT" pitchFamily="66" charset="0"/>
            </a:endParaRPr>
          </a:p>
        </p:txBody>
      </p:sp>
      <p:sp>
        <p:nvSpPr>
          <p:cNvPr id="13" name="Title 2"/>
          <p:cNvSpPr txBox="1"/>
          <p:nvPr/>
        </p:nvSpPr>
        <p:spPr>
          <a:xfrm>
            <a:off x="42994" y="2055311"/>
            <a:ext cx="1897450" cy="246221"/>
          </a:xfrm>
          <a:prstGeom prst="rect">
            <a:avLst/>
          </a:prstGeom>
          <a:noFill/>
        </p:spPr>
        <p:txBody>
          <a:bodyPr wrap="square" rtlCol="0">
            <a:spAutoFit/>
          </a:bodyPr>
          <a:lstStyle/>
          <a:p>
            <a:r>
              <a:rPr lang="en-NZ" sz="1000" dirty="0" smtClean="0">
                <a:latin typeface="Calligraph421 BT" pitchFamily="66" charset="0"/>
              </a:rPr>
              <a:t>Title______________________</a:t>
            </a:r>
            <a:endParaRPr lang="en-GB" sz="1000" dirty="0">
              <a:latin typeface="Calligraph421 BT" pitchFamily="66" charset="0"/>
            </a:endParaRPr>
          </a:p>
        </p:txBody>
      </p:sp>
      <p:sp>
        <p:nvSpPr>
          <p:cNvPr id="38" name="Title 1"/>
          <p:cNvSpPr txBox="1"/>
          <p:nvPr/>
        </p:nvSpPr>
        <p:spPr>
          <a:xfrm>
            <a:off x="4471996" y="4180010"/>
            <a:ext cx="1799124" cy="246221"/>
          </a:xfrm>
          <a:prstGeom prst="rect">
            <a:avLst/>
          </a:prstGeom>
          <a:noFill/>
        </p:spPr>
        <p:txBody>
          <a:bodyPr wrap="square" rtlCol="0">
            <a:spAutoFit/>
          </a:bodyPr>
          <a:lstStyle/>
          <a:p>
            <a:r>
              <a:rPr lang="en-NZ" sz="1000" dirty="0" smtClean="0">
                <a:latin typeface="Calligraph421 BT" pitchFamily="66" charset="0"/>
              </a:rPr>
              <a:t>Title_____________________</a:t>
            </a:r>
            <a:endParaRPr lang="en-GB" sz="1000" dirty="0">
              <a:latin typeface="Calligraph421 BT" pitchFamily="66" charset="0"/>
            </a:endParaRPr>
          </a:p>
        </p:txBody>
      </p:sp>
      <p:pic>
        <p:nvPicPr>
          <p:cNvPr id="35" name="Nail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762" y="3541548"/>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Nail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18" y="2361598"/>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Nail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675" y="759769"/>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Nail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0108" y="3588656"/>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Nail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636" y="1552510"/>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Nail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9877" y="3594605"/>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9864" y="3756677"/>
            <a:ext cx="689140" cy="1124937"/>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5" name="Picture 5"/>
          <p:cNvSpPr/>
          <p:nvPr/>
        </p:nvSpPr>
        <p:spPr>
          <a:xfrm>
            <a:off x="185043" y="2581154"/>
            <a:ext cx="1021973" cy="1182744"/>
          </a:xfrm>
          <a:prstGeom prst="roundRect">
            <a:avLst/>
          </a:prstGeom>
          <a:blipFill>
            <a:blip r:embed="rId5"/>
            <a:stretch>
              <a:fillRect/>
            </a:stretch>
          </a:blipFill>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412" t="-4620" r="-3810" b="-4269"/>
          <a:stretch/>
        </p:blipFill>
        <p:spPr bwMode="auto">
          <a:xfrm>
            <a:off x="141875" y="976989"/>
            <a:ext cx="1401795" cy="869468"/>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Picture 3"/>
          <p:cNvSpPr/>
          <p:nvPr/>
        </p:nvSpPr>
        <p:spPr>
          <a:xfrm>
            <a:off x="6385027" y="3822742"/>
            <a:ext cx="830162" cy="960758"/>
          </a:xfrm>
          <a:prstGeom prst="roundRect">
            <a:avLst/>
          </a:prstGeom>
          <a:blipFill>
            <a:blip r:embed="rId7"/>
            <a:stretch>
              <a:fillRect/>
            </a:stretch>
          </a:blipFill>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3508" y="1771983"/>
            <a:ext cx="1430004" cy="942576"/>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4"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4452" y="3809424"/>
            <a:ext cx="770466" cy="1086478"/>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0" name="Reflection frame"/>
          <p:cNvSpPr/>
          <p:nvPr/>
        </p:nvSpPr>
        <p:spPr>
          <a:xfrm>
            <a:off x="3694451" y="2508135"/>
            <a:ext cx="5306535" cy="1080522"/>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latin typeface="Calligraph421 BT" pitchFamily="66" charset="0"/>
            </a:endParaRPr>
          </a:p>
        </p:txBody>
      </p:sp>
      <p:sp>
        <p:nvSpPr>
          <p:cNvPr id="9" name="Exercise"/>
          <p:cNvSpPr txBox="1"/>
          <p:nvPr/>
        </p:nvSpPr>
        <p:spPr>
          <a:xfrm>
            <a:off x="3684367" y="1150457"/>
            <a:ext cx="5371386" cy="1336708"/>
          </a:xfrm>
          <a:prstGeom prst="rect">
            <a:avLst/>
          </a:prstGeom>
          <a:noFill/>
        </p:spPr>
        <p:txBody>
          <a:bodyPr wrap="square" lIns="0" tIns="0" rIns="0" bIns="0" rtlCol="0">
            <a:spAutoFit/>
          </a:bodyPr>
          <a:lstStyle/>
          <a:p>
            <a:pPr>
              <a:spcAft>
                <a:spcPts val="300"/>
              </a:spcAft>
            </a:pPr>
            <a:r>
              <a:rPr lang="en-NZ" sz="1200" dirty="0">
                <a:latin typeface="Calligraph421 BT" pitchFamily="66" charset="0"/>
              </a:rPr>
              <a:t>The Holy Family as portrayed in various cultures by different artists</a:t>
            </a:r>
            <a:endParaRPr lang="en-GB" sz="1200" dirty="0">
              <a:latin typeface="Calligraph421 BT" pitchFamily="66" charset="0"/>
            </a:endParaRPr>
          </a:p>
          <a:p>
            <a:pPr>
              <a:spcAft>
                <a:spcPts val="300"/>
              </a:spcAft>
            </a:pPr>
            <a:r>
              <a:rPr lang="en-NZ" sz="1200" dirty="0">
                <a:latin typeface="Calligraph421 BT" pitchFamily="66" charset="0"/>
              </a:rPr>
              <a:t>Look at the collage and decide which image of the Holy Family you like best.</a:t>
            </a:r>
            <a:endParaRPr lang="en-GB" sz="1200" dirty="0">
              <a:latin typeface="Calligraph421 BT" pitchFamily="66" charset="0"/>
            </a:endParaRPr>
          </a:p>
          <a:p>
            <a:pPr marL="171450" indent="-171450">
              <a:spcAft>
                <a:spcPts val="300"/>
              </a:spcAft>
              <a:buFont typeface="Arial" pitchFamily="34" charset="0"/>
              <a:buChar char="•"/>
            </a:pPr>
            <a:r>
              <a:rPr lang="en-NZ" sz="1200" dirty="0">
                <a:latin typeface="Calligraph421 BT" pitchFamily="66" charset="0"/>
              </a:rPr>
              <a:t>Give it a title, share it with your group and say why you chose it.</a:t>
            </a:r>
            <a:endParaRPr lang="en-GB" sz="1200" dirty="0">
              <a:latin typeface="Calligraph421 BT" pitchFamily="66" charset="0"/>
            </a:endParaRPr>
          </a:p>
          <a:p>
            <a:pPr marL="171450" indent="-171450">
              <a:spcAft>
                <a:spcPts val="300"/>
              </a:spcAft>
              <a:buFont typeface="Arial" pitchFamily="34" charset="0"/>
              <a:buChar char="•"/>
            </a:pPr>
            <a:r>
              <a:rPr lang="en-NZ" sz="1200" dirty="0" smtClean="0">
                <a:latin typeface="Calligraph421 BT" pitchFamily="66" charset="0"/>
              </a:rPr>
              <a:t>Reflect on what it says to you about the Holy Family.</a:t>
            </a:r>
            <a:endParaRPr lang="en-US" sz="1200" dirty="0" smtClean="0">
              <a:latin typeface="Calligraph421 BT" pitchFamily="66" charset="0"/>
            </a:endParaRPr>
          </a:p>
          <a:p>
            <a:pPr marL="171450" indent="-171450">
              <a:spcAft>
                <a:spcPts val="300"/>
              </a:spcAft>
              <a:buFont typeface="Arial" pitchFamily="34" charset="0"/>
              <a:buChar char="•"/>
            </a:pPr>
            <a:r>
              <a:rPr lang="en-US" sz="1200" dirty="0" smtClean="0">
                <a:latin typeface="Calligraph421 BT" pitchFamily="66" charset="0"/>
              </a:rPr>
              <a:t>Make </a:t>
            </a:r>
            <a:r>
              <a:rPr lang="en-US" sz="1200" dirty="0">
                <a:latin typeface="Calligraph421 BT" pitchFamily="66" charset="0"/>
              </a:rPr>
              <a:t>a summary statement about something you noticed about all the images. </a:t>
            </a:r>
          </a:p>
          <a:p>
            <a:pPr marL="171450" indent="-171450">
              <a:spcAft>
                <a:spcPts val="300"/>
              </a:spcAft>
              <a:buFont typeface="Arial" pitchFamily="34" charset="0"/>
              <a:buChar char="•"/>
            </a:pPr>
            <a:r>
              <a:rPr lang="en-US" sz="1200" dirty="0">
                <a:latin typeface="Calligraph421 BT" pitchFamily="66" charset="0"/>
              </a:rPr>
              <a:t>Ask a question about something you are wondering about the Holy Family</a:t>
            </a:r>
            <a:endParaRPr lang="en-GB" sz="1200" dirty="0">
              <a:latin typeface="Calligraph421 BT" pitchFamily="66" charset="0"/>
            </a:endParaRPr>
          </a:p>
        </p:txBody>
      </p:sp>
      <p:sp>
        <p:nvSpPr>
          <p:cNvPr id="2" name="Title"/>
          <p:cNvSpPr>
            <a:spLocks noGrp="1"/>
          </p:cNvSpPr>
          <p:nvPr>
            <p:ph type="ctrTitle"/>
          </p:nvPr>
        </p:nvSpPr>
        <p:spPr>
          <a:xfrm>
            <a:off x="40934" y="95250"/>
            <a:ext cx="8059970" cy="900000"/>
          </a:xfrm>
        </p:spPr>
        <p:txBody>
          <a:bodyPr>
            <a:normAutofit fontScale="90000"/>
          </a:bodyPr>
          <a:lstStyle/>
          <a:p>
            <a:r>
              <a:rPr lang="en-US" sz="4000" b="1" dirty="0">
                <a:latin typeface="Calligraph421 BT" pitchFamily="66" charset="0"/>
                <a:ea typeface="Adobe Heiti Std R" pitchFamily="34" charset="-128"/>
              </a:rPr>
              <a:t>The Holy Family as portrayed in various cultures by different artists</a:t>
            </a:r>
            <a:endParaRPr lang="en-GB" sz="40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S-04</a:t>
            </a:r>
            <a:endParaRPr lang="en-GB" sz="900" b="1" dirty="0">
              <a:latin typeface="Arial" pitchFamily="34" charset="0"/>
              <a:cs typeface="Arial" pitchFamily="34" charset="0"/>
            </a:endParaRPr>
          </a:p>
        </p:txBody>
      </p:sp>
      <p:sp>
        <p:nvSpPr>
          <p:cNvPr id="20" name="Action Button: Up">
            <a:hlinkClick r:id="rId10"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up arrow to return to the lesson</a:t>
            </a:r>
            <a:endParaRPr lang="en-GB" sz="900" dirty="0">
              <a:latin typeface="Calligraph421 BT" pitchFamily="66" charset="0"/>
              <a:ea typeface="Segoe UI" pitchFamily="34" charset="0"/>
              <a:cs typeface="Arial" pitchFamily="34" charset="0"/>
            </a:endParaRPr>
          </a:p>
        </p:txBody>
      </p:sp>
      <p:sp>
        <p:nvSpPr>
          <p:cNvPr id="14" name="TextBox 13"/>
          <p:cNvSpPr txBox="1"/>
          <p:nvPr/>
        </p:nvSpPr>
        <p:spPr>
          <a:xfrm>
            <a:off x="3793072" y="2473420"/>
            <a:ext cx="1436160" cy="246221"/>
          </a:xfrm>
          <a:prstGeom prst="rect">
            <a:avLst/>
          </a:prstGeom>
          <a:noFill/>
        </p:spPr>
        <p:txBody>
          <a:bodyPr wrap="square" rtlCol="0">
            <a:spAutoFit/>
          </a:bodyPr>
          <a:lstStyle/>
          <a:p>
            <a:r>
              <a:rPr lang="en-NZ" sz="1000" dirty="0" smtClean="0">
                <a:latin typeface="Calligraph421 BT" pitchFamily="66" charset="0"/>
              </a:rPr>
              <a:t>Summary Statement</a:t>
            </a:r>
            <a:endParaRPr lang="en-GB" sz="1000" dirty="0">
              <a:latin typeface="Calligraph421 BT" pitchFamily="66" charset="0"/>
            </a:endParaRPr>
          </a:p>
        </p:txBody>
      </p:sp>
      <p:sp>
        <p:nvSpPr>
          <p:cNvPr id="4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8" name="Textbox: Date"/>
          <p:cNvSpPr>
            <a:spLocks noChangeArrowheads="1"/>
          </p:cNvSpPr>
          <p:nvPr/>
        </p:nvSpPr>
        <p:spPr bwMode="auto">
          <a:xfrm>
            <a:off x="6877098" y="814641"/>
            <a:ext cx="15078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alligraph421 BT" pitchFamily="66"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Calligraph421 BT" pitchFamily="66"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29" name="Textbox: Name"/>
          <p:cNvSpPr>
            <a:spLocks noChangeArrowheads="1"/>
          </p:cNvSpPr>
          <p:nvPr/>
        </p:nvSpPr>
        <p:spPr bwMode="auto">
          <a:xfrm>
            <a:off x="6776968" y="568420"/>
            <a:ext cx="23670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Calligraph421 BT" pitchFamily="66"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Calligraph421 BT" pitchFamily="66" charset="0"/>
                <a:ea typeface="Calibri" pitchFamily="34" charset="0"/>
                <a:cs typeface="Times New Roman" pitchFamily="18" charset="0"/>
              </a:rPr>
              <a:t>:________________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Tree>
    <p:extLst>
      <p:ext uri="{BB962C8B-B14F-4D97-AF65-F5344CB8AC3E}">
        <p14:creationId xmlns:p14="http://schemas.microsoft.com/office/powerpoint/2010/main" val="1526655822"/>
      </p:ext>
    </p:extLst>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5" name="Textbox: Line 6"/>
          <p:cNvSpPr txBox="1"/>
          <p:nvPr/>
        </p:nvSpPr>
        <p:spPr>
          <a:xfrm>
            <a:off x="583718" y="4151308"/>
            <a:ext cx="8089851" cy="369332"/>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Questions </a:t>
            </a:r>
            <a:r>
              <a:rPr lang="en-US" dirty="0">
                <a:latin typeface="Calligraph421 BT" pitchFamily="66" charset="0"/>
                <a:ea typeface="Adobe Heiti Std R" pitchFamily="34" charset="-128"/>
                <a:cs typeface="Segoe UI" pitchFamily="34" charset="0"/>
              </a:rPr>
              <a:t>I would like to ask about the topics in this lesson are …</a:t>
            </a:r>
            <a:endParaRPr lang="en-GB" dirty="0">
              <a:latin typeface="Calligraph421 BT" pitchFamily="66" charset="0"/>
              <a:ea typeface="Adobe Heiti Std R" pitchFamily="34" charset="-128"/>
              <a:cs typeface="Segoe UI" pitchFamily="34" charset="0"/>
            </a:endParaRPr>
          </a:p>
        </p:txBody>
      </p:sp>
      <p:sp>
        <p:nvSpPr>
          <p:cNvPr id="18" name="Textbox: Line 5"/>
          <p:cNvSpPr txBox="1"/>
          <p:nvPr/>
        </p:nvSpPr>
        <p:spPr>
          <a:xfrm>
            <a:off x="583718" y="3706690"/>
            <a:ext cx="8089851" cy="369332"/>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Which </a:t>
            </a:r>
            <a:r>
              <a:rPr lang="en-US" dirty="0">
                <a:latin typeface="Calligraph421 BT" pitchFamily="66" charset="0"/>
                <a:ea typeface="Adobe Heiti Std R" pitchFamily="34" charset="-128"/>
                <a:cs typeface="Segoe UI" pitchFamily="34" charset="0"/>
              </a:rPr>
              <a:t>activity do you think helped you to learn best in this lesson?</a:t>
            </a:r>
            <a:endParaRPr lang="en-GB" dirty="0">
              <a:latin typeface="Calligraph421 BT" pitchFamily="66" charset="0"/>
              <a:ea typeface="Adobe Heiti Std R" pitchFamily="34" charset="-128"/>
              <a:cs typeface="Segoe UI" pitchFamily="34" charset="0"/>
            </a:endParaRPr>
          </a:p>
        </p:txBody>
      </p:sp>
      <p:sp>
        <p:nvSpPr>
          <p:cNvPr id="20" name="Textbox: Line 4"/>
          <p:cNvSpPr txBox="1"/>
          <p:nvPr/>
        </p:nvSpPr>
        <p:spPr>
          <a:xfrm>
            <a:off x="583719" y="2992898"/>
            <a:ext cx="8080320" cy="646331"/>
          </a:xfrm>
          <a:prstGeom prst="rect">
            <a:avLst/>
          </a:prstGeom>
          <a:noFill/>
        </p:spPr>
        <p:txBody>
          <a:bodyPr wrap="square" rtlCol="0">
            <a:spAutoFit/>
          </a:bodyPr>
          <a:lstStyle/>
          <a:p>
            <a:pPr lvl="0">
              <a:spcAft>
                <a:spcPts val="1800"/>
              </a:spcAft>
            </a:pPr>
            <a:r>
              <a:rPr lang="en-US" dirty="0" smtClean="0">
                <a:latin typeface="Calligraph421 BT" pitchFamily="66" charset="0"/>
                <a:ea typeface="Adobe Heiti Std R" pitchFamily="34" charset="-128"/>
                <a:cs typeface="Segoe UI" pitchFamily="34" charset="0"/>
              </a:rPr>
              <a:t>Choose </a:t>
            </a:r>
            <a:r>
              <a:rPr lang="en-US" dirty="0">
                <a:latin typeface="Calligraph421 BT" pitchFamily="66" charset="0"/>
                <a:ea typeface="Adobe Heiti Std R" pitchFamily="34" charset="-128"/>
                <a:cs typeface="Segoe UI" pitchFamily="34" charset="0"/>
              </a:rPr>
              <a:t>one image of Mary and Jesus on the title slide and reflect on how different cultures </a:t>
            </a:r>
            <a:r>
              <a:rPr lang="en-US" dirty="0" err="1">
                <a:latin typeface="Calligraph421 BT" pitchFamily="66" charset="0"/>
                <a:ea typeface="Adobe Heiti Std R" pitchFamily="34" charset="-128"/>
                <a:cs typeface="Segoe UI" pitchFamily="34" charset="0"/>
              </a:rPr>
              <a:t>visualise</a:t>
            </a:r>
            <a:r>
              <a:rPr lang="en-US" dirty="0">
                <a:latin typeface="Calligraph421 BT" pitchFamily="66" charset="0"/>
                <a:ea typeface="Adobe Heiti Std R" pitchFamily="34" charset="-128"/>
                <a:cs typeface="Segoe UI" pitchFamily="34" charset="0"/>
              </a:rPr>
              <a:t> them and how this helps people to relate to Mary and Jesus.</a:t>
            </a:r>
            <a:endParaRPr lang="en-GB" dirty="0">
              <a:latin typeface="Calligraph421 BT" pitchFamily="66" charset="0"/>
              <a:ea typeface="Adobe Heiti Std R" pitchFamily="34" charset="-128"/>
              <a:cs typeface="Segoe UI" pitchFamily="34" charset="0"/>
            </a:endParaRPr>
          </a:p>
        </p:txBody>
      </p:sp>
      <p:sp>
        <p:nvSpPr>
          <p:cNvPr id="21" name="Textbox: Line 3"/>
          <p:cNvSpPr txBox="1"/>
          <p:nvPr/>
        </p:nvSpPr>
        <p:spPr>
          <a:xfrm>
            <a:off x="583718" y="2610425"/>
            <a:ext cx="8141083" cy="369332"/>
          </a:xfrm>
          <a:prstGeom prst="rect">
            <a:avLst/>
          </a:prstGeom>
          <a:noFill/>
        </p:spPr>
        <p:txBody>
          <a:bodyPr wrap="square" rtlCol="0">
            <a:spAutoFit/>
          </a:bodyPr>
          <a:lstStyle/>
          <a:p>
            <a:pPr lvl="0">
              <a:spcAft>
                <a:spcPts val="1800"/>
              </a:spcAft>
            </a:pPr>
            <a:r>
              <a:rPr lang="en-US" dirty="0" smtClean="0">
                <a:latin typeface="Calligraph421 BT" pitchFamily="66" charset="0"/>
              </a:rPr>
              <a:t>Explain </a:t>
            </a:r>
            <a:r>
              <a:rPr lang="en-US" dirty="0">
                <a:latin typeface="Calligraph421 BT" pitchFamily="66" charset="0"/>
              </a:rPr>
              <a:t>why Mary is called the </a:t>
            </a:r>
            <a:r>
              <a:rPr lang="en-US" dirty="0" smtClean="0">
                <a:latin typeface="Calligraph421 BT" pitchFamily="66" charset="0"/>
              </a:rPr>
              <a:t>Mother </a:t>
            </a:r>
            <a:r>
              <a:rPr lang="en-US" dirty="0">
                <a:latin typeface="Calligraph421 BT" pitchFamily="66" charset="0"/>
              </a:rPr>
              <a:t>of God.</a:t>
            </a:r>
            <a:endParaRPr lang="en-GB" b="1" dirty="0">
              <a:solidFill>
                <a:schemeClr val="bg1"/>
              </a:solidFill>
              <a:latin typeface="Calligraph421 BT" pitchFamily="66" charset="0"/>
              <a:ea typeface="Adobe Heiti Std R" pitchFamily="34" charset="-128"/>
              <a:cs typeface="Segoe UI" pitchFamily="34" charset="0"/>
            </a:endParaRPr>
          </a:p>
        </p:txBody>
      </p:sp>
      <p:sp>
        <p:nvSpPr>
          <p:cNvPr id="22" name="Textbox: Line 2"/>
          <p:cNvSpPr txBox="1"/>
          <p:nvPr/>
        </p:nvSpPr>
        <p:spPr>
          <a:xfrm>
            <a:off x="583718" y="1639033"/>
            <a:ext cx="8141079" cy="923330"/>
          </a:xfrm>
          <a:prstGeom prst="rect">
            <a:avLst/>
          </a:prstGeom>
          <a:noFill/>
        </p:spPr>
        <p:txBody>
          <a:bodyPr wrap="square" rtlCol="0">
            <a:spAutoFit/>
          </a:bodyPr>
          <a:lstStyle/>
          <a:p>
            <a:pPr lvl="0"/>
            <a:r>
              <a:rPr lang="en-US" dirty="0" smtClean="0">
                <a:latin typeface="Calligraph421 BT" pitchFamily="66" charset="0"/>
              </a:rPr>
              <a:t>Choose </a:t>
            </a:r>
            <a:r>
              <a:rPr lang="en-US" dirty="0">
                <a:latin typeface="Calligraph421 BT" pitchFamily="66" charset="0"/>
              </a:rPr>
              <a:t>one event and explain what it says about the life of </a:t>
            </a:r>
            <a:r>
              <a:rPr lang="en-US" dirty="0" smtClean="0">
                <a:latin typeface="Calligraph421 BT" pitchFamily="66" charset="0"/>
              </a:rPr>
              <a:t>the Holy Family</a:t>
            </a:r>
            <a:r>
              <a:rPr lang="en-US" dirty="0">
                <a:latin typeface="Calligraph421 BT" pitchFamily="66" charset="0"/>
              </a:rPr>
              <a:t>. Name an equivalent example from life in your family and </a:t>
            </a:r>
            <a:r>
              <a:rPr lang="en-US" dirty="0" smtClean="0">
                <a:latin typeface="Calligraph421 BT" pitchFamily="66" charset="0"/>
              </a:rPr>
              <a:t>compare </a:t>
            </a:r>
            <a:r>
              <a:rPr lang="en-US" dirty="0">
                <a:latin typeface="Calligraph421 BT" pitchFamily="66" charset="0"/>
              </a:rPr>
              <a:t>Joseph and Mary’s response to the response your parents would make.</a:t>
            </a:r>
            <a:endParaRPr lang="en-GB" dirty="0">
              <a:latin typeface="Calligraph421 BT" pitchFamily="66" charset="0"/>
            </a:endParaRPr>
          </a:p>
        </p:txBody>
      </p:sp>
      <p:sp>
        <p:nvSpPr>
          <p:cNvPr id="27" name="Textbox: Line 1"/>
          <p:cNvSpPr txBox="1"/>
          <p:nvPr/>
        </p:nvSpPr>
        <p:spPr>
          <a:xfrm>
            <a:off x="583719" y="1281084"/>
            <a:ext cx="8141080" cy="369332"/>
          </a:xfrm>
          <a:prstGeom prst="rect">
            <a:avLst/>
          </a:prstGeom>
          <a:noFill/>
        </p:spPr>
        <p:txBody>
          <a:bodyPr wrap="square" rtlCol="0">
            <a:spAutoFit/>
          </a:bodyPr>
          <a:lstStyle/>
          <a:p>
            <a:pPr lvl="0">
              <a:spcAft>
                <a:spcPts val="1800"/>
              </a:spcAft>
            </a:pPr>
            <a:r>
              <a:rPr lang="en-US" dirty="0" smtClean="0">
                <a:latin typeface="Calligraph421 BT" pitchFamily="66" charset="0"/>
              </a:rPr>
              <a:t>Name </a:t>
            </a:r>
            <a:r>
              <a:rPr lang="en-US" dirty="0">
                <a:latin typeface="Calligraph421 BT" pitchFamily="66" charset="0"/>
              </a:rPr>
              <a:t>the 3 events recorded </a:t>
            </a:r>
            <a:r>
              <a:rPr lang="en-US" dirty="0" smtClean="0">
                <a:latin typeface="Calligraph421 BT" pitchFamily="66" charset="0"/>
              </a:rPr>
              <a:t>in the Scriptures about the </a:t>
            </a:r>
            <a:r>
              <a:rPr lang="en-US" dirty="0">
                <a:latin typeface="Calligraph421 BT" pitchFamily="66" charset="0"/>
              </a:rPr>
              <a:t>Holy Family.</a:t>
            </a:r>
            <a:endParaRPr lang="en-GB" b="1" dirty="0">
              <a:solidFill>
                <a:schemeClr val="bg1"/>
              </a:solidFill>
              <a:latin typeface="Calligraph421 BT" pitchFamily="66" charset="0"/>
              <a:ea typeface="Adobe Heiti Std R" pitchFamily="34" charset="-128"/>
              <a:cs typeface="Segoe UI" pitchFamily="34" charset="0"/>
            </a:endParaRPr>
          </a:p>
        </p:txBody>
      </p:sp>
      <p:sp>
        <p:nvSpPr>
          <p:cNvPr id="26" name="Shape: Border 6" hidden="1"/>
          <p:cNvSpPr/>
          <p:nvPr/>
        </p:nvSpPr>
        <p:spPr>
          <a:xfrm>
            <a:off x="606741" y="4158848"/>
            <a:ext cx="8059423"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0" name="Shape: Border 5" hidden="1"/>
          <p:cNvSpPr/>
          <p:nvPr/>
        </p:nvSpPr>
        <p:spPr>
          <a:xfrm>
            <a:off x="614145" y="3689375"/>
            <a:ext cx="8059423" cy="41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1" name="Shape: Border 4" hidden="1"/>
          <p:cNvSpPr/>
          <p:nvPr/>
        </p:nvSpPr>
        <p:spPr>
          <a:xfrm>
            <a:off x="614145" y="3061708"/>
            <a:ext cx="8059423" cy="577521"/>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hidden="1"/>
          <p:cNvSpPr/>
          <p:nvPr/>
        </p:nvSpPr>
        <p:spPr>
          <a:xfrm>
            <a:off x="614145" y="2663325"/>
            <a:ext cx="8059423" cy="34291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hidden="1"/>
          <p:cNvSpPr/>
          <p:nvPr/>
        </p:nvSpPr>
        <p:spPr>
          <a:xfrm>
            <a:off x="614145" y="1698915"/>
            <a:ext cx="8059423" cy="908937"/>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hidden="1"/>
          <p:cNvSpPr/>
          <p:nvPr/>
        </p:nvSpPr>
        <p:spPr>
          <a:xfrm>
            <a:off x="614145" y="1285613"/>
            <a:ext cx="8060377" cy="364803"/>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29" name="Shape: Number 6"/>
          <p:cNvSpPr txBox="1"/>
          <p:nvPr/>
        </p:nvSpPr>
        <p:spPr>
          <a:xfrm>
            <a:off x="276696" y="4149931"/>
            <a:ext cx="504000" cy="369332"/>
          </a:xfrm>
          <a:prstGeom prst="rect">
            <a:avLst/>
          </a:prstGeom>
          <a:noFill/>
        </p:spPr>
        <p:txBody>
          <a:bodyPr wrap="square" rtlCol="0">
            <a:spAutoFit/>
          </a:bodyPr>
          <a:lstStyle/>
          <a:p>
            <a:r>
              <a:rPr lang="en-GB" dirty="0" smtClean="0">
                <a:latin typeface="Calligraph421 BT" pitchFamily="66" charset="0"/>
                <a:ea typeface="Adobe Heiti Std R" pitchFamily="34" charset="-128"/>
                <a:cs typeface="Segoe UI" pitchFamily="34" charset="0"/>
              </a:rPr>
              <a:t>6)</a:t>
            </a:r>
            <a:endParaRPr lang="en-GB" dirty="0">
              <a:latin typeface="Calligraph421 BT" pitchFamily="66" charset="0"/>
              <a:ea typeface="Adobe Heiti Std R" pitchFamily="34" charset="-128"/>
              <a:cs typeface="Segoe UI" pitchFamily="34" charset="0"/>
            </a:endParaRPr>
          </a:p>
        </p:txBody>
      </p:sp>
      <p:sp>
        <p:nvSpPr>
          <p:cNvPr id="37" name="Shape: Number 5"/>
          <p:cNvSpPr txBox="1"/>
          <p:nvPr/>
        </p:nvSpPr>
        <p:spPr>
          <a:xfrm>
            <a:off x="276696" y="3655435"/>
            <a:ext cx="504000" cy="369332"/>
          </a:xfrm>
          <a:prstGeom prst="rect">
            <a:avLst/>
          </a:prstGeom>
          <a:noFill/>
        </p:spPr>
        <p:txBody>
          <a:bodyPr wrap="square" rtlCol="0">
            <a:spAutoFit/>
          </a:bodyPr>
          <a:lstStyle/>
          <a:p>
            <a:r>
              <a:rPr lang="en-GB" dirty="0">
                <a:latin typeface="Calligraph421 BT" pitchFamily="66" charset="0"/>
                <a:ea typeface="Adobe Heiti Std R" pitchFamily="34" charset="-128"/>
                <a:cs typeface="Segoe UI" pitchFamily="34" charset="0"/>
              </a:rPr>
              <a:t>5</a:t>
            </a:r>
            <a:r>
              <a:rPr lang="en-GB" dirty="0" smtClean="0">
                <a:latin typeface="Calligraph421 BT" pitchFamily="66" charset="0"/>
                <a:ea typeface="Adobe Heiti Std R" pitchFamily="34" charset="-128"/>
                <a:cs typeface="Segoe UI" pitchFamily="34" charset="0"/>
              </a:rPr>
              <a:t>)</a:t>
            </a:r>
            <a:endParaRPr lang="en-GB" dirty="0">
              <a:latin typeface="Calligraph421 BT" pitchFamily="66" charset="0"/>
              <a:ea typeface="Adobe Heiti Std R" pitchFamily="34" charset="-128"/>
              <a:cs typeface="Segoe UI" pitchFamily="34" charset="0"/>
            </a:endParaRPr>
          </a:p>
        </p:txBody>
      </p:sp>
      <p:sp>
        <p:nvSpPr>
          <p:cNvPr id="38" name="Shape: Number 4"/>
          <p:cNvSpPr txBox="1"/>
          <p:nvPr/>
        </p:nvSpPr>
        <p:spPr>
          <a:xfrm>
            <a:off x="276696" y="2951264"/>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4)</a:t>
            </a:r>
            <a:endParaRPr lang="en-GB">
              <a:latin typeface="Calligraph421 BT" pitchFamily="66" charset="0"/>
              <a:ea typeface="Adobe Heiti Std R" pitchFamily="34" charset="-128"/>
              <a:cs typeface="Segoe UI" pitchFamily="34" charset="0"/>
            </a:endParaRPr>
          </a:p>
        </p:txBody>
      </p:sp>
      <p:sp>
        <p:nvSpPr>
          <p:cNvPr id="39" name="Shape: Number 3"/>
          <p:cNvSpPr txBox="1"/>
          <p:nvPr/>
        </p:nvSpPr>
        <p:spPr>
          <a:xfrm>
            <a:off x="276696" y="2573434"/>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3)</a:t>
            </a:r>
            <a:endParaRPr lang="en-GB">
              <a:latin typeface="Calligraph421 BT" pitchFamily="66" charset="0"/>
              <a:ea typeface="Adobe Heiti Std R" pitchFamily="34" charset="-128"/>
              <a:cs typeface="Segoe UI" pitchFamily="34" charset="0"/>
            </a:endParaRPr>
          </a:p>
        </p:txBody>
      </p:sp>
      <p:sp>
        <p:nvSpPr>
          <p:cNvPr id="40" name="Shape: Number 2"/>
          <p:cNvSpPr txBox="1"/>
          <p:nvPr/>
        </p:nvSpPr>
        <p:spPr>
          <a:xfrm>
            <a:off x="276696" y="1606060"/>
            <a:ext cx="504000" cy="369332"/>
          </a:xfrm>
          <a:prstGeom prst="rect">
            <a:avLst/>
          </a:prstGeom>
          <a:noFill/>
        </p:spPr>
        <p:txBody>
          <a:bodyPr wrap="square" rtlCol="0">
            <a:spAutoFit/>
          </a:bodyPr>
          <a:lstStyle/>
          <a:p>
            <a:r>
              <a:rPr lang="en-GB" smtClean="0">
                <a:latin typeface="Calligraph421 BT" pitchFamily="66" charset="0"/>
                <a:ea typeface="Adobe Heiti Std R" pitchFamily="34" charset="-128"/>
                <a:cs typeface="Segoe UI" pitchFamily="34" charset="0"/>
              </a:rPr>
              <a:t>2)</a:t>
            </a:r>
            <a:endParaRPr lang="en-GB">
              <a:latin typeface="Calligraph421 BT" pitchFamily="66" charset="0"/>
              <a:ea typeface="Adobe Heiti Std R" pitchFamily="34" charset="-128"/>
              <a:cs typeface="Segoe UI" pitchFamily="34" charset="0"/>
            </a:endParaRPr>
          </a:p>
        </p:txBody>
      </p:sp>
      <p:sp>
        <p:nvSpPr>
          <p:cNvPr id="41" name="Shape: Number 1"/>
          <p:cNvSpPr txBox="1"/>
          <p:nvPr/>
        </p:nvSpPr>
        <p:spPr>
          <a:xfrm>
            <a:off x="276696" y="1248386"/>
            <a:ext cx="504000" cy="369332"/>
          </a:xfrm>
          <a:prstGeom prst="rect">
            <a:avLst/>
          </a:prstGeom>
          <a:noFill/>
        </p:spPr>
        <p:txBody>
          <a:bodyPr wrap="square" rtlCol="0">
            <a:spAutoFit/>
          </a:bodyPr>
          <a:lstStyle/>
          <a:p>
            <a:r>
              <a:rPr lang="en-GB" dirty="0" smtClean="0">
                <a:latin typeface="Calligraph421 BT" pitchFamily="66" charset="0"/>
                <a:ea typeface="Adobe Heiti Std R" pitchFamily="34" charset="-128"/>
                <a:cs typeface="Segoe UI" pitchFamily="34" charset="0"/>
              </a:rPr>
              <a:t>1)</a:t>
            </a:r>
            <a:endParaRPr lang="en-GB" dirty="0">
              <a:latin typeface="Calligraph421 BT" pitchFamily="66" charset="0"/>
              <a:ea typeface="Adobe Heiti Std R" pitchFamily="34" charset="-128"/>
              <a:cs typeface="Segoe UI" pitchFamily="34" charset="0"/>
            </a:endParaRPr>
          </a:p>
        </p:txBody>
      </p:sp>
      <p:pic>
        <p:nvPicPr>
          <p:cNvPr id="36" name="Picture"/>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25094" y="124715"/>
            <a:ext cx="1049762" cy="130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4000" b="1" dirty="0">
                <a:latin typeface="Calligraph421 BT" pitchFamily="66" charset="0"/>
                <a:ea typeface="+mn-ea"/>
                <a:cs typeface="+mn-cs"/>
              </a:rPr>
              <a:t>Check up</a:t>
            </a:r>
            <a:endParaRPr lang="en-GB" sz="4000" b="1" dirty="0">
              <a:latin typeface="Calligraph421 BT" pitchFamily="66"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solidFill>
                  <a:sysClr val="windowText" lastClr="000000"/>
                </a:solidFill>
                <a:latin typeface="Arial" pitchFamily="34" charset="0"/>
                <a:cs typeface="Arial" pitchFamily="34" charset="0"/>
              </a:rPr>
              <a:t>L-2</a:t>
            </a:r>
          </a:p>
          <a:p>
            <a:pPr algn="ctr"/>
            <a:r>
              <a:rPr lang="en-GB" sz="900" b="1" dirty="0" smtClean="0">
                <a:solidFill>
                  <a:sysClr val="windowText" lastClr="000000"/>
                </a:solidFill>
                <a:latin typeface="Arial" pitchFamily="34" charset="0"/>
                <a:cs typeface="Arial" pitchFamily="34" charset="0"/>
              </a:rPr>
              <a:t>S-10</a:t>
            </a:r>
            <a:endParaRPr lang="en-GB" sz="900" b="1" dirty="0">
              <a:solidFill>
                <a:sysClr val="windowText" lastClr="000000"/>
              </a:solidFill>
              <a:latin typeface="Arial" pitchFamily="34" charset="0"/>
              <a:cs typeface="Arial" pitchFamily="34" charset="0"/>
            </a:endParaRPr>
          </a:p>
        </p:txBody>
      </p:sp>
      <p:sp>
        <p:nvSpPr>
          <p:cNvPr id="42" name="Action Button: Up">
            <a:hlinkClick r:id="rId5"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up arrow to return to the lesson</a:t>
            </a:r>
            <a:endParaRPr lang="en-GB" sz="900" dirty="0">
              <a:latin typeface="Calligraph421 BT" pitchFamily="66" charset="0"/>
              <a:ea typeface="Segoe UI" pitchFamily="34" charset="0"/>
              <a:cs typeface="Arial" pitchFamily="34" charset="0"/>
            </a:endParaRPr>
          </a:p>
        </p:txBody>
      </p:sp>
      <p:sp>
        <p:nvSpPr>
          <p:cNvPr id="44"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8" name="Textbox: Date"/>
          <p:cNvSpPr>
            <a:spLocks noChangeArrowheads="1"/>
          </p:cNvSpPr>
          <p:nvPr/>
        </p:nvSpPr>
        <p:spPr bwMode="auto">
          <a:xfrm>
            <a:off x="2748656" y="814640"/>
            <a:ext cx="15078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alligraph421 BT" pitchFamily="66"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Calligraph421 BT" pitchFamily="66"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35" name="Textbox: Name"/>
          <p:cNvSpPr>
            <a:spLocks noChangeArrowheads="1"/>
          </p:cNvSpPr>
          <p:nvPr/>
        </p:nvSpPr>
        <p:spPr bwMode="auto">
          <a:xfrm>
            <a:off x="335226" y="814640"/>
            <a:ext cx="241342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Calligraph421 BT" pitchFamily="66"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Calligraph421 BT" pitchFamily="66" charset="0"/>
                <a:ea typeface="Calibri" pitchFamily="34" charset="0"/>
                <a:cs typeface="Times New Roman" pitchFamily="18" charset="0"/>
              </a:rPr>
              <a:t>:_________________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Tree>
    <p:extLst>
      <p:ext uri="{BB962C8B-B14F-4D97-AF65-F5344CB8AC3E}">
        <p14:creationId xmlns:p14="http://schemas.microsoft.com/office/powerpoint/2010/main" val="78808251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2" nodeType="clickEffect">
                                  <p:stCondLst>
                                    <p:cond delay="0"/>
                                  </p:stCondLst>
                                  <p:childTnLst>
                                    <p:animClr clrSpc="rgb" dir="cw">
                                      <p:cBhvr override="childStyle">
                                        <p:cTn id="6" dur="500" fill="hold"/>
                                        <p:tgtEl>
                                          <p:spTgt spid="27"/>
                                        </p:tgtEl>
                                        <p:attrNameLst>
                                          <p:attrName>style.color</p:attrName>
                                        </p:attrNameLst>
                                      </p:cBhvr>
                                      <p:to>
                                        <a:schemeClr val="tx1"/>
                                      </p:to>
                                    </p:animClr>
                                  </p:childTnLst>
                                </p:cTn>
                              </p:par>
                              <p:par>
                                <p:cTn id="7" presetID="3" presetClass="emph" presetSubtype="2" fill="hold" grpId="4" nodeType="withEffect">
                                  <p:stCondLst>
                                    <p:cond delay="0"/>
                                  </p:stCondLst>
                                  <p:childTnLst>
                                    <p:animClr clrSpc="rgb" dir="cw">
                                      <p:cBhvr override="childStyle">
                                        <p:cTn id="8" dur="500" fill="hold"/>
                                        <p:tgtEl>
                                          <p:spTgt spid="22"/>
                                        </p:tgtEl>
                                        <p:attrNameLst>
                                          <p:attrName>style.color</p:attrName>
                                        </p:attrNameLst>
                                      </p:cBhvr>
                                      <p:to>
                                        <a:schemeClr val="tx1"/>
                                      </p:to>
                                    </p:animClr>
                                  </p:childTnLst>
                                </p:cTn>
                              </p:par>
                              <p:par>
                                <p:cTn id="9" presetID="3" presetClass="emph" presetSubtype="2" fill="hold" grpId="4" nodeType="withEffect">
                                  <p:stCondLst>
                                    <p:cond delay="0"/>
                                  </p:stCondLst>
                                  <p:childTnLst>
                                    <p:animClr clrSpc="rgb" dir="cw">
                                      <p:cBhvr override="childStyle">
                                        <p:cTn id="10" dur="500" fill="hold"/>
                                        <p:tgtEl>
                                          <p:spTgt spid="21"/>
                                        </p:tgtEl>
                                        <p:attrNameLst>
                                          <p:attrName>style.color</p:attrName>
                                        </p:attrNameLst>
                                      </p:cBhvr>
                                      <p:to>
                                        <a:schemeClr val="tx1"/>
                                      </p:to>
                                    </p:animClr>
                                  </p:childTnLst>
                                </p:cTn>
                              </p:par>
                              <p:par>
                                <p:cTn id="11" presetID="3" presetClass="emph" presetSubtype="2" fill="hold" grpId="4" nodeType="withEffect">
                                  <p:stCondLst>
                                    <p:cond delay="0"/>
                                  </p:stCondLst>
                                  <p:childTnLst>
                                    <p:animClr clrSpc="rgb" dir="cw">
                                      <p:cBhvr override="childStyle">
                                        <p:cTn id="12" dur="500" fill="hold"/>
                                        <p:tgtEl>
                                          <p:spTgt spid="20"/>
                                        </p:tgtEl>
                                        <p:attrNameLst>
                                          <p:attrName>style.color</p:attrName>
                                        </p:attrNameLst>
                                      </p:cBhvr>
                                      <p:to>
                                        <a:schemeClr val="tx1"/>
                                      </p:to>
                                    </p:animClr>
                                  </p:childTnLst>
                                </p:cTn>
                              </p:par>
                              <p:par>
                                <p:cTn id="13" presetID="3" presetClass="emph" presetSubtype="2" fill="hold" grpId="3" nodeType="withEffect">
                                  <p:stCondLst>
                                    <p:cond delay="0"/>
                                  </p:stCondLst>
                                  <p:childTnLst>
                                    <p:animClr clrSpc="rgb" dir="cw">
                                      <p:cBhvr override="childStyle">
                                        <p:cTn id="14" dur="500" fill="hold"/>
                                        <p:tgtEl>
                                          <p:spTgt spid="18"/>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500" fill="hold"/>
                                        <p:tgtEl>
                                          <p:spTgt spid="25"/>
                                        </p:tgtEl>
                                        <p:attrNameLst>
                                          <p:attrName>style.color</p:attrName>
                                        </p:attrNameLst>
                                      </p:cBhvr>
                                      <p:to>
                                        <a:schemeClr val="tx1"/>
                                      </p:to>
                                    </p:animClr>
                                  </p:childTnLst>
                                </p:cTn>
                              </p:par>
                              <p:par>
                                <p:cTn id="17" presetID="1" presetClass="exit" presetSubtype="0" fill="hold" grpId="5"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xit" presetSubtype="0" fill="hold" grpId="5"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5"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4"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27"/>
                                        </p:tgtEl>
                                        <p:attrNameLst>
                                          <p:attrName>style.color</p:attrName>
                                        </p:attrNameLst>
                                      </p:cBhvr>
                                      <p:to>
                                        <a:schemeClr val="tx1"/>
                                      </p:to>
                                    </p:animClr>
                                  </p:childTnLst>
                                </p:cTn>
                              </p:par>
                              <p:par>
                                <p:cTn id="31" presetID="3" presetClass="emph" presetSubtype="2" fill="hold" grpId="2" nodeType="withEffect">
                                  <p:stCondLst>
                                    <p:cond delay="0"/>
                                  </p:stCondLst>
                                  <p:childTnLst>
                                    <p:animClr clrSpc="rgb" dir="cw">
                                      <p:cBhvr override="childStyle">
                                        <p:cTn id="32" dur="500" fill="hold"/>
                                        <p:tgtEl>
                                          <p:spTgt spid="22"/>
                                        </p:tgtEl>
                                        <p:attrNameLst>
                                          <p:attrName>style.color</p:attrName>
                                        </p:attrNameLst>
                                      </p:cBhvr>
                                      <p:to>
                                        <a:schemeClr val="tx1"/>
                                      </p:to>
                                    </p:animClr>
                                  </p:childTnLst>
                                </p:cTn>
                              </p:par>
                              <p:par>
                                <p:cTn id="33" presetID="3" presetClass="emph" presetSubtype="2" fill="hold" grpId="2" nodeType="withEffect">
                                  <p:stCondLst>
                                    <p:cond delay="0"/>
                                  </p:stCondLst>
                                  <p:childTnLst>
                                    <p:animClr clrSpc="rgb" dir="cw">
                                      <p:cBhvr override="childStyle">
                                        <p:cTn id="34" dur="500" fill="hold"/>
                                        <p:tgtEl>
                                          <p:spTgt spid="21"/>
                                        </p:tgtEl>
                                        <p:attrNameLst>
                                          <p:attrName>style.color</p:attrName>
                                        </p:attrNameLst>
                                      </p:cBhvr>
                                      <p:to>
                                        <a:schemeClr val="tx1"/>
                                      </p:to>
                                    </p:animClr>
                                  </p:childTnLst>
                                </p:cTn>
                              </p:par>
                              <p:par>
                                <p:cTn id="35" presetID="3" presetClass="emph" presetSubtype="2" fill="hold" grpId="2" nodeType="withEffect">
                                  <p:stCondLst>
                                    <p:cond delay="0"/>
                                  </p:stCondLst>
                                  <p:childTnLst>
                                    <p:animClr clrSpc="rgb" dir="cw">
                                      <p:cBhvr override="childStyle">
                                        <p:cTn id="36" dur="500" fill="hold"/>
                                        <p:tgtEl>
                                          <p:spTgt spid="20"/>
                                        </p:tgtEl>
                                        <p:attrNameLst>
                                          <p:attrName>style.color</p:attrName>
                                        </p:attrNameLst>
                                      </p:cBhvr>
                                      <p:to>
                                        <a:schemeClr val="tx1"/>
                                      </p:to>
                                    </p:animClr>
                                  </p:childTnLst>
                                </p:cTn>
                              </p:par>
                              <p:par>
                                <p:cTn id="37" presetID="3" presetClass="emph" presetSubtype="2" fill="hold" grpId="1" nodeType="withEffect">
                                  <p:stCondLst>
                                    <p:cond delay="0"/>
                                  </p:stCondLst>
                                  <p:childTnLst>
                                    <p:animClr clrSpc="rgb" dir="cw">
                                      <p:cBhvr override="childStyle">
                                        <p:cTn id="38" dur="500" fill="hold"/>
                                        <p:tgtEl>
                                          <p:spTgt spid="18"/>
                                        </p:tgtEl>
                                        <p:attrNameLst>
                                          <p:attrName>style.color</p:attrName>
                                        </p:attrNameLst>
                                      </p:cBhvr>
                                      <p:to>
                                        <a:schemeClr val="tx1"/>
                                      </p:to>
                                    </p:animClr>
                                  </p:childTnLst>
                                </p:cTn>
                              </p:par>
                              <p:par>
                                <p:cTn id="39" presetID="3" presetClass="emph" presetSubtype="2" fill="hold" grpId="6" nodeType="withEffect">
                                  <p:stCondLst>
                                    <p:cond delay="0"/>
                                  </p:stCondLst>
                                  <p:childTnLst>
                                    <p:animClr clrSpc="rgb" dir="cw">
                                      <p:cBhvr override="childStyle">
                                        <p:cTn id="40" dur="500" fill="hold"/>
                                        <p:tgtEl>
                                          <p:spTgt spid="18"/>
                                        </p:tgtEl>
                                        <p:attrNameLst>
                                          <p:attrName>style.color</p:attrName>
                                        </p:attrNameLst>
                                      </p:cBhvr>
                                      <p:to>
                                        <a:schemeClr val="tx1"/>
                                      </p:to>
                                    </p:animClr>
                                  </p:childTnLst>
                                </p:cTn>
                              </p:par>
                              <p:par>
                                <p:cTn id="41" presetID="1" presetClass="exit" presetSubtype="0" fill="hold" grpId="3"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3" nodeType="with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3"/>
                    </p:tgtEl>
                  </p:cond>
                </p:stCondLst>
                <p:endSync evt="end" delay="0">
                  <p:rtn val="all"/>
                </p:endSync>
                <p:childTnLst>
                  <p:par>
                    <p:cTn id="52" fill="hold">
                      <p:stCondLst>
                        <p:cond delay="0"/>
                      </p:stCondLst>
                      <p:childTnLst>
                        <p:par>
                          <p:cTn id="53" fill="hold">
                            <p:stCondLst>
                              <p:cond delay="0"/>
                            </p:stCondLst>
                            <p:childTnLst>
                              <p:par>
                                <p:cTn id="54" presetID="3" presetClass="emph" presetSubtype="2" fill="hold" grpId="0" nodeType="clickEffect">
                                  <p:stCondLst>
                                    <p:cond delay="0"/>
                                  </p:stCondLst>
                                  <p:childTnLst>
                                    <p:animClr clrSpc="rgb" dir="cw">
                                      <p:cBhvr override="childStyle">
                                        <p:cTn id="55" dur="1000" fill="hold"/>
                                        <p:tgtEl>
                                          <p:spTgt spid="27"/>
                                        </p:tgtEl>
                                        <p:attrNameLst>
                                          <p:attrName>style.color</p:attrName>
                                        </p:attrNameLst>
                                      </p:cBhvr>
                                      <p:to>
                                        <a:srgbClr val="C49308"/>
                                      </p:to>
                                    </p:animClr>
                                  </p:childTnLst>
                                </p:cTn>
                              </p:par>
                              <p:par>
                                <p:cTn id="56" presetID="10" presetClass="entr"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nextCondLst>
                <p:cond evt="onClick" delay="0">
                  <p:tgtEl>
                    <p:spTgt spid="3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3" presetClass="emph" presetSubtype="2" fill="hold" grpId="0" nodeType="clickEffect">
                                  <p:stCondLst>
                                    <p:cond delay="0"/>
                                  </p:stCondLst>
                                  <p:childTnLst>
                                    <p:animClr clrSpc="rgb" dir="cw">
                                      <p:cBhvr override="childStyle">
                                        <p:cTn id="63" dur="1000" fill="hold"/>
                                        <p:tgtEl>
                                          <p:spTgt spid="22"/>
                                        </p:tgtEl>
                                        <p:attrNameLst>
                                          <p:attrName>style.color</p:attrName>
                                        </p:attrNameLst>
                                      </p:cBhvr>
                                      <p:to>
                                        <a:srgbClr val="C49308"/>
                                      </p:to>
                                    </p:animClr>
                                  </p:childTnLst>
                                </p:cTn>
                              </p:par>
                              <p:par>
                                <p:cTn id="64" presetID="10" presetClass="entr" presetSubtype="0" fill="hold" grpId="1"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nextCondLst>
                <p:cond evt="onClick" delay="0">
                  <p:tgtEl>
                    <p:spTgt spid="32"/>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clickEffect">
                                  <p:stCondLst>
                                    <p:cond delay="0"/>
                                  </p:stCondLst>
                                  <p:childTnLst>
                                    <p:animClr clrSpc="rgb" dir="cw">
                                      <p:cBhvr override="childStyle">
                                        <p:cTn id="71" dur="1000" fill="hold"/>
                                        <p:tgtEl>
                                          <p:spTgt spid="21"/>
                                        </p:tgtEl>
                                        <p:attrNameLst>
                                          <p:attrName>style.color</p:attrName>
                                        </p:attrNameLst>
                                      </p:cBhvr>
                                      <p:to>
                                        <a:srgbClr val="C49308"/>
                                      </p:to>
                                    </p:animClr>
                                  </p:childTnLst>
                                </p:cTn>
                              </p:par>
                              <p:par>
                                <p:cTn id="72" presetID="10" presetClass="entr" presetSubtype="0" fill="hold" grpId="1"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0"/>
                    </p:tgtEl>
                  </p:cond>
                </p:stCondLst>
                <p:endSync evt="end" delay="0">
                  <p:rtn val="all"/>
                </p:endSync>
                <p:childTnLst>
                  <p:par>
                    <p:cTn id="76" fill="hold">
                      <p:stCondLst>
                        <p:cond delay="0"/>
                      </p:stCondLst>
                      <p:childTnLst>
                        <p:par>
                          <p:cTn id="77" fill="hold">
                            <p:stCondLst>
                              <p:cond delay="0"/>
                            </p:stCondLst>
                            <p:childTnLst>
                              <p:par>
                                <p:cTn id="78" presetID="3" presetClass="emph" presetSubtype="2" fill="hold" grpId="0" nodeType="clickEffect">
                                  <p:stCondLst>
                                    <p:cond delay="0"/>
                                  </p:stCondLst>
                                  <p:childTnLst>
                                    <p:animClr clrSpc="rgb" dir="cw">
                                      <p:cBhvr override="childStyle">
                                        <p:cTn id="79" dur="1000" fill="hold"/>
                                        <p:tgtEl>
                                          <p:spTgt spid="20"/>
                                        </p:tgtEl>
                                        <p:attrNameLst>
                                          <p:attrName>style.color</p:attrName>
                                        </p:attrNameLst>
                                      </p:cBhvr>
                                      <p:to>
                                        <a:srgbClr val="C49308"/>
                                      </p:to>
                                    </p:animClr>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childTnLst>
              </p:cTn>
              <p:nextCondLst>
                <p:cond evt="onClick" delay="0">
                  <p:tgtEl>
                    <p:spTgt spid="30"/>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3" presetClass="emph" presetSubtype="2" fill="hold" grpId="5" nodeType="withEffect">
                                  <p:stCondLst>
                                    <p:cond delay="0"/>
                                  </p:stCondLst>
                                  <p:childTnLst>
                                    <p:animClr clrSpc="rgb" dir="cw">
                                      <p:cBhvr override="childStyle">
                                        <p:cTn id="87" dur="1000" fill="hold"/>
                                        <p:tgtEl>
                                          <p:spTgt spid="18"/>
                                        </p:tgtEl>
                                        <p:attrNameLst>
                                          <p:attrName>style.color</p:attrName>
                                        </p:attrNameLst>
                                      </p:cBhvr>
                                      <p:to>
                                        <a:srgbClr val="C49308"/>
                                      </p:to>
                                    </p:animClr>
                                  </p:childTnLst>
                                </p:cTn>
                              </p:par>
                              <p:par>
                                <p:cTn id="88" presetID="10" presetClass="entr" presetSubtype="0"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childTnLst>
              </p:cTn>
              <p:nextCondLst>
                <p:cond evt="onClick" delay="0">
                  <p:tgtEl>
                    <p:spTgt spid="26"/>
                  </p:tgtEl>
                </p:cond>
              </p:nextCondLst>
            </p:seq>
          </p:childTnLst>
        </p:cTn>
      </p:par>
    </p:tnLst>
    <p:bldLst>
      <p:bldP spid="25" grpId="0"/>
      <p:bldP spid="25" grpId="1"/>
      <p:bldP spid="25" grpId="2"/>
      <p:bldP spid="25" grpId="3"/>
      <p:bldP spid="18" grpId="0"/>
      <p:bldP spid="18" grpId="1"/>
      <p:bldP spid="18" grpId="2"/>
      <p:bldP spid="18" grpId="3"/>
      <p:bldP spid="18" grpId="4"/>
      <p:bldP spid="18" grpId="5"/>
      <p:bldP spid="18" grpId="6"/>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0"/>
            <a:ext cx="9144000" cy="751172"/>
          </a:xfrm>
        </p:spPr>
        <p:txBody>
          <a:bodyPr>
            <a:noAutofit/>
          </a:bodyPr>
          <a:lstStyle/>
          <a:p>
            <a:r>
              <a:rPr lang="en-US" sz="2500" b="1" dirty="0" smtClean="0">
                <a:latin typeface="Calligraph421 BT" pitchFamily="66" charset="0"/>
                <a:ea typeface="Adobe Heiti Std R" pitchFamily="34" charset="-128"/>
              </a:rPr>
              <a:t>Sharing our </a:t>
            </a:r>
            <a:r>
              <a:rPr lang="en-US" sz="2500" b="1" dirty="0">
                <a:latin typeface="Calligraph421 BT" pitchFamily="66" charset="0"/>
                <a:ea typeface="Adobe Heiti Std R" pitchFamily="34" charset="-128"/>
              </a:rPr>
              <a:t>Learning about CHRISTMAS with family </a:t>
            </a:r>
            <a:r>
              <a:rPr lang="en-US" sz="2500" b="1" dirty="0" err="1" smtClean="0">
                <a:latin typeface="Calligraph421 BT" pitchFamily="66" charset="0"/>
                <a:ea typeface="Adobe Heiti Std R" pitchFamily="34" charset="-128"/>
              </a:rPr>
              <a:t>wh</a:t>
            </a:r>
            <a:r>
              <a:rPr lang="en-US" sz="2200" b="1" dirty="0" err="1">
                <a:latin typeface="Century" pitchFamily="18" charset="0"/>
                <a:ea typeface="Adobe Heiti Std R" pitchFamily="34" charset="-128"/>
              </a:rPr>
              <a:t>ā</a:t>
            </a:r>
            <a:r>
              <a:rPr lang="en-US" sz="2500" b="1" dirty="0" err="1" smtClean="0">
                <a:latin typeface="Calligraph421 BT" pitchFamily="66" charset="0"/>
                <a:ea typeface="Adobe Heiti Std R" pitchFamily="34" charset="-128"/>
              </a:rPr>
              <a:t>nau</a:t>
            </a:r>
            <a:endParaRPr lang="en-GB" sz="25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S-12</a:t>
            </a:r>
            <a:endParaRPr lang="en-GB" sz="900" b="1" dirty="0">
              <a:latin typeface="Arial" pitchFamily="34" charset="0"/>
              <a:cs typeface="Arial" pitchFamily="34" charset="0"/>
            </a:endParaRPr>
          </a:p>
        </p:txBody>
      </p:sp>
      <p:sp>
        <p:nvSpPr>
          <p:cNvPr id="3" name="TextBox 2"/>
          <p:cNvSpPr txBox="1"/>
          <p:nvPr/>
        </p:nvSpPr>
        <p:spPr>
          <a:xfrm>
            <a:off x="231825" y="751172"/>
            <a:ext cx="8680403" cy="4001095"/>
          </a:xfrm>
          <a:prstGeom prst="rect">
            <a:avLst/>
          </a:prstGeom>
          <a:noFill/>
        </p:spPr>
        <p:txBody>
          <a:bodyPr wrap="square" rtlCol="0">
            <a:spAutoFit/>
          </a:bodyPr>
          <a:lstStyle/>
          <a:p>
            <a:pPr marL="285750" lvl="0" indent="-285750">
              <a:spcAft>
                <a:spcPts val="600"/>
              </a:spcAft>
              <a:buFont typeface="Wingdings" pitchFamily="2" charset="2"/>
              <a:buChar char="v"/>
            </a:pPr>
            <a:r>
              <a:rPr lang="en-NZ" sz="1400" b="1" i="1" dirty="0">
                <a:latin typeface="Calligraph421 BT" pitchFamily="66" charset="0"/>
              </a:rPr>
              <a:t>Write a reflection to share</a:t>
            </a:r>
            <a:r>
              <a:rPr lang="en-NZ" sz="1400" i="1" dirty="0">
                <a:latin typeface="Calligraph421 BT" pitchFamily="66" charset="0"/>
              </a:rPr>
              <a:t> </a:t>
            </a:r>
            <a:r>
              <a:rPr lang="en-NZ" sz="1400" dirty="0">
                <a:latin typeface="Calligraph421 BT" pitchFamily="66" charset="0"/>
              </a:rPr>
              <a:t>about the Holy Innocents who lost their lives because of fear and rejection of Jesus and the </a:t>
            </a:r>
            <a:r>
              <a:rPr lang="en-NZ" sz="1400" dirty="0" smtClean="0">
                <a:latin typeface="Calligraph421 BT" pitchFamily="66" charset="0"/>
              </a:rPr>
              <a:t>holy </a:t>
            </a:r>
            <a:r>
              <a:rPr lang="en-NZ" sz="1400" dirty="0">
                <a:latin typeface="Calligraph421 BT" pitchFamily="66" charset="0"/>
              </a:rPr>
              <a:t>i</a:t>
            </a:r>
            <a:r>
              <a:rPr lang="en-NZ" sz="1400" dirty="0" smtClean="0">
                <a:latin typeface="Calligraph421 BT" pitchFamily="66" charset="0"/>
              </a:rPr>
              <a:t>nnocents </a:t>
            </a:r>
            <a:r>
              <a:rPr lang="en-NZ" sz="1400" dirty="0">
                <a:latin typeface="Calligraph421 BT" pitchFamily="66" charset="0"/>
              </a:rPr>
              <a:t>in the world today whose </a:t>
            </a:r>
            <a:r>
              <a:rPr lang="en-NZ" sz="1400" dirty="0" smtClean="0">
                <a:latin typeface="Calligraph421 BT" pitchFamily="66" charset="0"/>
              </a:rPr>
              <a:t>lives are </a:t>
            </a:r>
            <a:r>
              <a:rPr lang="en-NZ" sz="1400" dirty="0">
                <a:latin typeface="Calligraph421 BT" pitchFamily="66" charset="0"/>
              </a:rPr>
              <a:t>ended because of war, selfishness,  greed </a:t>
            </a:r>
            <a:r>
              <a:rPr lang="en-NZ" sz="1400" dirty="0" smtClean="0">
                <a:latin typeface="Calligraph421 BT" pitchFamily="66" charset="0"/>
              </a:rPr>
              <a:t>and</a:t>
            </a:r>
            <a:br>
              <a:rPr lang="en-NZ" sz="1400" dirty="0" smtClean="0">
                <a:latin typeface="Calligraph421 BT" pitchFamily="66" charset="0"/>
              </a:rPr>
            </a:br>
            <a:r>
              <a:rPr lang="en-NZ" sz="1400" dirty="0" smtClean="0">
                <a:latin typeface="Calligraph421 BT" pitchFamily="66" charset="0"/>
              </a:rPr>
              <a:t>mean </a:t>
            </a:r>
            <a:r>
              <a:rPr lang="en-NZ" sz="1400" dirty="0">
                <a:latin typeface="Calligraph421 BT" pitchFamily="66" charset="0"/>
              </a:rPr>
              <a:t>use of power.</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Write </a:t>
            </a:r>
            <a:r>
              <a:rPr lang="en-NZ" sz="1400" b="1" i="1" dirty="0">
                <a:latin typeface="Calligraph421 BT" pitchFamily="66" charset="0"/>
              </a:rPr>
              <a:t>the text of a play for a younger class to perform </a:t>
            </a:r>
            <a:r>
              <a:rPr lang="en-NZ" sz="1400" dirty="0">
                <a:latin typeface="Calligraph421 BT" pitchFamily="66" charset="0"/>
              </a:rPr>
              <a:t>based on one of the Scripture stories </a:t>
            </a:r>
            <a:r>
              <a:rPr lang="en-NZ" sz="1400" dirty="0" smtClean="0">
                <a:latin typeface="Calligraph421 BT" pitchFamily="66" charset="0"/>
              </a:rPr>
              <a:t>about</a:t>
            </a:r>
            <a:br>
              <a:rPr lang="en-NZ" sz="1400" dirty="0" smtClean="0">
                <a:latin typeface="Calligraph421 BT" pitchFamily="66" charset="0"/>
              </a:rPr>
            </a:br>
            <a:r>
              <a:rPr lang="en-NZ" sz="1400" dirty="0" smtClean="0">
                <a:latin typeface="Calligraph421 BT" pitchFamily="66" charset="0"/>
              </a:rPr>
              <a:t>the </a:t>
            </a:r>
            <a:r>
              <a:rPr lang="en-NZ" sz="1400" dirty="0">
                <a:latin typeface="Calligraph421 BT" pitchFamily="66" charset="0"/>
              </a:rPr>
              <a:t>Holy family.</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a Christmas card</a:t>
            </a:r>
            <a:r>
              <a:rPr lang="en-NZ" sz="1400" i="1" dirty="0">
                <a:latin typeface="Calligraph421 BT" pitchFamily="66" charset="0"/>
              </a:rPr>
              <a:t> </a:t>
            </a:r>
            <a:r>
              <a:rPr lang="en-NZ" sz="1400" i="1" dirty="0" smtClean="0">
                <a:latin typeface="Calligraph421 BT" pitchFamily="66" charset="0"/>
              </a:rPr>
              <a:t> </a:t>
            </a:r>
            <a:r>
              <a:rPr lang="en-NZ" sz="1400" dirty="0" smtClean="0">
                <a:latin typeface="Calligraph421 BT" pitchFamily="66" charset="0"/>
              </a:rPr>
              <a:t>that </a:t>
            </a:r>
            <a:r>
              <a:rPr lang="en-NZ" sz="1400" dirty="0">
                <a:latin typeface="Calligraph421 BT" pitchFamily="66" charset="0"/>
              </a:rPr>
              <a:t>illustrates Christmas as a feast that celebrates the mystery of </a:t>
            </a:r>
            <a:r>
              <a:rPr lang="en-NZ" sz="1400" dirty="0" smtClean="0">
                <a:latin typeface="Calligraph421 BT" pitchFamily="66" charset="0"/>
              </a:rPr>
              <a:t>God</a:t>
            </a:r>
            <a:br>
              <a:rPr lang="en-NZ" sz="1400" dirty="0" smtClean="0">
                <a:latin typeface="Calligraph421 BT" pitchFamily="66" charset="0"/>
              </a:rPr>
            </a:br>
            <a:r>
              <a:rPr lang="en-NZ" sz="1400" dirty="0" smtClean="0">
                <a:latin typeface="Calligraph421 BT" pitchFamily="66" charset="0"/>
              </a:rPr>
              <a:t>becoming </a:t>
            </a:r>
            <a:r>
              <a:rPr lang="en-NZ" sz="1400" dirty="0">
                <a:latin typeface="Calligraph421 BT" pitchFamily="66" charset="0"/>
              </a:rPr>
              <a:t>human </a:t>
            </a:r>
            <a:r>
              <a:rPr lang="en-NZ" sz="1400" dirty="0" err="1">
                <a:latin typeface="Calligraph421 BT" pitchFamily="66" charset="0"/>
              </a:rPr>
              <a:t>tangata</a:t>
            </a:r>
            <a:endParaRPr lang="en-GB" sz="1400" dirty="0">
              <a:latin typeface="Calligraph421 BT" pitchFamily="66" charset="0"/>
            </a:endParaRPr>
          </a:p>
          <a:p>
            <a:pPr marL="285750" indent="-285750">
              <a:spcAft>
                <a:spcPts val="600"/>
              </a:spcAft>
              <a:buFont typeface="Wingdings" pitchFamily="2" charset="2"/>
              <a:buChar char="v"/>
            </a:pPr>
            <a:r>
              <a:rPr lang="en-NZ" sz="1400" b="1" i="1" dirty="0" smtClean="0">
                <a:latin typeface="Calligraph421 BT" pitchFamily="66" charset="0"/>
              </a:rPr>
              <a:t>Write </a:t>
            </a:r>
            <a:r>
              <a:rPr lang="en-NZ" sz="1400" b="1" i="1" dirty="0">
                <a:latin typeface="Calligraph421 BT" pitchFamily="66" charset="0"/>
              </a:rPr>
              <a:t>an imaginary </a:t>
            </a:r>
            <a:r>
              <a:rPr lang="en-NZ" sz="1400" b="1" i="1" dirty="0" smtClean="0">
                <a:latin typeface="Calligraph421 BT" pitchFamily="66" charset="0"/>
              </a:rPr>
              <a:t>excerpt</a:t>
            </a:r>
            <a:r>
              <a:rPr lang="en-NZ" sz="1400" i="1" dirty="0" smtClean="0">
                <a:latin typeface="Calligraph421 BT" pitchFamily="66" charset="0"/>
              </a:rPr>
              <a:t> </a:t>
            </a:r>
            <a:r>
              <a:rPr lang="en-NZ" sz="1400" dirty="0">
                <a:latin typeface="Calligraph421 BT" pitchFamily="66" charset="0"/>
              </a:rPr>
              <a:t>from Mary’s diary during and after one of the events from Scripture </a:t>
            </a:r>
            <a:r>
              <a:rPr lang="en-NZ" sz="1400" dirty="0" smtClean="0">
                <a:latin typeface="Calligraph421 BT" pitchFamily="66" charset="0"/>
              </a:rPr>
              <a:t>about</a:t>
            </a:r>
            <a:br>
              <a:rPr lang="en-NZ" sz="1400" dirty="0" smtClean="0">
                <a:latin typeface="Calligraph421 BT" pitchFamily="66" charset="0"/>
              </a:rPr>
            </a:br>
            <a:r>
              <a:rPr lang="en-NZ" sz="1400" dirty="0" smtClean="0">
                <a:latin typeface="Calligraph421 BT" pitchFamily="66" charset="0"/>
              </a:rPr>
              <a:t>Mary </a:t>
            </a:r>
            <a:r>
              <a:rPr lang="en-NZ" sz="1400" dirty="0">
                <a:latin typeface="Calligraph421 BT" pitchFamily="66" charset="0"/>
              </a:rPr>
              <a:t>as the </a:t>
            </a:r>
            <a:r>
              <a:rPr lang="en-NZ" sz="1400" dirty="0" smtClean="0">
                <a:latin typeface="Calligraph421 BT" pitchFamily="66" charset="0"/>
              </a:rPr>
              <a:t>Mother </a:t>
            </a:r>
            <a:r>
              <a:rPr lang="en-NZ" sz="1400" dirty="0">
                <a:latin typeface="Calligraph421 BT" pitchFamily="66" charset="0"/>
              </a:rPr>
              <a:t>of God in the Holy family.</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Create </a:t>
            </a:r>
            <a:r>
              <a:rPr lang="en-NZ" sz="1400" b="1" i="1" dirty="0">
                <a:latin typeface="Calligraph421 BT" pitchFamily="66" charset="0"/>
              </a:rPr>
              <a:t>a dramatic presentation</a:t>
            </a:r>
            <a:r>
              <a:rPr lang="en-NZ" sz="1400" i="1" dirty="0">
                <a:latin typeface="Calligraph421 BT" pitchFamily="66" charset="0"/>
              </a:rPr>
              <a:t>, </a:t>
            </a:r>
            <a:r>
              <a:rPr lang="en-NZ" sz="1400" dirty="0">
                <a:latin typeface="Calligraph421 BT" pitchFamily="66" charset="0"/>
              </a:rPr>
              <a:t>as children of the age Jesus </a:t>
            </a:r>
            <a:r>
              <a:rPr lang="en-NZ" sz="1400" dirty="0" smtClean="0">
                <a:latin typeface="Calligraph421 BT" pitchFamily="66" charset="0"/>
              </a:rPr>
              <a:t>was </a:t>
            </a:r>
            <a:r>
              <a:rPr lang="en-NZ" sz="1400" dirty="0">
                <a:latin typeface="Calligraph421 BT" pitchFamily="66" charset="0"/>
              </a:rPr>
              <a:t>lost for 3 days according to the Scripture story and create a modern version of a similar incident, to illustrate the common responses of human families when their children face separation and possible </a:t>
            </a:r>
            <a:r>
              <a:rPr lang="en-NZ" sz="1400" dirty="0" smtClean="0">
                <a:latin typeface="Calligraph421 BT" pitchFamily="66" charset="0"/>
              </a:rPr>
              <a:t>danger. Take </a:t>
            </a:r>
            <a:r>
              <a:rPr lang="en-NZ" sz="1400" dirty="0">
                <a:latin typeface="Calligraph421 BT" pitchFamily="66" charset="0"/>
              </a:rPr>
              <a:t>photographs at the presentation </a:t>
            </a:r>
            <a:r>
              <a:rPr lang="en-NZ" sz="1400" dirty="0" smtClean="0">
                <a:latin typeface="Calligraph421 BT" pitchFamily="66" charset="0"/>
              </a:rPr>
              <a:t>and share </a:t>
            </a:r>
            <a:r>
              <a:rPr lang="en-NZ" sz="1400" dirty="0">
                <a:latin typeface="Calligraph421 BT" pitchFamily="66" charset="0"/>
              </a:rPr>
              <a:t>them with </a:t>
            </a:r>
            <a:r>
              <a:rPr lang="en-NZ" sz="1400" dirty="0" smtClean="0">
                <a:latin typeface="Calligraph421 BT" pitchFamily="66" charset="0"/>
              </a:rPr>
              <a:t>your </a:t>
            </a:r>
            <a:r>
              <a:rPr lang="en-NZ" sz="1400" dirty="0">
                <a:latin typeface="Calligraph421 BT" pitchFamily="66" charset="0"/>
              </a:rPr>
              <a:t>parents.</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a power point </a:t>
            </a:r>
            <a:r>
              <a:rPr lang="en-NZ" sz="1400" dirty="0">
                <a:latin typeface="Calligraph421 BT" pitchFamily="66" charset="0"/>
              </a:rPr>
              <a:t>to teach the children in your school about the feasts of the Christmas season.</a:t>
            </a:r>
            <a:endParaRPr lang="en-GB" sz="1400" dirty="0">
              <a:latin typeface="Calligraph421 BT" pitchFamily="66" charset="0"/>
            </a:endParaRPr>
          </a:p>
          <a:p>
            <a:pPr marL="285750" lvl="0" indent="-285750">
              <a:spcAft>
                <a:spcPts val="600"/>
              </a:spcAft>
              <a:buFont typeface="Wingdings" pitchFamily="2" charset="2"/>
              <a:buChar char="v"/>
            </a:pPr>
            <a:r>
              <a:rPr lang="en-NZ" sz="1400" b="1" i="1" dirty="0" smtClean="0">
                <a:latin typeface="Calligraph421 BT" pitchFamily="66" charset="0"/>
              </a:rPr>
              <a:t>Make </a:t>
            </a:r>
            <a:r>
              <a:rPr lang="en-NZ" sz="1400" b="1" i="1" dirty="0">
                <a:latin typeface="Calligraph421 BT" pitchFamily="66" charset="0"/>
              </a:rPr>
              <a:t>up your own way </a:t>
            </a:r>
            <a:r>
              <a:rPr lang="en-NZ" sz="1400" dirty="0">
                <a:latin typeface="Calligraph421 BT" pitchFamily="66" charset="0"/>
              </a:rPr>
              <a:t>of showing and sharing what you have learned and decide </a:t>
            </a:r>
            <a:r>
              <a:rPr lang="en-NZ" sz="1400" dirty="0" smtClean="0">
                <a:latin typeface="Calligraph421 BT" pitchFamily="66" charset="0"/>
              </a:rPr>
              <a:t>with whom </a:t>
            </a:r>
            <a:r>
              <a:rPr lang="en-NZ" sz="1400" dirty="0">
                <a:latin typeface="Calligraph421 BT" pitchFamily="66" charset="0"/>
              </a:rPr>
              <a:t>you would like </a:t>
            </a:r>
            <a:r>
              <a:rPr lang="en-NZ" sz="1400" dirty="0" smtClean="0">
                <a:latin typeface="Calligraph421 BT" pitchFamily="66" charset="0"/>
              </a:rPr>
              <a:t>to share it.</a:t>
            </a:r>
            <a:endParaRPr lang="en-GB" sz="1400" dirty="0">
              <a:latin typeface="Calligraph421 BT" pitchFamily="66" charset="0"/>
            </a:endParaRPr>
          </a:p>
        </p:txBody>
      </p:sp>
      <p:sp>
        <p:nvSpPr>
          <p:cNvPr id="8" name="Action Button: Up">
            <a:hlinkClick r:id="rId3"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up arrow to return to the lesson</a:t>
            </a:r>
            <a:endParaRPr lang="en-GB" sz="900" dirty="0">
              <a:latin typeface="Calligraph421 BT" pitchFamily="66" charset="0"/>
              <a:ea typeface="Segoe UI" pitchFamily="34" charset="0"/>
              <a:cs typeface="Arial" pitchFamily="34" charset="0"/>
            </a:endParaRPr>
          </a:p>
        </p:txBody>
      </p:sp>
      <p:sp>
        <p:nvSpPr>
          <p:cNvPr id="1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9" name="Textbox: Date"/>
          <p:cNvSpPr>
            <a:spLocks noChangeArrowheads="1"/>
          </p:cNvSpPr>
          <p:nvPr/>
        </p:nvSpPr>
        <p:spPr bwMode="auto">
          <a:xfrm>
            <a:off x="6351660" y="4556889"/>
            <a:ext cx="15078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Calligraph421 BT" pitchFamily="66"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Calligraph421 BT" pitchFamily="66"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
        <p:nvSpPr>
          <p:cNvPr id="11" name="Textbox: Name"/>
          <p:cNvSpPr>
            <a:spLocks noChangeArrowheads="1"/>
          </p:cNvSpPr>
          <p:nvPr/>
        </p:nvSpPr>
        <p:spPr bwMode="auto">
          <a:xfrm>
            <a:off x="3972350" y="4556889"/>
            <a:ext cx="237930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Calligraph421 BT" pitchFamily="66"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Calligraph421 BT" pitchFamily="66" charset="0"/>
                <a:ea typeface="Calibri" pitchFamily="34" charset="0"/>
                <a:cs typeface="Times New Roman" pitchFamily="18" charset="0"/>
              </a:rPr>
              <a:t>:_________________</a:t>
            </a:r>
            <a:endParaRPr kumimoji="0" lang="en-GB" sz="1400" b="0" i="0" u="none" strike="noStrike" cap="none" normalizeH="0" baseline="0" dirty="0" smtClean="0">
              <a:ln>
                <a:noFill/>
              </a:ln>
              <a:solidFill>
                <a:schemeClr val="tx1"/>
              </a:solidFill>
              <a:effectLst/>
              <a:latin typeface="Calligraph421 BT" pitchFamily="66" charset="0"/>
              <a:cs typeface="Arial" pitchFamily="34" charset="0"/>
            </a:endParaRPr>
          </a:p>
        </p:txBody>
      </p:sp>
    </p:spTree>
    <p:extLst>
      <p:ext uri="{BB962C8B-B14F-4D97-AF65-F5344CB8AC3E}">
        <p14:creationId xmlns:p14="http://schemas.microsoft.com/office/powerpoint/2010/main" val="484495625"/>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59997" y="3243757"/>
            <a:ext cx="7744315" cy="400110"/>
          </a:xfrm>
          <a:prstGeom prst="rect">
            <a:avLst/>
          </a:prstGeom>
          <a:noFill/>
        </p:spPr>
        <p:txBody>
          <a:bodyPr wrap="square" rtlCol="0">
            <a:spAutoFit/>
          </a:bodyPr>
          <a:lstStyle/>
          <a:p>
            <a:pPr lvl="0"/>
            <a:r>
              <a:rPr lang="en-US" sz="2000" dirty="0" smtClean="0">
                <a:latin typeface="Calligraph421 BT" pitchFamily="66" charset="0"/>
              </a:rPr>
              <a:t>explain </a:t>
            </a:r>
            <a:r>
              <a:rPr lang="en-US" sz="2000" dirty="0">
                <a:latin typeface="Calligraph421 BT" pitchFamily="66" charset="0"/>
              </a:rPr>
              <a:t>why Mary is called the Mother of God </a:t>
            </a:r>
            <a:r>
              <a:rPr lang="en-US" sz="2000" dirty="0" err="1">
                <a:latin typeface="Calligraph421 BT" pitchFamily="66" charset="0"/>
              </a:rPr>
              <a:t>te</a:t>
            </a:r>
            <a:r>
              <a:rPr lang="en-US" sz="2000" dirty="0">
                <a:latin typeface="Calligraph421 BT" pitchFamily="66" charset="0"/>
              </a:rPr>
              <a:t> </a:t>
            </a:r>
            <a:r>
              <a:rPr lang="en-US" sz="2000" dirty="0" err="1">
                <a:latin typeface="Calligraph421 BT" pitchFamily="66" charset="0"/>
              </a:rPr>
              <a:t>W</a:t>
            </a:r>
            <a:r>
              <a:rPr lang="en-US" sz="2000" dirty="0" err="1" smtClean="0">
                <a:latin typeface="Calligraph421 BT" pitchFamily="66" charset="0"/>
              </a:rPr>
              <a:t>haea</a:t>
            </a:r>
            <a:r>
              <a:rPr lang="en-US" sz="2000" dirty="0" smtClean="0">
                <a:latin typeface="Calligraph421 BT" pitchFamily="66" charset="0"/>
              </a:rPr>
              <a:t> </a:t>
            </a:r>
            <a:r>
              <a:rPr lang="en-US" sz="2000" dirty="0">
                <a:latin typeface="Calligraph421 BT" pitchFamily="66" charset="0"/>
              </a:rPr>
              <a:t>o </a:t>
            </a:r>
            <a:r>
              <a:rPr lang="en-US" sz="2000" dirty="0" err="1">
                <a:latin typeface="Calligraph421 BT" pitchFamily="66" charset="0"/>
              </a:rPr>
              <a:t>Te</a:t>
            </a:r>
            <a:r>
              <a:rPr lang="en-US" sz="2000" dirty="0">
                <a:latin typeface="Calligraph421 BT" pitchFamily="66" charset="0"/>
              </a:rPr>
              <a:t> </a:t>
            </a:r>
            <a:r>
              <a:rPr lang="en-US" sz="2000" dirty="0" err="1">
                <a:latin typeface="Calligraph421 BT" pitchFamily="66" charset="0"/>
              </a:rPr>
              <a:t>Atua</a:t>
            </a:r>
            <a:r>
              <a:rPr lang="en-US" sz="2000" dirty="0">
                <a:latin typeface="Calligraph421 BT" pitchFamily="66" charset="0"/>
              </a:rPr>
              <a:t> </a:t>
            </a:r>
            <a:endParaRPr lang="en-GB" dirty="0">
              <a:latin typeface="Calligraph421 BT" pitchFamily="66" charset="0"/>
            </a:endParaRPr>
          </a:p>
        </p:txBody>
      </p:sp>
      <p:sp>
        <p:nvSpPr>
          <p:cNvPr id="9" name="Textbox: Line 1"/>
          <p:cNvSpPr txBox="1"/>
          <p:nvPr/>
        </p:nvSpPr>
        <p:spPr>
          <a:xfrm>
            <a:off x="865802" y="2235517"/>
            <a:ext cx="7744315" cy="400110"/>
          </a:xfrm>
          <a:prstGeom prst="rect">
            <a:avLst/>
          </a:prstGeom>
          <a:noFill/>
        </p:spPr>
        <p:txBody>
          <a:bodyPr wrap="square" rtlCol="0">
            <a:spAutoFit/>
          </a:bodyPr>
          <a:lstStyle/>
          <a:p>
            <a:pPr lvl="0"/>
            <a:r>
              <a:rPr lang="en-US" sz="2000" dirty="0" smtClean="0">
                <a:latin typeface="Calligraph421 BT" pitchFamily="66" charset="0"/>
              </a:rPr>
              <a:t>identify </a:t>
            </a:r>
            <a:r>
              <a:rPr lang="en-US" sz="2000" dirty="0">
                <a:latin typeface="Calligraph421 BT" pitchFamily="66" charset="0"/>
              </a:rPr>
              <a:t>events recorded in the Scriptures about the Holy Family</a:t>
            </a:r>
            <a:endParaRPr lang="en-GB" dirty="0">
              <a:latin typeface="Calligraph421 BT" pitchFamily="66" charset="0"/>
            </a:endParaRPr>
          </a:p>
        </p:txBody>
      </p:sp>
      <p:sp>
        <p:nvSpPr>
          <p:cNvPr id="11" name="Shape: Border 2"/>
          <p:cNvSpPr/>
          <p:nvPr/>
        </p:nvSpPr>
        <p:spPr>
          <a:xfrm>
            <a:off x="859997" y="3243757"/>
            <a:ext cx="7744315" cy="400110"/>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235516"/>
            <a:ext cx="7744315" cy="403926"/>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219822"/>
            <a:ext cx="365806" cy="400110"/>
          </a:xfrm>
          <a:prstGeom prst="rect">
            <a:avLst/>
          </a:prstGeom>
          <a:noFill/>
        </p:spPr>
        <p:txBody>
          <a:bodyPr wrap="none" rtlCol="0">
            <a:spAutoFit/>
          </a:bodyPr>
          <a:lstStyle/>
          <a:p>
            <a:r>
              <a:rPr lang="en-US" sz="2000" dirty="0">
                <a:latin typeface="Calligraph421 BT" pitchFamily="66" charset="0"/>
                <a:ea typeface="Adobe Heiti Std R" pitchFamily="34" charset="-128"/>
                <a:cs typeface="Segoe UI" pitchFamily="34" charset="0"/>
              </a:rPr>
              <a:t>2</a:t>
            </a:r>
            <a:r>
              <a:rPr lang="en-US" sz="2000" dirty="0" smtClean="0">
                <a:latin typeface="Calligraph421 BT" pitchFamily="66" charset="0"/>
                <a:ea typeface="Adobe Heiti Std R" pitchFamily="34" charset="-128"/>
                <a:cs typeface="Segoe UI" pitchFamily="34" charset="0"/>
              </a:rPr>
              <a:t>)</a:t>
            </a:r>
            <a:endParaRPr lang="en-GB" sz="2000" dirty="0">
              <a:latin typeface="Calligraph421 BT" pitchFamily="66" charset="0"/>
              <a:ea typeface="Adobe Heiti Std R" pitchFamily="34" charset="-128"/>
              <a:cs typeface="Segoe UI" pitchFamily="34" charset="0"/>
            </a:endParaRPr>
          </a:p>
        </p:txBody>
      </p:sp>
      <p:sp>
        <p:nvSpPr>
          <p:cNvPr id="15" name="Shape: Number 1"/>
          <p:cNvSpPr txBox="1"/>
          <p:nvPr/>
        </p:nvSpPr>
        <p:spPr>
          <a:xfrm>
            <a:off x="395536" y="2239331"/>
            <a:ext cx="352982" cy="400110"/>
          </a:xfrm>
          <a:prstGeom prst="rect">
            <a:avLst/>
          </a:prstGeom>
          <a:noFill/>
        </p:spPr>
        <p:txBody>
          <a:bodyPr wrap="none" rtlCol="0">
            <a:spAutoFit/>
          </a:bodyPr>
          <a:lstStyle/>
          <a:p>
            <a:r>
              <a:rPr lang="en-US" sz="2000" dirty="0" smtClean="0">
                <a:latin typeface="Calligraph421 BT" pitchFamily="66" charset="0"/>
                <a:ea typeface="Adobe Heiti Std R" pitchFamily="34" charset="-128"/>
                <a:cs typeface="Segoe UI" pitchFamily="34" charset="0"/>
              </a:rPr>
              <a:t>1)</a:t>
            </a:r>
            <a:endParaRPr lang="en-GB" sz="2000" dirty="0">
              <a:latin typeface="Calligraph421 BT" pitchFamily="66" charset="0"/>
              <a:ea typeface="Adobe Heiti Std R" pitchFamily="34" charset="-128"/>
              <a:cs typeface="Segoe UI" pitchFamily="34" charset="0"/>
            </a:endParaRPr>
          </a:p>
        </p:txBody>
      </p:sp>
      <p:sp>
        <p:nvSpPr>
          <p:cNvPr id="3" name="Subtile"/>
          <p:cNvSpPr txBox="1"/>
          <p:nvPr/>
        </p:nvSpPr>
        <p:spPr>
          <a:xfrm>
            <a:off x="865802" y="1548805"/>
            <a:ext cx="2304256" cy="400110"/>
          </a:xfrm>
          <a:prstGeom prst="rect">
            <a:avLst/>
          </a:prstGeom>
          <a:noFill/>
        </p:spPr>
        <p:txBody>
          <a:bodyPr wrap="square" rtlCol="0">
            <a:spAutoFit/>
          </a:bodyPr>
          <a:lstStyle/>
          <a:p>
            <a:r>
              <a:rPr lang="en-NZ" sz="2000" b="1" dirty="0" smtClean="0">
                <a:latin typeface="Calligraph421 BT" pitchFamily="66" charset="0"/>
                <a:ea typeface="Adobe Heiti Std R" pitchFamily="34" charset="-128"/>
              </a:rPr>
              <a:t>The students will:</a:t>
            </a:r>
            <a:endParaRPr lang="en-GB" sz="2000" b="1" dirty="0">
              <a:latin typeface="Calligraph421 BT" pitchFamily="66" charset="0"/>
              <a:ea typeface="Adobe Heiti Std R" pitchFamily="34" charset="-128"/>
            </a:endParaRPr>
          </a:p>
        </p:txBody>
      </p:sp>
      <p:sp>
        <p:nvSpPr>
          <p:cNvPr id="2" name="Title"/>
          <p:cNvSpPr>
            <a:spLocks noGrp="1"/>
          </p:cNvSpPr>
          <p:nvPr>
            <p:ph type="ctrTitle"/>
          </p:nvPr>
        </p:nvSpPr>
        <p:spPr>
          <a:xfrm>
            <a:off x="539552" y="0"/>
            <a:ext cx="7772400" cy="900000"/>
          </a:xfrm>
        </p:spPr>
        <p:txBody>
          <a:bodyPr>
            <a:normAutofit/>
          </a:bodyPr>
          <a:lstStyle/>
          <a:p>
            <a:r>
              <a:rPr lang="en-NZ" sz="4000" b="1" dirty="0">
                <a:latin typeface="Calligraph421 BT" pitchFamily="66" charset="0"/>
              </a:rPr>
              <a:t>Learning Intentions</a:t>
            </a:r>
            <a:endParaRPr lang="en-GB" sz="4000" b="1" dirty="0">
              <a:solidFill>
                <a:schemeClr val="bg1"/>
              </a:solidFill>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30263" y="4912668"/>
            <a:ext cx="1683474"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borders to reveal text</a:t>
            </a:r>
            <a:endParaRPr lang="en-GB" sz="900" dirty="0">
              <a:latin typeface="Calligraph421 BT" pitchFamily="66" charset="0"/>
              <a:ea typeface="Adobe Heiti Std R" pitchFamily="34" charset="-128"/>
              <a:cs typeface="Arial" pitchFamily="34" charset="0"/>
            </a:endParaRPr>
          </a:p>
        </p:txBody>
      </p:sp>
      <p:pic>
        <p:nvPicPr>
          <p:cNvPr id="18"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768" y="124714"/>
            <a:ext cx="1210088" cy="150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503233"/>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B39217"/>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Card 6L (bottom)"/>
          <p:cNvSpPr/>
          <p:nvPr/>
        </p:nvSpPr>
        <p:spPr>
          <a:xfrm>
            <a:off x="1689725" y="1007302"/>
            <a:ext cx="2880320" cy="3600400"/>
          </a:xfrm>
          <a:prstGeom prst="roundRect">
            <a:avLst/>
          </a:prstGeom>
          <a:blipFill>
            <a:blip r:embed="rId3"/>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2" name="Shape: Card 5L"/>
          <p:cNvSpPr/>
          <p:nvPr/>
        </p:nvSpPr>
        <p:spPr>
          <a:xfrm>
            <a:off x="1689725" y="1007302"/>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75000"/>
                  </a:schemeClr>
                </a:solidFill>
                <a:latin typeface="Calligraph421 BT" pitchFamily="66" charset="0"/>
              </a:rPr>
              <a:t>The feast of Mary the Mother of God honours Mary as the mother of Jesus.</a:t>
            </a:r>
            <a:endParaRPr lang="en-GB" sz="2800" b="1" dirty="0">
              <a:solidFill>
                <a:schemeClr val="bg1">
                  <a:lumMod val="75000"/>
                </a:schemeClr>
              </a:solidFill>
              <a:latin typeface="Calligraph421 BT" pitchFamily="66" charset="0"/>
            </a:endParaRPr>
          </a:p>
        </p:txBody>
      </p:sp>
      <p:sp>
        <p:nvSpPr>
          <p:cNvPr id="13" name="Shape: Card 4L"/>
          <p:cNvSpPr/>
          <p:nvPr/>
        </p:nvSpPr>
        <p:spPr>
          <a:xfrm>
            <a:off x="1689725" y="1007302"/>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75000"/>
                  </a:schemeClr>
                </a:solidFill>
                <a:latin typeface="Calligraph421 BT" pitchFamily="66" charset="0"/>
              </a:rPr>
              <a:t>The title Mother of God only makes sense if it is thought about in terms of Jesus.</a:t>
            </a:r>
            <a:endParaRPr lang="en-GB" sz="2800" dirty="0">
              <a:solidFill>
                <a:schemeClr val="bg1">
                  <a:lumMod val="75000"/>
                </a:schemeClr>
              </a:solidFill>
              <a:latin typeface="Calligraph421 BT" pitchFamily="66" charset="0"/>
            </a:endParaRPr>
          </a:p>
        </p:txBody>
      </p:sp>
      <p:sp>
        <p:nvSpPr>
          <p:cNvPr id="14" name="Shape: Card 3L"/>
          <p:cNvSpPr/>
          <p:nvPr/>
        </p:nvSpPr>
        <p:spPr>
          <a:xfrm>
            <a:off x="1689725" y="1007302"/>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75000"/>
                  </a:schemeClr>
                </a:solidFill>
                <a:latin typeface="Calligraph421 BT" pitchFamily="66" charset="0"/>
              </a:rPr>
              <a:t>This comes from the Christian belief that Jesus is God.</a:t>
            </a:r>
            <a:endParaRPr lang="en-GB" sz="2800" b="1" dirty="0">
              <a:solidFill>
                <a:schemeClr val="bg1">
                  <a:lumMod val="75000"/>
                </a:schemeClr>
              </a:solidFill>
              <a:latin typeface="Calligraph421 BT" pitchFamily="66" charset="0"/>
            </a:endParaRPr>
          </a:p>
        </p:txBody>
      </p:sp>
      <p:sp>
        <p:nvSpPr>
          <p:cNvPr id="15" name="Shape: Card 2L"/>
          <p:cNvSpPr/>
          <p:nvPr/>
        </p:nvSpPr>
        <p:spPr>
          <a:xfrm>
            <a:off x="1689725" y="1007302"/>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799999" rev="0"/>
              </a:camera>
              <a:lightRig rig="threePt" dir="t"/>
            </a:scene3d>
          </a:bodyPr>
          <a:lstStyle/>
          <a:p>
            <a:pPr algn="ctr"/>
            <a:r>
              <a:rPr lang="en-NZ" sz="2200" dirty="0">
                <a:solidFill>
                  <a:schemeClr val="bg1">
                    <a:lumMod val="75000"/>
                  </a:schemeClr>
                </a:solidFill>
                <a:latin typeface="Calligraph421 BT" pitchFamily="66" charset="0"/>
              </a:rPr>
              <a:t>Around the year 300 the Greek Church called Mary, </a:t>
            </a:r>
            <a:r>
              <a:rPr lang="en-NZ" sz="2200" dirty="0" err="1">
                <a:solidFill>
                  <a:schemeClr val="bg1">
                    <a:lumMod val="75000"/>
                  </a:schemeClr>
                </a:solidFill>
                <a:latin typeface="Calligraph421 BT" pitchFamily="66" charset="0"/>
              </a:rPr>
              <a:t>Theotokus</a:t>
            </a:r>
            <a:r>
              <a:rPr lang="en-NZ" sz="2200" dirty="0">
                <a:solidFill>
                  <a:schemeClr val="bg1">
                    <a:lumMod val="75000"/>
                  </a:schemeClr>
                </a:solidFill>
                <a:latin typeface="Calligraph421 BT" pitchFamily="66" charset="0"/>
              </a:rPr>
              <a:t> – Theo means God and </a:t>
            </a:r>
            <a:r>
              <a:rPr lang="en-NZ" sz="2200" dirty="0" err="1">
                <a:solidFill>
                  <a:schemeClr val="bg1">
                    <a:lumMod val="75000"/>
                  </a:schemeClr>
                </a:solidFill>
                <a:latin typeface="Calligraph421 BT" pitchFamily="66" charset="0"/>
              </a:rPr>
              <a:t>kotus</a:t>
            </a:r>
            <a:r>
              <a:rPr lang="en-NZ" sz="2200" dirty="0">
                <a:solidFill>
                  <a:schemeClr val="bg1">
                    <a:lumMod val="75000"/>
                  </a:schemeClr>
                </a:solidFill>
                <a:latin typeface="Calligraph421 BT" pitchFamily="66" charset="0"/>
              </a:rPr>
              <a:t> means </a:t>
            </a:r>
            <a:r>
              <a:rPr lang="en-NZ" sz="2200" dirty="0" smtClean="0">
                <a:solidFill>
                  <a:schemeClr val="bg1">
                    <a:lumMod val="75000"/>
                  </a:schemeClr>
                </a:solidFill>
                <a:latin typeface="Calligraph421 BT" pitchFamily="66" charset="0"/>
              </a:rPr>
              <a:t>bearer, </a:t>
            </a:r>
            <a:r>
              <a:rPr lang="en-NZ" sz="2200" dirty="0">
                <a:solidFill>
                  <a:schemeClr val="bg1">
                    <a:lumMod val="75000"/>
                  </a:schemeClr>
                </a:solidFill>
                <a:latin typeface="Calligraph421 BT" pitchFamily="66" charset="0"/>
              </a:rPr>
              <a:t>so </a:t>
            </a:r>
            <a:r>
              <a:rPr lang="en-NZ" sz="2200" dirty="0" err="1">
                <a:solidFill>
                  <a:schemeClr val="bg1">
                    <a:lumMod val="75000"/>
                  </a:schemeClr>
                </a:solidFill>
                <a:latin typeface="Calligraph421 BT" pitchFamily="66" charset="0"/>
              </a:rPr>
              <a:t>Theotokus</a:t>
            </a:r>
            <a:r>
              <a:rPr lang="en-NZ" sz="2200" dirty="0">
                <a:solidFill>
                  <a:schemeClr val="bg1">
                    <a:lumMod val="75000"/>
                  </a:schemeClr>
                </a:solidFill>
                <a:latin typeface="Calligraph421 BT" pitchFamily="66" charset="0"/>
              </a:rPr>
              <a:t> means Mary is </a:t>
            </a:r>
            <a:r>
              <a:rPr lang="en-NZ" sz="2200" dirty="0" smtClean="0">
                <a:solidFill>
                  <a:schemeClr val="bg1">
                    <a:lumMod val="75000"/>
                  </a:schemeClr>
                </a:solidFill>
                <a:latin typeface="Calligraph421 BT" pitchFamily="66" charset="0"/>
              </a:rPr>
              <a:t>the</a:t>
            </a:r>
            <a:br>
              <a:rPr lang="en-NZ" sz="2200" dirty="0" smtClean="0">
                <a:solidFill>
                  <a:schemeClr val="bg1">
                    <a:lumMod val="75000"/>
                  </a:schemeClr>
                </a:solidFill>
                <a:latin typeface="Calligraph421 BT" pitchFamily="66" charset="0"/>
              </a:rPr>
            </a:br>
            <a:r>
              <a:rPr lang="en-NZ" sz="2200" dirty="0" smtClean="0">
                <a:solidFill>
                  <a:schemeClr val="bg1">
                    <a:lumMod val="75000"/>
                  </a:schemeClr>
                </a:solidFill>
                <a:latin typeface="Calligraph421 BT" pitchFamily="66" charset="0"/>
              </a:rPr>
              <a:t>God </a:t>
            </a:r>
            <a:r>
              <a:rPr lang="en-NZ" sz="2200" dirty="0">
                <a:solidFill>
                  <a:schemeClr val="bg1">
                    <a:lumMod val="75000"/>
                  </a:schemeClr>
                </a:solidFill>
                <a:latin typeface="Calligraph421 BT" pitchFamily="66" charset="0"/>
              </a:rPr>
              <a:t>Bearer.</a:t>
            </a:r>
            <a:endParaRPr lang="en-GB" sz="2200" dirty="0">
              <a:solidFill>
                <a:schemeClr val="bg1">
                  <a:lumMod val="75000"/>
                </a:schemeClr>
              </a:solidFill>
              <a:latin typeface="Calligraph421 BT" pitchFamily="66" charset="0"/>
            </a:endParaRPr>
          </a:p>
        </p:txBody>
      </p:sp>
      <p:sp>
        <p:nvSpPr>
          <p:cNvPr id="16" name="Shape: Card 1L (top)"/>
          <p:cNvSpPr/>
          <p:nvPr/>
        </p:nvSpPr>
        <p:spPr>
          <a:xfrm>
            <a:off x="1689725" y="1007302"/>
            <a:ext cx="2880320" cy="3600400"/>
          </a:xfrm>
          <a:prstGeom prst="roundRect">
            <a:avLst/>
          </a:prstGeom>
          <a:blipFill>
            <a:blip r:embed="rId3"/>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17" name="Shape: Card 1R (bottom)"/>
          <p:cNvSpPr/>
          <p:nvPr/>
        </p:nvSpPr>
        <p:spPr>
          <a:xfrm>
            <a:off x="4644008" y="1005509"/>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Calligraph421 BT" pitchFamily="66" charset="0"/>
              </a:rPr>
              <a:t>In the year 431 the Church officially gave Mary the title Mother of God </a:t>
            </a:r>
            <a:r>
              <a:rPr lang="en-NZ" sz="2800" dirty="0" err="1">
                <a:solidFill>
                  <a:schemeClr val="tx1"/>
                </a:solidFill>
                <a:latin typeface="Calligraph421 BT" pitchFamily="66" charset="0"/>
              </a:rPr>
              <a:t>Te</a:t>
            </a:r>
            <a:r>
              <a:rPr lang="en-NZ" sz="2800" dirty="0">
                <a:solidFill>
                  <a:schemeClr val="tx1"/>
                </a:solidFill>
                <a:latin typeface="Calligraph421 BT" pitchFamily="66" charset="0"/>
              </a:rPr>
              <a:t> </a:t>
            </a:r>
            <a:r>
              <a:rPr lang="en-NZ" sz="2800" dirty="0" err="1">
                <a:solidFill>
                  <a:schemeClr val="tx1"/>
                </a:solidFill>
                <a:latin typeface="Calligraph421 BT" pitchFamily="66" charset="0"/>
              </a:rPr>
              <a:t>whaea</a:t>
            </a:r>
            <a:r>
              <a:rPr lang="en-NZ" sz="2800" dirty="0">
                <a:solidFill>
                  <a:schemeClr val="tx1"/>
                </a:solidFill>
                <a:latin typeface="Calligraph421 BT" pitchFamily="66" charset="0"/>
              </a:rPr>
              <a:t> of </a:t>
            </a:r>
            <a:r>
              <a:rPr lang="en-NZ" sz="2800" dirty="0" err="1">
                <a:solidFill>
                  <a:schemeClr val="tx1"/>
                </a:solidFill>
                <a:latin typeface="Calligraph421 BT" pitchFamily="66" charset="0"/>
              </a:rPr>
              <a:t>te</a:t>
            </a:r>
            <a:r>
              <a:rPr lang="en-NZ" sz="2800" dirty="0">
                <a:solidFill>
                  <a:schemeClr val="tx1"/>
                </a:solidFill>
                <a:latin typeface="Calligraph421 BT" pitchFamily="66" charset="0"/>
              </a:rPr>
              <a:t> </a:t>
            </a:r>
            <a:r>
              <a:rPr lang="en-NZ" sz="2800" dirty="0" err="1">
                <a:solidFill>
                  <a:schemeClr val="tx1"/>
                </a:solidFill>
                <a:latin typeface="Calligraph421 BT" pitchFamily="66" charset="0"/>
              </a:rPr>
              <a:t>Atua</a:t>
            </a:r>
            <a:r>
              <a:rPr lang="en-NZ" sz="2800" dirty="0">
                <a:solidFill>
                  <a:schemeClr val="tx1"/>
                </a:solidFill>
                <a:latin typeface="Calligraph421 BT" pitchFamily="66" charset="0"/>
              </a:rPr>
              <a:t>.</a:t>
            </a:r>
            <a:endParaRPr lang="en-GB" sz="2800" b="1" dirty="0">
              <a:solidFill>
                <a:schemeClr val="tx1"/>
              </a:solidFill>
              <a:latin typeface="Calligraph421 BT" pitchFamily="66" charset="0"/>
            </a:endParaRPr>
          </a:p>
        </p:txBody>
      </p:sp>
      <p:sp>
        <p:nvSpPr>
          <p:cNvPr id="18" name="Shape: Card 2R"/>
          <p:cNvSpPr/>
          <p:nvPr/>
        </p:nvSpPr>
        <p:spPr>
          <a:xfrm>
            <a:off x="4644008" y="1005509"/>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200" dirty="0">
                <a:solidFill>
                  <a:schemeClr val="tx1"/>
                </a:solidFill>
                <a:latin typeface="Calligraph421 BT" pitchFamily="66" charset="0"/>
              </a:rPr>
              <a:t>Around the year 300 the Greek Church called Mary, </a:t>
            </a:r>
            <a:r>
              <a:rPr lang="en-NZ" sz="2200" dirty="0" err="1">
                <a:solidFill>
                  <a:schemeClr val="tx1"/>
                </a:solidFill>
                <a:latin typeface="Calligraph421 BT" pitchFamily="66" charset="0"/>
              </a:rPr>
              <a:t>Theotokus</a:t>
            </a:r>
            <a:r>
              <a:rPr lang="en-NZ" sz="2200" dirty="0">
                <a:solidFill>
                  <a:schemeClr val="tx1"/>
                </a:solidFill>
                <a:latin typeface="Calligraph421 BT" pitchFamily="66" charset="0"/>
              </a:rPr>
              <a:t> – Theo means God and </a:t>
            </a:r>
            <a:r>
              <a:rPr lang="en-NZ" sz="2200" dirty="0" err="1">
                <a:solidFill>
                  <a:schemeClr val="tx1"/>
                </a:solidFill>
                <a:latin typeface="Calligraph421 BT" pitchFamily="66" charset="0"/>
              </a:rPr>
              <a:t>kotus</a:t>
            </a:r>
            <a:r>
              <a:rPr lang="en-NZ" sz="2200" dirty="0">
                <a:solidFill>
                  <a:schemeClr val="tx1"/>
                </a:solidFill>
                <a:latin typeface="Calligraph421 BT" pitchFamily="66" charset="0"/>
              </a:rPr>
              <a:t> means </a:t>
            </a:r>
            <a:r>
              <a:rPr lang="en-NZ" sz="2200" dirty="0" smtClean="0">
                <a:solidFill>
                  <a:schemeClr val="tx1"/>
                </a:solidFill>
                <a:latin typeface="Calligraph421 BT" pitchFamily="66" charset="0"/>
              </a:rPr>
              <a:t>bearer, </a:t>
            </a:r>
            <a:r>
              <a:rPr lang="en-NZ" sz="2200" dirty="0">
                <a:solidFill>
                  <a:schemeClr val="tx1"/>
                </a:solidFill>
                <a:latin typeface="Calligraph421 BT" pitchFamily="66" charset="0"/>
              </a:rPr>
              <a:t>so </a:t>
            </a:r>
            <a:r>
              <a:rPr lang="en-NZ" sz="2200" dirty="0" err="1">
                <a:solidFill>
                  <a:schemeClr val="tx1"/>
                </a:solidFill>
                <a:latin typeface="Calligraph421 BT" pitchFamily="66" charset="0"/>
              </a:rPr>
              <a:t>Theotokus</a:t>
            </a:r>
            <a:r>
              <a:rPr lang="en-NZ" sz="2200" dirty="0">
                <a:solidFill>
                  <a:schemeClr val="tx1"/>
                </a:solidFill>
                <a:latin typeface="Calligraph421 BT" pitchFamily="66" charset="0"/>
              </a:rPr>
              <a:t> means Mary is </a:t>
            </a:r>
            <a:r>
              <a:rPr lang="en-NZ" sz="2200" dirty="0" smtClean="0">
                <a:solidFill>
                  <a:schemeClr val="tx1"/>
                </a:solidFill>
                <a:latin typeface="Calligraph421 BT" pitchFamily="66" charset="0"/>
              </a:rPr>
              <a:t>the</a:t>
            </a:r>
            <a:br>
              <a:rPr lang="en-NZ" sz="2200" dirty="0" smtClean="0">
                <a:solidFill>
                  <a:schemeClr val="tx1"/>
                </a:solidFill>
                <a:latin typeface="Calligraph421 BT" pitchFamily="66" charset="0"/>
              </a:rPr>
            </a:br>
            <a:r>
              <a:rPr lang="en-NZ" sz="2200" dirty="0" smtClean="0">
                <a:solidFill>
                  <a:schemeClr val="tx1"/>
                </a:solidFill>
                <a:latin typeface="Calligraph421 BT" pitchFamily="66" charset="0"/>
              </a:rPr>
              <a:t>God </a:t>
            </a:r>
            <a:r>
              <a:rPr lang="en-NZ" sz="2200" dirty="0">
                <a:solidFill>
                  <a:schemeClr val="tx1"/>
                </a:solidFill>
                <a:latin typeface="Calligraph421 BT" pitchFamily="66" charset="0"/>
              </a:rPr>
              <a:t>Bearer.</a:t>
            </a:r>
            <a:endParaRPr lang="en-GB" sz="2200" b="1" dirty="0">
              <a:solidFill>
                <a:schemeClr val="tx1"/>
              </a:solidFill>
              <a:latin typeface="Calligraph421 BT" pitchFamily="66" charset="0"/>
            </a:endParaRPr>
          </a:p>
        </p:txBody>
      </p:sp>
      <p:sp>
        <p:nvSpPr>
          <p:cNvPr id="19" name="Shape: Card 3R"/>
          <p:cNvSpPr/>
          <p:nvPr/>
        </p:nvSpPr>
        <p:spPr>
          <a:xfrm>
            <a:off x="4644008" y="1005509"/>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ligraph421 BT" pitchFamily="66" charset="0"/>
              </a:rPr>
              <a:t>This comes from the Christian belief that Jesus is God.</a:t>
            </a:r>
            <a:endParaRPr lang="en-GB" sz="2800" dirty="0">
              <a:solidFill>
                <a:schemeClr val="tx1"/>
              </a:solidFill>
              <a:latin typeface="Calligraph421 BT" pitchFamily="66" charset="0"/>
            </a:endParaRPr>
          </a:p>
        </p:txBody>
      </p:sp>
      <p:sp>
        <p:nvSpPr>
          <p:cNvPr id="20" name="Shape: Card 4R"/>
          <p:cNvSpPr/>
          <p:nvPr/>
        </p:nvSpPr>
        <p:spPr>
          <a:xfrm>
            <a:off x="4644008" y="1005509"/>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ligraph421 BT" pitchFamily="66" charset="0"/>
              </a:rPr>
              <a:t>The title Mother of God only makes sense if it is thought about in terms of Jesus.</a:t>
            </a:r>
            <a:endParaRPr lang="en-GB" sz="2800" b="1" dirty="0">
              <a:solidFill>
                <a:schemeClr val="tx1"/>
              </a:solidFill>
              <a:latin typeface="Calligraph421 BT" pitchFamily="66" charset="0"/>
            </a:endParaRPr>
          </a:p>
        </p:txBody>
      </p:sp>
      <p:sp>
        <p:nvSpPr>
          <p:cNvPr id="21" name="Shape: Card 5R"/>
          <p:cNvSpPr/>
          <p:nvPr/>
        </p:nvSpPr>
        <p:spPr>
          <a:xfrm>
            <a:off x="4644008" y="1005509"/>
            <a:ext cx="2880320" cy="3600400"/>
          </a:xfrm>
          <a:prstGeom prst="roundRect">
            <a:avLst/>
          </a:prstGeom>
          <a:blipFill>
            <a:blip r:embed="rId4"/>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ligraph421 BT" pitchFamily="66" charset="0"/>
              </a:rPr>
              <a:t>The feast of Mary the Mother of God </a:t>
            </a:r>
            <a:r>
              <a:rPr lang="en-US" sz="2800" dirty="0" err="1">
                <a:solidFill>
                  <a:schemeClr val="tx1"/>
                </a:solidFill>
                <a:latin typeface="Calligraph421 BT" pitchFamily="66" charset="0"/>
              </a:rPr>
              <a:t>honours</a:t>
            </a:r>
            <a:r>
              <a:rPr lang="en-US" sz="2800" dirty="0">
                <a:solidFill>
                  <a:schemeClr val="tx1"/>
                </a:solidFill>
                <a:latin typeface="Calligraph421 BT" pitchFamily="66" charset="0"/>
              </a:rPr>
              <a:t> Mary as the mother of Jesus.</a:t>
            </a:r>
            <a:endParaRPr lang="en-GB" sz="2800" dirty="0">
              <a:solidFill>
                <a:schemeClr val="tx1"/>
              </a:solidFill>
              <a:latin typeface="Calligraph421 BT" pitchFamily="66" charset="0"/>
            </a:endParaRPr>
          </a:p>
        </p:txBody>
      </p:sp>
      <p:sp>
        <p:nvSpPr>
          <p:cNvPr id="22" name="Shape: Card 6R (top)"/>
          <p:cNvSpPr/>
          <p:nvPr/>
        </p:nvSpPr>
        <p:spPr>
          <a:xfrm>
            <a:off x="4644008" y="1005509"/>
            <a:ext cx="2880320" cy="3600400"/>
          </a:xfrm>
          <a:prstGeom prst="roundRect">
            <a:avLst/>
          </a:prstGeom>
          <a:blipFill>
            <a:blip r:embed="rId5"/>
            <a:stretch>
              <a:fillRect/>
            </a:stretch>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latin typeface="Calligraph421 BT" pitchFamily="66" charset="0"/>
            </a:endParaRPr>
          </a:p>
        </p:txBody>
      </p:sp>
      <p:sp>
        <p:nvSpPr>
          <p:cNvPr id="26" name="Title"/>
          <p:cNvSpPr txBox="1">
            <a:spLocks/>
          </p:cNvSpPr>
          <p:nvPr/>
        </p:nvSpPr>
        <p:spPr>
          <a:xfrm>
            <a:off x="0" y="0"/>
            <a:ext cx="9144000" cy="900000"/>
          </a:xfrm>
          <a:prstGeom prst="rect">
            <a:avLst/>
          </a:prstGeom>
        </p:spPr>
        <p:txBody>
          <a:bodyPr lIns="0" r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Calligraph421 BT" pitchFamily="66" charset="0"/>
                <a:ea typeface="Batang" pitchFamily="18" charset="-127"/>
              </a:rPr>
              <a:t>The Feast of Mary, Mother of God</a:t>
            </a:r>
            <a:br>
              <a:rPr lang="en-US" sz="2800" b="1" dirty="0" smtClean="0">
                <a:latin typeface="Calligraph421 BT" pitchFamily="66" charset="0"/>
                <a:ea typeface="Batang" pitchFamily="18" charset="-127"/>
              </a:rPr>
            </a:br>
            <a:r>
              <a:rPr lang="en-US" sz="2800" b="1" dirty="0" smtClean="0">
                <a:latin typeface="Calligraph421 BT" pitchFamily="66" charset="0"/>
                <a:ea typeface="Batang" pitchFamily="18" charset="-127"/>
              </a:rPr>
              <a:t>Maria </a:t>
            </a:r>
            <a:r>
              <a:rPr lang="en-US" sz="2800" b="1" dirty="0" err="1" smtClean="0">
                <a:latin typeface="Calligraph421 BT" pitchFamily="66" charset="0"/>
                <a:ea typeface="Batang" pitchFamily="18" charset="-127"/>
              </a:rPr>
              <a:t>te</a:t>
            </a:r>
            <a:r>
              <a:rPr lang="en-US" sz="2800" b="1" dirty="0" smtClean="0">
                <a:latin typeface="Calligraph421 BT" pitchFamily="66" charset="0"/>
                <a:ea typeface="Batang" pitchFamily="18" charset="-127"/>
              </a:rPr>
              <a:t> </a:t>
            </a:r>
            <a:r>
              <a:rPr lang="en-US" sz="2800" b="1" dirty="0" err="1" smtClean="0">
                <a:latin typeface="Calligraph421 BT" pitchFamily="66" charset="0"/>
                <a:ea typeface="Batang" pitchFamily="18" charset="-127"/>
              </a:rPr>
              <a:t>Whaea</a:t>
            </a:r>
            <a:r>
              <a:rPr lang="en-US" sz="2800" b="1" dirty="0" smtClean="0">
                <a:latin typeface="Calligraph421 BT" pitchFamily="66" charset="0"/>
                <a:ea typeface="Batang" pitchFamily="18" charset="-127"/>
              </a:rPr>
              <a:t> o </a:t>
            </a:r>
            <a:r>
              <a:rPr lang="en-US" sz="2800" b="1" dirty="0" err="1" smtClean="0">
                <a:latin typeface="Calligraph421 BT" pitchFamily="66" charset="0"/>
                <a:ea typeface="Batang" pitchFamily="18" charset="-127"/>
              </a:rPr>
              <a:t>te</a:t>
            </a:r>
            <a:r>
              <a:rPr lang="en-US" sz="2800" b="1" dirty="0" smtClean="0">
                <a:latin typeface="Calligraph421 BT" pitchFamily="66" charset="0"/>
                <a:ea typeface="Batang" pitchFamily="18" charset="-127"/>
              </a:rPr>
              <a:t> </a:t>
            </a:r>
            <a:r>
              <a:rPr lang="en-US" sz="2800" b="1" dirty="0" err="1" smtClean="0">
                <a:latin typeface="Calligraph421 BT" pitchFamily="66" charset="0"/>
                <a:ea typeface="Batang" pitchFamily="18" charset="-127"/>
              </a:rPr>
              <a:t>Atua</a:t>
            </a:r>
            <a:r>
              <a:rPr lang="en-US" sz="2800" b="1" dirty="0" smtClean="0">
                <a:latin typeface="Calligraph421 BT" pitchFamily="66" charset="0"/>
                <a:ea typeface="Batang" pitchFamily="18" charset="-127"/>
              </a:rPr>
              <a:t> - January 1 </a:t>
            </a:r>
            <a:endParaRPr lang="en-GB" sz="2800" b="1" dirty="0">
              <a:latin typeface="Calligraph421 BT" pitchFamily="66" charset="0"/>
              <a:ea typeface="Batang" pitchFamily="18" charset="-127"/>
            </a:endParaRPr>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697406" y="4912668"/>
            <a:ext cx="1749197"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top right card to turn page</a:t>
            </a:r>
            <a:endParaRPr lang="en-GB" sz="900" dirty="0">
              <a:latin typeface="Calligraph421 BT" pitchFamily="66" charset="0"/>
              <a:ea typeface="Segoe UI" pitchFamily="34" charset="0"/>
              <a:cs typeface="Arial" pitchFamily="34" charset="0"/>
            </a:endParaRPr>
          </a:p>
        </p:txBody>
      </p:sp>
    </p:spTree>
    <p:extLst>
      <p:ext uri="{BB962C8B-B14F-4D97-AF65-F5344CB8AC3E}">
        <p14:creationId xmlns:p14="http://schemas.microsoft.com/office/powerpoint/2010/main" val="3098734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2"/>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3"/>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Nail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9116" y="1299790"/>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Nail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1954" y="972187"/>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Nail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74" y="3090178"/>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Nail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7926" y="3066172"/>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Nail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0995" y="972187"/>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Nail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879" y="566581"/>
            <a:ext cx="185737" cy="25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077" y="1549375"/>
            <a:ext cx="1470578" cy="2400537"/>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5" name="Picture 5"/>
          <p:cNvSpPr/>
          <p:nvPr/>
        </p:nvSpPr>
        <p:spPr>
          <a:xfrm>
            <a:off x="5504259" y="1195254"/>
            <a:ext cx="1835391" cy="2124124"/>
          </a:xfrm>
          <a:prstGeom prst="roundRect">
            <a:avLst/>
          </a:prstGeom>
          <a:blipFill>
            <a:blip r:embed="rId5"/>
            <a:stretch>
              <a:fillRect/>
            </a:stretch>
          </a:blipFill>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412" t="-4620" r="-3810" b="-4269"/>
          <a:stretch/>
        </p:blipFill>
        <p:spPr bwMode="auto">
          <a:xfrm>
            <a:off x="3690444" y="3319378"/>
            <a:ext cx="2483860" cy="1540622"/>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Picture 3"/>
          <p:cNvSpPr/>
          <p:nvPr/>
        </p:nvSpPr>
        <p:spPr>
          <a:xfrm>
            <a:off x="2533300" y="1219946"/>
            <a:ext cx="1835391" cy="2124124"/>
          </a:xfrm>
          <a:prstGeom prst="roundRect">
            <a:avLst/>
          </a:prstGeom>
          <a:blipFill>
            <a:blip r:embed="rId7"/>
            <a:stretch>
              <a:fillRect/>
            </a:stretch>
          </a:blipFill>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474" y="3306177"/>
            <a:ext cx="2366853" cy="1560093"/>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798652"/>
            <a:ext cx="1714501" cy="2417716"/>
          </a:xfrm>
          <a:prstGeom prst="ellipse">
            <a:avLst/>
          </a:prstGeom>
          <a:ln w="133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13335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Title"/>
          <p:cNvSpPr>
            <a:spLocks noGrp="1"/>
          </p:cNvSpPr>
          <p:nvPr>
            <p:ph type="ctrTitle"/>
          </p:nvPr>
        </p:nvSpPr>
        <p:spPr>
          <a:xfrm>
            <a:off x="0" y="95250"/>
            <a:ext cx="9144000" cy="900000"/>
          </a:xfrm>
        </p:spPr>
        <p:txBody>
          <a:bodyPr>
            <a:normAutofit fontScale="90000"/>
          </a:bodyPr>
          <a:lstStyle/>
          <a:p>
            <a:r>
              <a:rPr lang="en-US" sz="4000" b="1" dirty="0">
                <a:latin typeface="Calligraph421 BT" pitchFamily="66" charset="0"/>
                <a:ea typeface="Adobe Heiti Std R" pitchFamily="34" charset="-128"/>
              </a:rPr>
              <a:t>The Holy Family as portrayed in various cultures by different artists</a:t>
            </a:r>
            <a:endParaRPr lang="en-GB" sz="40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250971" y="4912668"/>
            <a:ext cx="2642070" cy="230832"/>
          </a:xfrm>
          <a:prstGeom prst="rect">
            <a:avLst/>
          </a:prstGeom>
          <a:noFill/>
        </p:spPr>
        <p:txBody>
          <a:bodyPr wrap="none" rtlCol="0">
            <a:spAutoFit/>
          </a:bodyPr>
          <a:lstStyle/>
          <a:p>
            <a:pPr algn="ctr"/>
            <a:r>
              <a:rPr lang="en-NZ" sz="900" dirty="0" smtClean="0">
                <a:latin typeface="Calligraph421 BT" pitchFamily="66" charset="0"/>
                <a:ea typeface="Segoe UI" pitchFamily="34" charset="0"/>
                <a:cs typeface="Arial" pitchFamily="34" charset="0"/>
              </a:rPr>
              <a:t>Click the Worksheet button to go to the worksheet</a:t>
            </a:r>
            <a:endParaRPr lang="en-GB" sz="900" dirty="0">
              <a:latin typeface="Calligraph421 BT" pitchFamily="66" charset="0"/>
              <a:ea typeface="Segoe UI" pitchFamily="34" charset="0"/>
              <a:cs typeface="Arial" pitchFamily="34" charset="0"/>
            </a:endParaRPr>
          </a:p>
        </p:txBody>
      </p:sp>
      <p:sp>
        <p:nvSpPr>
          <p:cNvPr id="12" name="Action Button: Worksheet">
            <a:hlinkClick r:id="rId10"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657522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fade">
                                      <p:cBhvr>
                                        <p:cTn id="7" dur="300"/>
                                        <p:tgtEl>
                                          <p:spTgt spid="4110"/>
                                        </p:tgtEl>
                                      </p:cBhvr>
                                    </p:animEffect>
                                    <p:anim calcmode="lin" valueType="num">
                                      <p:cBhvr>
                                        <p:cTn id="8" dur="300" fill="hold"/>
                                        <p:tgtEl>
                                          <p:spTgt spid="4110"/>
                                        </p:tgtEl>
                                        <p:attrNameLst>
                                          <p:attrName>ppt_x</p:attrName>
                                        </p:attrNameLst>
                                      </p:cBhvr>
                                      <p:tavLst>
                                        <p:tav tm="0">
                                          <p:val>
                                            <p:strVal val="#ppt_x"/>
                                          </p:val>
                                        </p:tav>
                                        <p:tav tm="100000">
                                          <p:val>
                                            <p:strVal val="#ppt_x"/>
                                          </p:val>
                                        </p:tav>
                                      </p:tavLst>
                                    </p:anim>
                                    <p:anim calcmode="lin" valueType="num">
                                      <p:cBhvr>
                                        <p:cTn id="9" dur="300" fill="hold"/>
                                        <p:tgtEl>
                                          <p:spTgt spid="411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7"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300"/>
                                        <p:tgtEl>
                                          <p:spTgt spid="31"/>
                                        </p:tgtEl>
                                      </p:cBhvr>
                                    </p:animEffect>
                                    <p:anim calcmode="lin" valueType="num">
                                      <p:cBhvr>
                                        <p:cTn id="14" dur="300" fill="hold"/>
                                        <p:tgtEl>
                                          <p:spTgt spid="31"/>
                                        </p:tgtEl>
                                        <p:attrNameLst>
                                          <p:attrName>ppt_x</p:attrName>
                                        </p:attrNameLst>
                                      </p:cBhvr>
                                      <p:tavLst>
                                        <p:tav tm="0">
                                          <p:val>
                                            <p:strVal val="#ppt_x"/>
                                          </p:val>
                                        </p:tav>
                                        <p:tav tm="100000">
                                          <p:val>
                                            <p:strVal val="#ppt_x"/>
                                          </p:val>
                                        </p:tav>
                                      </p:tavLst>
                                    </p:anim>
                                    <p:anim calcmode="lin" valueType="num">
                                      <p:cBhvr>
                                        <p:cTn id="15" dur="3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7"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300"/>
                                        <p:tgtEl>
                                          <p:spTgt spid="32"/>
                                        </p:tgtEl>
                                      </p:cBhvr>
                                    </p:animEffect>
                                    <p:anim calcmode="lin" valueType="num">
                                      <p:cBhvr>
                                        <p:cTn id="20" dur="300" fill="hold"/>
                                        <p:tgtEl>
                                          <p:spTgt spid="32"/>
                                        </p:tgtEl>
                                        <p:attrNameLst>
                                          <p:attrName>ppt_x</p:attrName>
                                        </p:attrNameLst>
                                      </p:cBhvr>
                                      <p:tavLst>
                                        <p:tav tm="0">
                                          <p:val>
                                            <p:strVal val="#ppt_x"/>
                                          </p:val>
                                        </p:tav>
                                        <p:tav tm="100000">
                                          <p:val>
                                            <p:strVal val="#ppt_x"/>
                                          </p:val>
                                        </p:tav>
                                      </p:tavLst>
                                    </p:anim>
                                    <p:anim calcmode="lin" valueType="num">
                                      <p:cBhvr>
                                        <p:cTn id="21" dur="3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7"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300"/>
                                        <p:tgtEl>
                                          <p:spTgt spid="33"/>
                                        </p:tgtEl>
                                      </p:cBhvr>
                                    </p:animEffect>
                                    <p:anim calcmode="lin" valueType="num">
                                      <p:cBhvr>
                                        <p:cTn id="26" dur="300" fill="hold"/>
                                        <p:tgtEl>
                                          <p:spTgt spid="33"/>
                                        </p:tgtEl>
                                        <p:attrNameLst>
                                          <p:attrName>ppt_x</p:attrName>
                                        </p:attrNameLst>
                                      </p:cBhvr>
                                      <p:tavLst>
                                        <p:tav tm="0">
                                          <p:val>
                                            <p:strVal val="#ppt_x"/>
                                          </p:val>
                                        </p:tav>
                                        <p:tav tm="100000">
                                          <p:val>
                                            <p:strVal val="#ppt_x"/>
                                          </p:val>
                                        </p:tav>
                                      </p:tavLst>
                                    </p:anim>
                                    <p:anim calcmode="lin" valueType="num">
                                      <p:cBhvr>
                                        <p:cTn id="27" dur="3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47"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300"/>
                                        <p:tgtEl>
                                          <p:spTgt spid="34"/>
                                        </p:tgtEl>
                                      </p:cBhvr>
                                    </p:animEffect>
                                    <p:anim calcmode="lin" valueType="num">
                                      <p:cBhvr>
                                        <p:cTn id="32" dur="300" fill="hold"/>
                                        <p:tgtEl>
                                          <p:spTgt spid="34"/>
                                        </p:tgtEl>
                                        <p:attrNameLst>
                                          <p:attrName>ppt_x</p:attrName>
                                        </p:attrNameLst>
                                      </p:cBhvr>
                                      <p:tavLst>
                                        <p:tav tm="0">
                                          <p:val>
                                            <p:strVal val="#ppt_x"/>
                                          </p:val>
                                        </p:tav>
                                        <p:tav tm="100000">
                                          <p:val>
                                            <p:strVal val="#ppt_x"/>
                                          </p:val>
                                        </p:tav>
                                      </p:tavLst>
                                    </p:anim>
                                    <p:anim calcmode="lin" valueType="num">
                                      <p:cBhvr>
                                        <p:cTn id="33" dur="3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7"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300"/>
                                        <p:tgtEl>
                                          <p:spTgt spid="35"/>
                                        </p:tgtEl>
                                      </p:cBhvr>
                                    </p:animEffect>
                                    <p:anim calcmode="lin" valueType="num">
                                      <p:cBhvr>
                                        <p:cTn id="38" dur="300" fill="hold"/>
                                        <p:tgtEl>
                                          <p:spTgt spid="35"/>
                                        </p:tgtEl>
                                        <p:attrNameLst>
                                          <p:attrName>ppt_x</p:attrName>
                                        </p:attrNameLst>
                                      </p:cBhvr>
                                      <p:tavLst>
                                        <p:tav tm="0">
                                          <p:val>
                                            <p:strVal val="#ppt_x"/>
                                          </p:val>
                                        </p:tav>
                                        <p:tav tm="100000">
                                          <p:val>
                                            <p:strVal val="#ppt_x"/>
                                          </p:val>
                                        </p:tav>
                                      </p:tavLst>
                                    </p:anim>
                                    <p:anim calcmode="lin" valueType="num">
                                      <p:cBhvr>
                                        <p:cTn id="39" dur="3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1800"/>
                            </p:stCondLst>
                            <p:childTnLst>
                              <p:par>
                                <p:cTn id="41" presetID="37" presetClass="entr" presetSubtype="0" fill="hold" nodeType="afterEffect">
                                  <p:stCondLst>
                                    <p:cond delay="0"/>
                                  </p:stCondLst>
                                  <p:childTnLst>
                                    <p:set>
                                      <p:cBhvr>
                                        <p:cTn id="42" dur="1" fill="hold">
                                          <p:stCondLst>
                                            <p:cond delay="0"/>
                                          </p:stCondLst>
                                        </p:cTn>
                                        <p:tgtEl>
                                          <p:spTgt spid="4104"/>
                                        </p:tgtEl>
                                        <p:attrNameLst>
                                          <p:attrName>style.visibility</p:attrName>
                                        </p:attrNameLst>
                                      </p:cBhvr>
                                      <p:to>
                                        <p:strVal val="visible"/>
                                      </p:to>
                                    </p:set>
                                    <p:animEffect transition="in" filter="fade">
                                      <p:cBhvr>
                                        <p:cTn id="43" dur="1000"/>
                                        <p:tgtEl>
                                          <p:spTgt spid="4104"/>
                                        </p:tgtEl>
                                      </p:cBhvr>
                                    </p:animEffect>
                                    <p:anim calcmode="lin" valueType="num">
                                      <p:cBhvr>
                                        <p:cTn id="44" dur="1000" fill="hold"/>
                                        <p:tgtEl>
                                          <p:spTgt spid="4104"/>
                                        </p:tgtEl>
                                        <p:attrNameLst>
                                          <p:attrName>ppt_x</p:attrName>
                                        </p:attrNameLst>
                                      </p:cBhvr>
                                      <p:tavLst>
                                        <p:tav tm="0">
                                          <p:val>
                                            <p:strVal val="#ppt_x"/>
                                          </p:val>
                                        </p:tav>
                                        <p:tav tm="100000">
                                          <p:val>
                                            <p:strVal val="#ppt_x"/>
                                          </p:val>
                                        </p:tav>
                                      </p:tavLst>
                                    </p:anim>
                                    <p:anim calcmode="lin" valueType="num">
                                      <p:cBhvr>
                                        <p:cTn id="45" dur="900" decel="100000" fill="hold"/>
                                        <p:tgtEl>
                                          <p:spTgt spid="410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104"/>
                                        </p:tgtEl>
                                        <p:attrNameLst>
                                          <p:attrName>ppt_y</p:attrName>
                                        </p:attrNameLst>
                                      </p:cBhvr>
                                      <p:tavLst>
                                        <p:tav tm="0">
                                          <p:val>
                                            <p:strVal val="#ppt_y-.03"/>
                                          </p:val>
                                        </p:tav>
                                        <p:tav tm="100000">
                                          <p:val>
                                            <p:strVal val="#ppt_y"/>
                                          </p:val>
                                        </p:tav>
                                      </p:tavLst>
                                    </p:anim>
                                  </p:childTnLst>
                                </p:cTn>
                              </p:par>
                            </p:childTnLst>
                          </p:cTn>
                        </p:par>
                        <p:par>
                          <p:cTn id="47" fill="hold">
                            <p:stCondLst>
                              <p:cond delay="2800"/>
                            </p:stCondLst>
                            <p:childTnLst>
                              <p:par>
                                <p:cTn id="48" presetID="37" presetClass="entr" presetSubtype="0" fill="hold" nodeType="afterEffect">
                                  <p:stCondLst>
                                    <p:cond delay="0"/>
                                  </p:stCondLst>
                                  <p:childTnLst>
                                    <p:set>
                                      <p:cBhvr>
                                        <p:cTn id="49" dur="1" fill="hold">
                                          <p:stCondLst>
                                            <p:cond delay="0"/>
                                          </p:stCondLst>
                                        </p:cTn>
                                        <p:tgtEl>
                                          <p:spTgt spid="4109"/>
                                        </p:tgtEl>
                                        <p:attrNameLst>
                                          <p:attrName>style.visibility</p:attrName>
                                        </p:attrNameLst>
                                      </p:cBhvr>
                                      <p:to>
                                        <p:strVal val="visible"/>
                                      </p:to>
                                    </p:set>
                                    <p:animEffect transition="in" filter="fade">
                                      <p:cBhvr>
                                        <p:cTn id="50" dur="1000"/>
                                        <p:tgtEl>
                                          <p:spTgt spid="4109"/>
                                        </p:tgtEl>
                                      </p:cBhvr>
                                    </p:animEffect>
                                    <p:anim calcmode="lin" valueType="num">
                                      <p:cBhvr>
                                        <p:cTn id="51" dur="1000" fill="hold"/>
                                        <p:tgtEl>
                                          <p:spTgt spid="4109"/>
                                        </p:tgtEl>
                                        <p:attrNameLst>
                                          <p:attrName>ppt_x</p:attrName>
                                        </p:attrNameLst>
                                      </p:cBhvr>
                                      <p:tavLst>
                                        <p:tav tm="0">
                                          <p:val>
                                            <p:strVal val="#ppt_x"/>
                                          </p:val>
                                        </p:tav>
                                        <p:tav tm="100000">
                                          <p:val>
                                            <p:strVal val="#ppt_x"/>
                                          </p:val>
                                        </p:tav>
                                      </p:tavLst>
                                    </p:anim>
                                    <p:anim calcmode="lin" valueType="num">
                                      <p:cBhvr>
                                        <p:cTn id="52" dur="900" decel="100000" fill="hold"/>
                                        <p:tgtEl>
                                          <p:spTgt spid="4109"/>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4109"/>
                                        </p:tgtEl>
                                        <p:attrNameLst>
                                          <p:attrName>ppt_y</p:attrName>
                                        </p:attrNameLst>
                                      </p:cBhvr>
                                      <p:tavLst>
                                        <p:tav tm="0">
                                          <p:val>
                                            <p:strVal val="#ppt_y-.03"/>
                                          </p:val>
                                        </p:tav>
                                        <p:tav tm="100000">
                                          <p:val>
                                            <p:strVal val="#ppt_y"/>
                                          </p:val>
                                        </p:tav>
                                      </p:tavLst>
                                    </p:anim>
                                  </p:childTnLst>
                                </p:cTn>
                              </p:par>
                            </p:childTnLst>
                          </p:cTn>
                        </p:par>
                        <p:par>
                          <p:cTn id="54" fill="hold">
                            <p:stCondLst>
                              <p:cond delay="38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800"/>
                            </p:stCondLst>
                            <p:childTnLst>
                              <p:par>
                                <p:cTn id="62" presetID="37" presetClass="entr" presetSubtype="0" fill="hold" nodeType="afterEffect">
                                  <p:stCondLst>
                                    <p:cond delay="0"/>
                                  </p:stCondLst>
                                  <p:childTnLst>
                                    <p:set>
                                      <p:cBhvr>
                                        <p:cTn id="63" dur="1" fill="hold">
                                          <p:stCondLst>
                                            <p:cond delay="0"/>
                                          </p:stCondLst>
                                        </p:cTn>
                                        <p:tgtEl>
                                          <p:spTgt spid="4106"/>
                                        </p:tgtEl>
                                        <p:attrNameLst>
                                          <p:attrName>style.visibility</p:attrName>
                                        </p:attrNameLst>
                                      </p:cBhvr>
                                      <p:to>
                                        <p:strVal val="visible"/>
                                      </p:to>
                                    </p:set>
                                    <p:animEffect transition="in" filter="fade">
                                      <p:cBhvr>
                                        <p:cTn id="64" dur="1000"/>
                                        <p:tgtEl>
                                          <p:spTgt spid="4106"/>
                                        </p:tgtEl>
                                      </p:cBhvr>
                                    </p:animEffect>
                                    <p:anim calcmode="lin" valueType="num">
                                      <p:cBhvr>
                                        <p:cTn id="65" dur="1000" fill="hold"/>
                                        <p:tgtEl>
                                          <p:spTgt spid="4106"/>
                                        </p:tgtEl>
                                        <p:attrNameLst>
                                          <p:attrName>ppt_x</p:attrName>
                                        </p:attrNameLst>
                                      </p:cBhvr>
                                      <p:tavLst>
                                        <p:tav tm="0">
                                          <p:val>
                                            <p:strVal val="#ppt_x"/>
                                          </p:val>
                                        </p:tav>
                                        <p:tav tm="100000">
                                          <p:val>
                                            <p:strVal val="#ppt_x"/>
                                          </p:val>
                                        </p:tav>
                                      </p:tavLst>
                                    </p:anim>
                                    <p:anim calcmode="lin" valueType="num">
                                      <p:cBhvr>
                                        <p:cTn id="66" dur="900" decel="100000" fill="hold"/>
                                        <p:tgtEl>
                                          <p:spTgt spid="4106"/>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4106"/>
                                        </p:tgtEl>
                                        <p:attrNameLst>
                                          <p:attrName>ppt_y</p:attrName>
                                        </p:attrNameLst>
                                      </p:cBhvr>
                                      <p:tavLst>
                                        <p:tav tm="0">
                                          <p:val>
                                            <p:strVal val="#ppt_y-.03"/>
                                          </p:val>
                                        </p:tav>
                                        <p:tav tm="100000">
                                          <p:val>
                                            <p:strVal val="#ppt_y"/>
                                          </p:val>
                                        </p:tav>
                                      </p:tavLst>
                                    </p:anim>
                                  </p:childTnLst>
                                </p:cTn>
                              </p:par>
                            </p:childTnLst>
                          </p:cTn>
                        </p:par>
                        <p:par>
                          <p:cTn id="68" fill="hold">
                            <p:stCondLst>
                              <p:cond delay="5800"/>
                            </p:stCondLst>
                            <p:childTnLst>
                              <p:par>
                                <p:cTn id="69" presetID="37"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900" decel="100000" fill="hold"/>
                                        <p:tgtEl>
                                          <p:spTgt spid="2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75" fill="hold">
                            <p:stCondLst>
                              <p:cond delay="6800"/>
                            </p:stCondLst>
                            <p:childTnLst>
                              <p:par>
                                <p:cTn id="76" presetID="37" presetClass="entr" presetSubtype="0" fill="hold" nodeType="afterEffect">
                                  <p:stCondLst>
                                    <p:cond delay="0"/>
                                  </p:stCondLst>
                                  <p:childTnLst>
                                    <p:set>
                                      <p:cBhvr>
                                        <p:cTn id="77" dur="1" fill="hold">
                                          <p:stCondLst>
                                            <p:cond delay="0"/>
                                          </p:stCondLst>
                                        </p:cTn>
                                        <p:tgtEl>
                                          <p:spTgt spid="4105"/>
                                        </p:tgtEl>
                                        <p:attrNameLst>
                                          <p:attrName>style.visibility</p:attrName>
                                        </p:attrNameLst>
                                      </p:cBhvr>
                                      <p:to>
                                        <p:strVal val="visible"/>
                                      </p:to>
                                    </p:set>
                                    <p:animEffect transition="in" filter="fade">
                                      <p:cBhvr>
                                        <p:cTn id="78" dur="1000"/>
                                        <p:tgtEl>
                                          <p:spTgt spid="4105"/>
                                        </p:tgtEl>
                                      </p:cBhvr>
                                    </p:animEffect>
                                    <p:anim calcmode="lin" valueType="num">
                                      <p:cBhvr>
                                        <p:cTn id="79" dur="1000" fill="hold"/>
                                        <p:tgtEl>
                                          <p:spTgt spid="4105"/>
                                        </p:tgtEl>
                                        <p:attrNameLst>
                                          <p:attrName>ppt_x</p:attrName>
                                        </p:attrNameLst>
                                      </p:cBhvr>
                                      <p:tavLst>
                                        <p:tav tm="0">
                                          <p:val>
                                            <p:strVal val="#ppt_x"/>
                                          </p:val>
                                        </p:tav>
                                        <p:tav tm="100000">
                                          <p:val>
                                            <p:strVal val="#ppt_x"/>
                                          </p:val>
                                        </p:tav>
                                      </p:tavLst>
                                    </p:anim>
                                    <p:anim calcmode="lin" valueType="num">
                                      <p:cBhvr>
                                        <p:cTn id="80" dur="900" decel="100000" fill="hold"/>
                                        <p:tgtEl>
                                          <p:spTgt spid="4105"/>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41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786" y="690630"/>
            <a:ext cx="2797108" cy="394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564105" y="2400359"/>
            <a:ext cx="4503549" cy="269540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5022126" y="2905003"/>
            <a:ext cx="3171271" cy="1569660"/>
          </a:xfrm>
          <a:prstGeom prst="rect">
            <a:avLst/>
          </a:prstGeom>
          <a:noFill/>
        </p:spPr>
        <p:txBody>
          <a:bodyPr wrap="square" rtlCol="0">
            <a:spAutoFit/>
          </a:bodyPr>
          <a:lstStyle/>
          <a:p>
            <a:r>
              <a:rPr lang="en-NZ" sz="1200" dirty="0">
                <a:latin typeface="Calligraph421 BT" pitchFamily="66" charset="0"/>
              </a:rPr>
              <a:t>The everyday life the Holy Family led together in Nazareth we have to imagine within the context of their Jewish culture and customs of the time. These included the defined roles of the father and the </a:t>
            </a:r>
            <a:r>
              <a:rPr lang="en-NZ" sz="1200" dirty="0" smtClean="0">
                <a:latin typeface="Calligraph421 BT" pitchFamily="66" charset="0"/>
              </a:rPr>
              <a:t>mother, </a:t>
            </a:r>
            <a:r>
              <a:rPr lang="en-NZ" sz="1200" dirty="0">
                <a:latin typeface="Calligraph421 BT" pitchFamily="66" charset="0"/>
              </a:rPr>
              <a:t>and Joseph and Mary would have taken their roles seriously and done everything they could to bring Jesus up to be the best man he could be.</a:t>
            </a:r>
            <a:endParaRPr lang="en-GB" sz="1200" dirty="0">
              <a:latin typeface="Calligraph421 BT" pitchFamily="66"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691416" y="344444"/>
            <a:ext cx="4121534"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898792">
            <a:off x="5097301" y="694889"/>
            <a:ext cx="2927117" cy="1384995"/>
          </a:xfrm>
          <a:prstGeom prst="rect">
            <a:avLst/>
          </a:prstGeom>
          <a:noFill/>
        </p:spPr>
        <p:txBody>
          <a:bodyPr wrap="square" rtlCol="0">
            <a:spAutoFit/>
          </a:bodyPr>
          <a:lstStyle/>
          <a:p>
            <a:r>
              <a:rPr lang="en-NZ" sz="1200" dirty="0">
                <a:latin typeface="Calligraph421 BT" pitchFamily="66" charset="0"/>
              </a:rPr>
              <a:t>The readings honour Mary and Joseph for fulfilling all God asks of a family - to love their children, to obey God’s word, to worship God and keep God’s laws, to teach and encourage their children to love God and live good and happy lives as God’s people.</a:t>
            </a:r>
            <a:endParaRPr lang="en-GB" sz="1200" dirty="0">
              <a:latin typeface="Calligraph421 BT" pitchFamily="66"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09708" y="2559179"/>
            <a:ext cx="3321248"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1005531">
            <a:off x="551296" y="2881067"/>
            <a:ext cx="2593844" cy="1384995"/>
          </a:xfrm>
          <a:prstGeom prst="rect">
            <a:avLst/>
          </a:prstGeom>
          <a:noFill/>
        </p:spPr>
        <p:txBody>
          <a:bodyPr wrap="square" rtlCol="0">
            <a:spAutoFit/>
          </a:bodyPr>
          <a:lstStyle/>
          <a:p>
            <a:r>
              <a:rPr lang="en-NZ" sz="1200" dirty="0">
                <a:latin typeface="Calligraph421 BT" pitchFamily="66" charset="0"/>
              </a:rPr>
              <a:t>The first when Jesus was born, the second when he was circumcised at the </a:t>
            </a:r>
            <a:r>
              <a:rPr lang="en-NZ" sz="1200" dirty="0" smtClean="0">
                <a:latin typeface="Calligraph421 BT" pitchFamily="66" charset="0"/>
              </a:rPr>
              <a:t>Temple</a:t>
            </a:r>
            <a:r>
              <a:rPr lang="en-NZ" sz="1200" dirty="0">
                <a:latin typeface="Calligraph421 BT" pitchFamily="66" charset="0"/>
              </a:rPr>
              <a:t>, the third when the family fled to Egypt and later returned to Nazareth and the fourth when Jesus was lost in the </a:t>
            </a:r>
            <a:r>
              <a:rPr lang="en-NZ" sz="1200" dirty="0" smtClean="0">
                <a:latin typeface="Calligraph421 BT" pitchFamily="66" charset="0"/>
              </a:rPr>
              <a:t>Temple </a:t>
            </a:r>
            <a:r>
              <a:rPr lang="en-NZ" sz="1200" dirty="0">
                <a:latin typeface="Calligraph421 BT" pitchFamily="66" charset="0"/>
              </a:rPr>
              <a:t>and found after 3 days.</a:t>
            </a:r>
            <a:endParaRPr lang="en-GB" sz="1200" dirty="0">
              <a:latin typeface="Calligraph421 BT" pitchFamily="66"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7888" y="534818"/>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589743" y="1011544"/>
            <a:ext cx="1765072" cy="1169551"/>
          </a:xfrm>
          <a:prstGeom prst="rect">
            <a:avLst/>
          </a:prstGeom>
          <a:noFill/>
        </p:spPr>
        <p:txBody>
          <a:bodyPr wrap="square" rtlCol="0">
            <a:spAutoFit/>
          </a:bodyPr>
          <a:lstStyle/>
          <a:p>
            <a:r>
              <a:rPr lang="en-NZ" sz="1400" dirty="0">
                <a:latin typeface="Calligraph421 BT" pitchFamily="66" charset="0"/>
              </a:rPr>
              <a:t>There are only 4 events recorded in the Gospels about the life of the Holy Family.</a:t>
            </a:r>
            <a:endParaRPr lang="en-GB" sz="1400" dirty="0">
              <a:latin typeface="Calligraph421 BT" pitchFamily="66"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pins on the right to reveal post-it notes.</a:t>
            </a:r>
            <a:endParaRPr lang="en-GB" sz="900" dirty="0">
              <a:latin typeface="Calligraph421 BT" pitchFamily="66" charset="0"/>
              <a:ea typeface="Segoe UI" pitchFamily="34" charset="0"/>
              <a:cs typeface="Arial" pitchFamily="34" charset="0"/>
            </a:endParaRPr>
          </a:p>
        </p:txBody>
      </p:sp>
      <p:sp>
        <p:nvSpPr>
          <p:cNvPr id="34" name="Title"/>
          <p:cNvSpPr txBox="1">
            <a:spLocks/>
          </p:cNvSpPr>
          <p:nvPr/>
        </p:nvSpPr>
        <p:spPr>
          <a:xfrm>
            <a:off x="0" y="95250"/>
            <a:ext cx="9144000" cy="5953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Calligraph421 BT" pitchFamily="66" charset="0"/>
                <a:ea typeface="Adobe Heiti Std R" pitchFamily="34" charset="-128"/>
              </a:rPr>
              <a:t>The Feast of the Holy Family celebrates family </a:t>
            </a:r>
            <a:r>
              <a:rPr lang="en-US" sz="2800" b="1" dirty="0" err="1">
                <a:latin typeface="Calligraph421 BT" pitchFamily="66" charset="0"/>
                <a:ea typeface="Adobe Heiti Std R" pitchFamily="34" charset="-128"/>
              </a:rPr>
              <a:t>wh</a:t>
            </a:r>
            <a:r>
              <a:rPr lang="en-US" sz="2400" b="1" dirty="0" err="1">
                <a:latin typeface="Century" pitchFamily="18" charset="0"/>
                <a:ea typeface="Adobe Heiti Std R" pitchFamily="34" charset="-128"/>
              </a:rPr>
              <a:t>ā</a:t>
            </a:r>
            <a:r>
              <a:rPr lang="en-US" sz="2800" b="1" dirty="0" err="1">
                <a:latin typeface="Calligraph421 BT" pitchFamily="66" charset="0"/>
                <a:ea typeface="Adobe Heiti Std R" pitchFamily="34" charset="-128"/>
              </a:rPr>
              <a:t>nau</a:t>
            </a:r>
            <a:r>
              <a:rPr lang="en-US" sz="2800" b="1" dirty="0">
                <a:latin typeface="Calligraph421 BT" pitchFamily="66" charset="0"/>
                <a:ea typeface="Adobe Heiti Std R" pitchFamily="34" charset="-128"/>
              </a:rPr>
              <a:t> life</a:t>
            </a:r>
            <a:endParaRPr lang="en-GB" sz="2800" b="1" dirty="0">
              <a:latin typeface="Calligraph421 BT" pitchFamily="66" charset="0"/>
              <a:ea typeface="Adobe Heiti Std R" pitchFamily="34" charset="-128"/>
            </a:endParaRPr>
          </a:p>
        </p:txBody>
      </p:sp>
    </p:spTree>
    <p:extLst>
      <p:ext uri="{BB962C8B-B14F-4D97-AF65-F5344CB8AC3E}">
        <p14:creationId xmlns:p14="http://schemas.microsoft.com/office/powerpoint/2010/main" val="1167034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7195327" y="3200401"/>
            <a:ext cx="1842137" cy="1477328"/>
          </a:xfrm>
          <a:prstGeom prst="rect">
            <a:avLst/>
          </a:prstGeom>
          <a:noFill/>
        </p:spPr>
        <p:txBody>
          <a:bodyPr wrap="square" lIns="0" rIns="0" rtlCol="0">
            <a:spAutoFit/>
          </a:bodyPr>
          <a:lstStyle/>
          <a:p>
            <a:r>
              <a:rPr lang="en-NZ" dirty="0">
                <a:latin typeface="Calligraph421 BT" pitchFamily="66" charset="0"/>
              </a:rPr>
              <a:t>Joseph would have taught Jesus </a:t>
            </a:r>
            <a:r>
              <a:rPr lang="en-NZ" dirty="0" smtClean="0">
                <a:latin typeface="Calligraph421 BT" pitchFamily="66" charset="0"/>
              </a:rPr>
              <a:t>how</a:t>
            </a:r>
            <a:br>
              <a:rPr lang="en-NZ" dirty="0" smtClean="0">
                <a:latin typeface="Calligraph421 BT" pitchFamily="66" charset="0"/>
              </a:rPr>
            </a:br>
            <a:r>
              <a:rPr lang="en-NZ" dirty="0" smtClean="0">
                <a:latin typeface="Calligraph421 BT" pitchFamily="66" charset="0"/>
              </a:rPr>
              <a:t>to </a:t>
            </a:r>
            <a:r>
              <a:rPr lang="en-NZ" dirty="0">
                <a:latin typeface="Calligraph421 BT" pitchFamily="66" charset="0"/>
              </a:rPr>
              <a:t>be a </a:t>
            </a:r>
            <a:r>
              <a:rPr lang="en-NZ" dirty="0" smtClean="0">
                <a:latin typeface="Calligraph421 BT" pitchFamily="66" charset="0"/>
              </a:rPr>
              <a:t>kind</a:t>
            </a:r>
            <a:br>
              <a:rPr lang="en-NZ" dirty="0" smtClean="0">
                <a:latin typeface="Calligraph421 BT" pitchFamily="66" charset="0"/>
              </a:rPr>
            </a:br>
            <a:r>
              <a:rPr lang="en-NZ" dirty="0" smtClean="0">
                <a:latin typeface="Calligraph421 BT" pitchFamily="66" charset="0"/>
              </a:rPr>
              <a:t>and thoughtful</a:t>
            </a:r>
            <a:br>
              <a:rPr lang="en-NZ" dirty="0" smtClean="0">
                <a:latin typeface="Calligraph421 BT" pitchFamily="66" charset="0"/>
              </a:rPr>
            </a:br>
            <a:r>
              <a:rPr lang="en-NZ" dirty="0" smtClean="0">
                <a:latin typeface="Calligraph421 BT" pitchFamily="66" charset="0"/>
              </a:rPr>
              <a:t>man </a:t>
            </a:r>
            <a:r>
              <a:rPr lang="en-NZ" dirty="0">
                <a:latin typeface="Calligraph421 BT" pitchFamily="66" charset="0"/>
              </a:rPr>
              <a:t>– as he was.</a:t>
            </a:r>
            <a:endParaRPr lang="en-GB" dirty="0">
              <a:latin typeface="Calligraph421 BT" pitchFamily="66" charset="0"/>
            </a:endParaRPr>
          </a:p>
        </p:txBody>
      </p:sp>
      <p:sp>
        <p:nvSpPr>
          <p:cNvPr id="9" name="TextBox 3"/>
          <p:cNvSpPr txBox="1"/>
          <p:nvPr/>
        </p:nvSpPr>
        <p:spPr>
          <a:xfrm>
            <a:off x="4303114" y="842114"/>
            <a:ext cx="3012086" cy="2031325"/>
          </a:xfrm>
          <a:prstGeom prst="rect">
            <a:avLst/>
          </a:prstGeom>
          <a:noFill/>
        </p:spPr>
        <p:txBody>
          <a:bodyPr wrap="square" rtlCol="0">
            <a:spAutoFit/>
          </a:bodyPr>
          <a:lstStyle/>
          <a:p>
            <a:r>
              <a:rPr lang="en-NZ" dirty="0">
                <a:latin typeface="Calligraph421 BT" pitchFamily="66" charset="0"/>
              </a:rPr>
              <a:t>Joseph set up his carpentry business in Nazareth and as Jesus grew he taught him how to make things with wood. He would have taught him the value of hard work and high standards</a:t>
            </a:r>
            <a:r>
              <a:rPr lang="en-NZ" dirty="0" smtClean="0">
                <a:latin typeface="Calligraph421 BT" pitchFamily="66" charset="0"/>
              </a:rPr>
              <a:t>.</a:t>
            </a:r>
            <a:endParaRPr lang="en-GB" dirty="0">
              <a:latin typeface="Calligraph421 BT" pitchFamily="66" charset="0"/>
            </a:endParaRPr>
          </a:p>
        </p:txBody>
      </p:sp>
      <p:sp>
        <p:nvSpPr>
          <p:cNvPr id="8" name="TextBox 2"/>
          <p:cNvSpPr txBox="1"/>
          <p:nvPr/>
        </p:nvSpPr>
        <p:spPr>
          <a:xfrm>
            <a:off x="62138" y="3268855"/>
            <a:ext cx="4749553" cy="1477328"/>
          </a:xfrm>
          <a:prstGeom prst="rect">
            <a:avLst/>
          </a:prstGeom>
          <a:noFill/>
        </p:spPr>
        <p:txBody>
          <a:bodyPr wrap="square" rtlCol="0">
            <a:spAutoFit/>
          </a:bodyPr>
          <a:lstStyle/>
          <a:p>
            <a:r>
              <a:rPr lang="en-NZ" dirty="0">
                <a:latin typeface="Calligraph421 BT" pitchFamily="66" charset="0"/>
              </a:rPr>
              <a:t>On their </a:t>
            </a:r>
            <a:r>
              <a:rPr lang="en-NZ" dirty="0" smtClean="0">
                <a:latin typeface="Calligraph421 BT" pitchFamily="66" charset="0"/>
              </a:rPr>
              <a:t>journey</a:t>
            </a:r>
            <a:br>
              <a:rPr lang="en-NZ" dirty="0" smtClean="0">
                <a:latin typeface="Calligraph421 BT" pitchFamily="66" charset="0"/>
              </a:rPr>
            </a:br>
            <a:r>
              <a:rPr lang="en-NZ" dirty="0" smtClean="0">
                <a:latin typeface="Calligraph421 BT" pitchFamily="66" charset="0"/>
              </a:rPr>
              <a:t>from </a:t>
            </a:r>
            <a:r>
              <a:rPr lang="en-NZ" dirty="0">
                <a:latin typeface="Calligraph421 BT" pitchFamily="66" charset="0"/>
              </a:rPr>
              <a:t>Egypt </a:t>
            </a:r>
            <a:r>
              <a:rPr lang="en-NZ" dirty="0" smtClean="0">
                <a:latin typeface="Calligraph421 BT" pitchFamily="66" charset="0"/>
              </a:rPr>
              <a:t>back</a:t>
            </a:r>
            <a:br>
              <a:rPr lang="en-NZ" dirty="0" smtClean="0">
                <a:latin typeface="Calligraph421 BT" pitchFamily="66" charset="0"/>
              </a:rPr>
            </a:br>
            <a:r>
              <a:rPr lang="en-NZ" dirty="0" smtClean="0">
                <a:latin typeface="Calligraph421 BT" pitchFamily="66" charset="0"/>
              </a:rPr>
              <a:t>to </a:t>
            </a:r>
            <a:r>
              <a:rPr lang="en-NZ" dirty="0">
                <a:latin typeface="Calligraph421 BT" pitchFamily="66" charset="0"/>
              </a:rPr>
              <a:t>Nazareth Mary would have explained </a:t>
            </a:r>
            <a:r>
              <a:rPr lang="en-NZ" dirty="0" smtClean="0">
                <a:latin typeface="Calligraph421 BT" pitchFamily="66" charset="0"/>
              </a:rPr>
              <a:t>to</a:t>
            </a:r>
            <a:br>
              <a:rPr lang="en-NZ" dirty="0" smtClean="0">
                <a:latin typeface="Calligraph421 BT" pitchFamily="66" charset="0"/>
              </a:rPr>
            </a:br>
            <a:r>
              <a:rPr lang="en-NZ" dirty="0" smtClean="0">
                <a:latin typeface="Calligraph421 BT" pitchFamily="66" charset="0"/>
              </a:rPr>
              <a:t>Jesus </a:t>
            </a:r>
            <a:r>
              <a:rPr lang="en-NZ" dirty="0">
                <a:latin typeface="Calligraph421 BT" pitchFamily="66" charset="0"/>
              </a:rPr>
              <a:t>that his </a:t>
            </a:r>
            <a:r>
              <a:rPr lang="en-NZ" dirty="0" smtClean="0">
                <a:latin typeface="Calligraph421 BT" pitchFamily="66" charset="0"/>
              </a:rPr>
              <a:t>grandparents, </a:t>
            </a:r>
            <a:r>
              <a:rPr lang="en-NZ" dirty="0">
                <a:latin typeface="Calligraph421 BT" pitchFamily="66" charset="0"/>
              </a:rPr>
              <a:t>Anne and </a:t>
            </a:r>
            <a:r>
              <a:rPr lang="en-NZ" dirty="0" smtClean="0">
                <a:latin typeface="Calligraph421 BT" pitchFamily="66" charset="0"/>
              </a:rPr>
              <a:t>Joachim,</a:t>
            </a:r>
            <a:br>
              <a:rPr lang="en-NZ" dirty="0" smtClean="0">
                <a:latin typeface="Calligraph421 BT" pitchFamily="66" charset="0"/>
              </a:rPr>
            </a:br>
            <a:r>
              <a:rPr lang="en-NZ" dirty="0" smtClean="0">
                <a:latin typeface="Calligraph421 BT" pitchFamily="66" charset="0"/>
              </a:rPr>
              <a:t>would </a:t>
            </a:r>
            <a:r>
              <a:rPr lang="en-NZ" dirty="0">
                <a:latin typeface="Calligraph421 BT" pitchFamily="66" charset="0"/>
              </a:rPr>
              <a:t>be waiting to greet them on their return.</a:t>
            </a:r>
            <a:endParaRPr lang="en-GB" dirty="0">
              <a:latin typeface="Calligraph421 BT" pitchFamily="66" charset="0"/>
            </a:endParaRPr>
          </a:p>
        </p:txBody>
      </p:sp>
      <p:sp>
        <p:nvSpPr>
          <p:cNvPr id="7" name="TextBox 1"/>
          <p:cNvSpPr txBox="1"/>
          <p:nvPr/>
        </p:nvSpPr>
        <p:spPr>
          <a:xfrm>
            <a:off x="1452678" y="927947"/>
            <a:ext cx="2606804" cy="1200329"/>
          </a:xfrm>
          <a:prstGeom prst="rect">
            <a:avLst/>
          </a:prstGeom>
          <a:noFill/>
        </p:spPr>
        <p:txBody>
          <a:bodyPr wrap="none" rtlCol="0">
            <a:spAutoFit/>
          </a:bodyPr>
          <a:lstStyle/>
          <a:p>
            <a:r>
              <a:rPr lang="en-NZ" dirty="0">
                <a:latin typeface="Calligraph421 BT" pitchFamily="66" charset="0"/>
              </a:rPr>
              <a:t>Jesus would have </a:t>
            </a:r>
            <a:r>
              <a:rPr lang="en-NZ" dirty="0" smtClean="0">
                <a:latin typeface="Calligraph421 BT" pitchFamily="66" charset="0"/>
              </a:rPr>
              <a:t>learned</a:t>
            </a:r>
            <a:br>
              <a:rPr lang="en-NZ" dirty="0" smtClean="0">
                <a:latin typeface="Calligraph421 BT" pitchFamily="66" charset="0"/>
              </a:rPr>
            </a:br>
            <a:r>
              <a:rPr lang="en-NZ" dirty="0" smtClean="0">
                <a:latin typeface="Calligraph421 BT" pitchFamily="66" charset="0"/>
              </a:rPr>
              <a:t>to </a:t>
            </a:r>
            <a:r>
              <a:rPr lang="en-NZ" dirty="0">
                <a:latin typeface="Calligraph421 BT" pitchFamily="66" charset="0"/>
              </a:rPr>
              <a:t>pray at Mary’s knee.</a:t>
            </a:r>
            <a:endParaRPr lang="en-GB" dirty="0">
              <a:latin typeface="Calligraph421 BT" pitchFamily="66" charset="0"/>
            </a:endParaRPr>
          </a:p>
          <a:p>
            <a:r>
              <a:rPr lang="en-NZ" dirty="0">
                <a:latin typeface="Calligraph421 BT" pitchFamily="66" charset="0"/>
              </a:rPr>
              <a:t>She would have </a:t>
            </a:r>
            <a:r>
              <a:rPr lang="en-NZ" dirty="0" smtClean="0">
                <a:latin typeface="Calligraph421 BT" pitchFamily="66" charset="0"/>
              </a:rPr>
              <a:t>taught</a:t>
            </a:r>
            <a:br>
              <a:rPr lang="en-NZ" dirty="0" smtClean="0">
                <a:latin typeface="Calligraph421 BT" pitchFamily="66" charset="0"/>
              </a:rPr>
            </a:br>
            <a:r>
              <a:rPr lang="en-NZ" dirty="0" smtClean="0">
                <a:latin typeface="Calligraph421 BT" pitchFamily="66" charset="0"/>
              </a:rPr>
              <a:t>him </a:t>
            </a:r>
            <a:r>
              <a:rPr lang="en-NZ" dirty="0">
                <a:latin typeface="Calligraph421 BT" pitchFamily="66" charset="0"/>
              </a:rPr>
              <a:t>about God</a:t>
            </a:r>
            <a:r>
              <a:rPr lang="en-NZ" dirty="0" smtClean="0">
                <a:latin typeface="Calligraph421 BT" pitchFamily="66" charset="0"/>
              </a:rPr>
              <a:t>.</a:t>
            </a:r>
            <a:endParaRPr lang="en-GB" dirty="0">
              <a:latin typeface="Calligraph421 BT" pitchFamily="66" charset="0"/>
            </a:endParaRPr>
          </a:p>
        </p:txBody>
      </p:sp>
      <p:pic>
        <p:nvPicPr>
          <p:cNvPr id="61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751" y="773365"/>
            <a:ext cx="1255713"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529" y="2974936"/>
            <a:ext cx="185896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1260" y="2676864"/>
            <a:ext cx="2341563"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65" y="897850"/>
            <a:ext cx="1255713"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txBox="1">
            <a:spLocks/>
          </p:cNvSpPr>
          <p:nvPr/>
        </p:nvSpPr>
        <p:spPr>
          <a:xfrm>
            <a:off x="0" y="95250"/>
            <a:ext cx="9144000" cy="5953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Calligraph421 BT" pitchFamily="66" charset="0"/>
                <a:ea typeface="Adobe Heiti Std R" pitchFamily="34" charset="-128"/>
              </a:rPr>
              <a:t>Everyday family life in the Holy Family</a:t>
            </a:r>
            <a:endParaRPr lang="en-GB" sz="3600" b="1" dirty="0">
              <a:latin typeface="Calligraph421 BT" pitchFamily="66" charset="0"/>
              <a:ea typeface="Adobe Heiti Std R" pitchFamily="34" charset="-128"/>
            </a:endParaRPr>
          </a:p>
        </p:txBody>
      </p:sp>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3609249" y="4912668"/>
            <a:ext cx="1925527" cy="230832"/>
          </a:xfrm>
          <a:prstGeom prst="rect">
            <a:avLst/>
          </a:prstGeom>
          <a:noFill/>
        </p:spPr>
        <p:txBody>
          <a:bodyPr wrap="none" rtlCol="0">
            <a:spAutoFit/>
          </a:bodyPr>
          <a:lstStyle/>
          <a:p>
            <a:pPr algn="ctr"/>
            <a:r>
              <a:rPr lang="en-GB" sz="900" dirty="0">
                <a:latin typeface="Calligraph421 BT" pitchFamily="66" charset="0"/>
                <a:ea typeface="Adobe Heiti Std R" pitchFamily="34" charset="-128"/>
                <a:cs typeface="Arial" pitchFamily="34" charset="0"/>
              </a:rPr>
              <a:t>Click the </a:t>
            </a:r>
            <a:r>
              <a:rPr lang="en-GB" sz="900" dirty="0" smtClean="0">
                <a:latin typeface="Calligraph421 BT" pitchFamily="66" charset="0"/>
                <a:ea typeface="Adobe Heiti Std R" pitchFamily="34" charset="-128"/>
                <a:cs typeface="Arial" pitchFamily="34" charset="0"/>
              </a:rPr>
              <a:t>images </a:t>
            </a:r>
            <a:r>
              <a:rPr lang="en-GB" sz="900" dirty="0">
                <a:latin typeface="Calligraph421 BT" pitchFamily="66" charset="0"/>
                <a:ea typeface="Adobe Heiti Std R" pitchFamily="34" charset="-128"/>
                <a:cs typeface="Arial" pitchFamily="34" charset="0"/>
              </a:rPr>
              <a:t>to reveal </a:t>
            </a:r>
            <a:r>
              <a:rPr lang="en-GB" sz="900" dirty="0" smtClean="0">
                <a:latin typeface="Calligraph421 BT" pitchFamily="66" charset="0"/>
                <a:ea typeface="Adobe Heiti Std R" pitchFamily="34" charset="-128"/>
                <a:cs typeface="Arial" pitchFamily="34" charset="0"/>
              </a:rPr>
              <a:t>text lines</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143565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1000"/>
                                        <p:tgtEl>
                                          <p:spTgt spid="61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149"/>
                                        </p:tgtEl>
                                        <p:attrNameLst>
                                          <p:attrName>style.visibility</p:attrName>
                                        </p:attrNameLst>
                                      </p:cBhvr>
                                      <p:to>
                                        <p:strVal val="visible"/>
                                      </p:to>
                                    </p:set>
                                    <p:animEffect transition="in" filter="fade">
                                      <p:cBhvr>
                                        <p:cTn id="19" dur="1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14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nextCondLst>
                <p:cond evt="onClick" delay="0">
                  <p:tgtEl>
                    <p:spTgt spid="6146"/>
                  </p:tgtEl>
                </p:cond>
              </p:nextCondLst>
            </p:seq>
            <p:seq concurrent="1" nextAc="seek">
              <p:cTn id="26" restart="whenNotActive" fill="hold" evtFilter="cancelBubble" nodeType="interactiveSeq">
                <p:stCondLst>
                  <p:cond evt="onClick" delay="0">
                    <p:tgtEl>
                      <p:spTgt spid="6147"/>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childTnLst>
                          </p:cTn>
                        </p:par>
                      </p:childTnLst>
                    </p:cTn>
                  </p:par>
                </p:childTnLst>
              </p:cTn>
              <p:nextCondLst>
                <p:cond evt="onClick" delay="0">
                  <p:tgtEl>
                    <p:spTgt spid="6147"/>
                  </p:tgtEl>
                </p:cond>
              </p:nextCondLst>
            </p:seq>
            <p:seq concurrent="1" nextAc="seek">
              <p:cTn id="32" restart="whenNotActive" fill="hold" evtFilter="cancelBubble" nodeType="interactiveSeq">
                <p:stCondLst>
                  <p:cond evt="onClick" delay="0">
                    <p:tgtEl>
                      <p:spTgt spid="6148"/>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nextCondLst>
                <p:cond evt="onClick" delay="0">
                  <p:tgtEl>
                    <p:spTgt spid="6148"/>
                  </p:tgtEl>
                </p:cond>
              </p:nextCondLst>
            </p:seq>
            <p:seq concurrent="1" nextAc="seek">
              <p:cTn id="38" restart="whenNotActive" fill="hold" evtFilter="cancelBubble" nodeType="interactiveSeq">
                <p:stCondLst>
                  <p:cond evt="onClick" delay="0">
                    <p:tgtEl>
                      <p:spTgt spid="6149"/>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childTnLst>
                    </p:cTn>
                  </p:par>
                </p:childTnLst>
              </p:cTn>
              <p:nextCondLst>
                <p:cond evt="onClick" delay="0">
                  <p:tgtEl>
                    <p:spTgt spid="6149"/>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7"/>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8"/>
                                        </p:tgtEl>
                                        <p:attrNameLst>
                                          <p:attrName>style.visibility</p:attrName>
                                        </p:attrNameLst>
                                      </p:cBhvr>
                                      <p:to>
                                        <p:strVal val="hidden"/>
                                      </p:to>
                                    </p:set>
                                  </p:childTnLst>
                                </p:cTn>
                              </p:par>
                              <p:par>
                                <p:cTn id="62" presetID="1" presetClass="exit" presetSubtype="0" fill="hold" grpId="2"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p:bldP spid="10" grpId="1"/>
      <p:bldP spid="10" grpId="2"/>
      <p:bldP spid="9" grpId="0"/>
      <p:bldP spid="9" grpId="1"/>
      <p:bldP spid="9" grpId="2"/>
      <p:bldP spid="8" grpId="0"/>
      <p:bldP spid="8" grpId="1"/>
      <p:bldP spid="8" grpId="2"/>
      <p:bldP spid="7" grpId="0"/>
      <p:bldP spid="7" grpId="1"/>
      <p:bldP spid="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a:spLocks/>
          </p:cNvSpPr>
          <p:nvPr/>
        </p:nvSpPr>
        <p:spPr>
          <a:xfrm>
            <a:off x="0" y="95250"/>
            <a:ext cx="9144000" cy="5953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Calligraph421 BT" pitchFamily="66" charset="0"/>
                <a:ea typeface="Adobe Heiti Std R" pitchFamily="34" charset="-128"/>
              </a:rPr>
              <a:t>Joseph and Mary would have done a lot of what your parents do with you </a:t>
            </a:r>
            <a:endParaRPr lang="en-GB" sz="3200" b="1" dirty="0">
              <a:latin typeface="Calligraph421 BT" pitchFamily="66" charset="0"/>
              <a:ea typeface="Adobe Heiti Std R" pitchFamily="34" charset="-128"/>
            </a:endParaRPr>
          </a:p>
        </p:txBody>
      </p:sp>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Tool instructions"/>
          <p:cNvSpPr txBox="1"/>
          <p:nvPr/>
        </p:nvSpPr>
        <p:spPr>
          <a:xfrm>
            <a:off x="3182059" y="4912668"/>
            <a:ext cx="2779928"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Complete the sentences by writing in the white boxes</a:t>
            </a:r>
            <a:endParaRPr lang="en-GB" sz="900" dirty="0">
              <a:latin typeface="Calligraph421 BT" pitchFamily="66" charset="0"/>
              <a:ea typeface="Adobe Heiti Std R" pitchFamily="34" charset="-128"/>
              <a:cs typeface="Arial" pitchFamily="34"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905798">
            <a:off x="7438239" y="702245"/>
            <a:ext cx="1431166" cy="203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13428" y="1131786"/>
            <a:ext cx="4972836" cy="1569660"/>
          </a:xfrm>
          <a:prstGeom prst="rect">
            <a:avLst/>
          </a:prstGeom>
          <a:noFill/>
        </p:spPr>
        <p:txBody>
          <a:bodyPr wrap="none" rtlCol="0">
            <a:spAutoFit/>
          </a:bodyPr>
          <a:lstStyle/>
          <a:p>
            <a:r>
              <a:rPr lang="en-NZ" sz="1600" dirty="0">
                <a:latin typeface="Calligraph421 BT" pitchFamily="66" charset="0"/>
              </a:rPr>
              <a:t>Jesus attended the </a:t>
            </a:r>
            <a:r>
              <a:rPr lang="en-NZ" sz="1600" dirty="0" smtClean="0">
                <a:latin typeface="Calligraph421 BT" pitchFamily="66" charset="0"/>
              </a:rPr>
              <a:t>Temple </a:t>
            </a:r>
            <a:r>
              <a:rPr lang="en-NZ" sz="1600" dirty="0">
                <a:latin typeface="Calligraph421 BT" pitchFamily="66" charset="0"/>
              </a:rPr>
              <a:t>school for boys </a:t>
            </a:r>
            <a:endParaRPr lang="en-GB" sz="1600" dirty="0">
              <a:latin typeface="Calligraph421 BT" pitchFamily="66" charset="0"/>
            </a:endParaRPr>
          </a:p>
          <a:p>
            <a:r>
              <a:rPr lang="en-NZ" sz="1600" dirty="0">
                <a:latin typeface="Calligraph421 BT" pitchFamily="66" charset="0"/>
              </a:rPr>
              <a:t>where he </a:t>
            </a:r>
            <a:r>
              <a:rPr lang="en-NZ" sz="1600" dirty="0" smtClean="0">
                <a:latin typeface="Calligraph421 BT" pitchFamily="66" charset="0"/>
              </a:rPr>
              <a:t>learned </a:t>
            </a:r>
            <a:r>
              <a:rPr lang="en-NZ" sz="1600" dirty="0">
                <a:latin typeface="Calligraph421 BT" pitchFamily="66" charset="0"/>
              </a:rPr>
              <a:t>the Old Testament of his ancestors.</a:t>
            </a:r>
            <a:endParaRPr lang="en-GB" sz="1600" dirty="0">
              <a:latin typeface="Calligraph421 BT" pitchFamily="66" charset="0"/>
            </a:endParaRPr>
          </a:p>
          <a:p>
            <a:r>
              <a:rPr lang="en-NZ" sz="1600" dirty="0">
                <a:latin typeface="Calligraph421 BT" pitchFamily="66" charset="0"/>
              </a:rPr>
              <a:t>Mary and Joseph supported his learning and helped him</a:t>
            </a:r>
            <a:endParaRPr lang="en-GB" sz="1600" dirty="0">
              <a:latin typeface="Calligraph421 BT" pitchFamily="66" charset="0"/>
            </a:endParaRPr>
          </a:p>
          <a:p>
            <a:r>
              <a:rPr lang="en-NZ" sz="1600" dirty="0">
                <a:latin typeface="Calligraph421 BT" pitchFamily="66" charset="0"/>
              </a:rPr>
              <a:t>with his homework. Even though Jesus was God’s son</a:t>
            </a:r>
            <a:endParaRPr lang="en-GB" sz="1600" dirty="0">
              <a:latin typeface="Calligraph421 BT" pitchFamily="66" charset="0"/>
            </a:endParaRPr>
          </a:p>
          <a:p>
            <a:r>
              <a:rPr lang="en-NZ" sz="1600" dirty="0">
                <a:latin typeface="Calligraph421 BT" pitchFamily="66" charset="0"/>
              </a:rPr>
              <a:t>their life in Nazareth as a family was like most </a:t>
            </a:r>
            <a:r>
              <a:rPr lang="en-NZ" sz="1600" dirty="0" smtClean="0">
                <a:latin typeface="Calligraph421 BT" pitchFamily="66" charset="0"/>
              </a:rPr>
              <a:t>other</a:t>
            </a:r>
            <a:br>
              <a:rPr lang="en-NZ" sz="1600" dirty="0" smtClean="0">
                <a:latin typeface="Calligraph421 BT" pitchFamily="66" charset="0"/>
              </a:rPr>
            </a:br>
            <a:r>
              <a:rPr lang="en-NZ" sz="1600" dirty="0" smtClean="0">
                <a:latin typeface="Calligraph421 BT" pitchFamily="66" charset="0"/>
              </a:rPr>
              <a:t>Jewish families </a:t>
            </a:r>
            <a:r>
              <a:rPr lang="en-NZ" sz="1600" dirty="0">
                <a:latin typeface="Calligraph421 BT" pitchFamily="66" charset="0"/>
              </a:rPr>
              <a:t>living in a small village in Judea</a:t>
            </a:r>
            <a:r>
              <a:rPr lang="en-NZ" sz="1600" dirty="0" smtClean="0">
                <a:latin typeface="Calligraph421 BT" pitchFamily="66" charset="0"/>
              </a:rPr>
              <a:t>.</a:t>
            </a:r>
            <a:endParaRPr lang="en-GB" sz="1600" dirty="0">
              <a:latin typeface="Calligraph421 BT" pitchFamily="66" charset="0"/>
            </a:endParaRPr>
          </a:p>
        </p:txBody>
      </p:sp>
      <p:sp>
        <p:nvSpPr>
          <p:cNvPr id="12" name="TextBox 11"/>
          <p:cNvSpPr txBox="1"/>
          <p:nvPr/>
        </p:nvSpPr>
        <p:spPr>
          <a:xfrm>
            <a:off x="184554" y="2756992"/>
            <a:ext cx="5391219" cy="1897955"/>
          </a:xfrm>
          <a:prstGeom prst="rect">
            <a:avLst/>
          </a:prstGeom>
          <a:noFill/>
        </p:spPr>
        <p:txBody>
          <a:bodyPr wrap="square" rtlCol="0">
            <a:spAutoFit/>
          </a:bodyPr>
          <a:lstStyle/>
          <a:p>
            <a:pPr>
              <a:spcAft>
                <a:spcPts val="800"/>
              </a:spcAft>
            </a:pPr>
            <a:r>
              <a:rPr lang="en-NZ" sz="1400" b="1" dirty="0">
                <a:latin typeface="Calligraph421 BT" pitchFamily="66" charset="0"/>
              </a:rPr>
              <a:t>Jesus helped Mary to …</a:t>
            </a:r>
            <a:endParaRPr lang="en-GB" sz="1400" b="1" dirty="0">
              <a:latin typeface="Calligraph421 BT" pitchFamily="66" charset="0"/>
            </a:endParaRPr>
          </a:p>
          <a:p>
            <a:pPr>
              <a:spcAft>
                <a:spcPts val="800"/>
              </a:spcAft>
            </a:pPr>
            <a:r>
              <a:rPr lang="en-NZ" sz="1400" b="1" dirty="0">
                <a:latin typeface="Calligraph421 BT" pitchFamily="66" charset="0"/>
              </a:rPr>
              <a:t>Joseph and Jesus made …</a:t>
            </a:r>
            <a:endParaRPr lang="en-GB" sz="1400" b="1" dirty="0">
              <a:latin typeface="Calligraph421 BT" pitchFamily="66" charset="0"/>
            </a:endParaRPr>
          </a:p>
          <a:p>
            <a:pPr>
              <a:spcAft>
                <a:spcPts val="800"/>
              </a:spcAft>
            </a:pPr>
            <a:r>
              <a:rPr lang="en-NZ" sz="1400" b="1" dirty="0">
                <a:latin typeface="Calligraph421 BT" pitchFamily="66" charset="0"/>
              </a:rPr>
              <a:t>Jesus’ cousin would have …</a:t>
            </a:r>
            <a:endParaRPr lang="en-GB" sz="1400" b="1" dirty="0">
              <a:latin typeface="Calligraph421 BT" pitchFamily="66" charset="0"/>
            </a:endParaRPr>
          </a:p>
          <a:p>
            <a:pPr>
              <a:spcAft>
                <a:spcPts val="800"/>
              </a:spcAft>
            </a:pPr>
            <a:r>
              <a:rPr lang="en-NZ" sz="1400" b="1" dirty="0">
                <a:latin typeface="Calligraph421 BT" pitchFamily="66" charset="0"/>
              </a:rPr>
              <a:t>Jesus’ friends sometimes came …</a:t>
            </a:r>
            <a:endParaRPr lang="en-GB" sz="1400" b="1" dirty="0">
              <a:latin typeface="Calligraph421 BT" pitchFamily="66" charset="0"/>
            </a:endParaRPr>
          </a:p>
          <a:p>
            <a:pPr>
              <a:spcAft>
                <a:spcPts val="800"/>
              </a:spcAft>
            </a:pPr>
            <a:r>
              <a:rPr lang="en-NZ" sz="1400" b="1" dirty="0">
                <a:latin typeface="Calligraph421 BT" pitchFamily="66" charset="0"/>
              </a:rPr>
              <a:t>Mary and Joseph taught Jesus …</a:t>
            </a:r>
            <a:endParaRPr lang="en-GB" sz="1400" b="1" dirty="0">
              <a:latin typeface="Calligraph421 BT" pitchFamily="66" charset="0"/>
            </a:endParaRPr>
          </a:p>
          <a:p>
            <a:pPr>
              <a:spcAft>
                <a:spcPts val="800"/>
              </a:spcAft>
            </a:pPr>
            <a:r>
              <a:rPr lang="en-NZ" sz="1400" b="1" dirty="0">
                <a:latin typeface="Calligraph421 BT" pitchFamily="66" charset="0"/>
              </a:rPr>
              <a:t>As he grew Mary and Joseph noticed that Jesus </a:t>
            </a:r>
            <a:r>
              <a:rPr lang="en-NZ" sz="1400" dirty="0" smtClean="0">
                <a:latin typeface="Calligraph421 BT" pitchFamily="66" charset="0"/>
              </a:rPr>
              <a:t>…</a:t>
            </a:r>
            <a:endParaRPr lang="en-GB" sz="1400" dirty="0">
              <a:latin typeface="Calligraph421 BT" pitchFamily="66" charset="0"/>
            </a:endParaRPr>
          </a:p>
        </p:txBody>
      </p:sp>
      <p:sp>
        <p:nvSpPr>
          <p:cNvPr id="13" name="TextBox 12"/>
          <p:cNvSpPr txBox="1"/>
          <p:nvPr/>
        </p:nvSpPr>
        <p:spPr>
          <a:xfrm>
            <a:off x="134967" y="2418438"/>
            <a:ext cx="2262158" cy="338554"/>
          </a:xfrm>
          <a:prstGeom prst="rect">
            <a:avLst/>
          </a:prstGeom>
          <a:noFill/>
        </p:spPr>
        <p:txBody>
          <a:bodyPr wrap="none" rtlCol="0">
            <a:spAutoFit/>
          </a:bodyPr>
          <a:lstStyle/>
          <a:p>
            <a:r>
              <a:rPr lang="en-NZ" sz="1600" b="1" u="sng" dirty="0">
                <a:latin typeface="Calligraph421 BT" pitchFamily="66" charset="0"/>
              </a:rPr>
              <a:t>Complete the </a:t>
            </a:r>
            <a:r>
              <a:rPr lang="en-NZ" sz="1600" b="1" u="sng" dirty="0" smtClean="0">
                <a:latin typeface="Calligraph421 BT" pitchFamily="66" charset="0"/>
              </a:rPr>
              <a:t>sentences</a:t>
            </a:r>
            <a:endParaRPr lang="en-GB" sz="1600" b="1" u="sng" dirty="0">
              <a:latin typeface="Calligraph421 BT" pitchFamily="66" charset="0"/>
            </a:endParaRPr>
          </a:p>
        </p:txBody>
      </p:sp>
      <p:pic>
        <p:nvPicPr>
          <p:cNvPr id="7177"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47199">
            <a:off x="470806" y="575702"/>
            <a:ext cx="1545691" cy="194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ontrols>
      <mc:AlternateContent xmlns:mc="http://schemas.openxmlformats.org/markup-compatibility/2006">
        <mc:Choice xmlns:v="urn:schemas-microsoft-com:vml" Requires="v">
          <p:control spid="7309" name="TextBox6" r:id="rId2" imgW="4867200" imgH="257040"/>
        </mc:Choice>
        <mc:Fallback>
          <p:control name="TextBox6" r:id="rId2" imgW="4867200" imgH="257040">
            <p:pic>
              <p:nvPicPr>
                <p:cNvPr id="0" name="TextBox6"/>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4090988" y="4359275"/>
                  <a:ext cx="4867275" cy="2587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7310" name="TextBox5" r:id="rId3" imgW="6114960" imgH="257040"/>
        </mc:Choice>
        <mc:Fallback>
          <p:control name="TextBox5" r:id="rId3" imgW="6114960" imgH="257040">
            <p:pic>
              <p:nvPicPr>
                <p:cNvPr id="0" name="TextBox5"/>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2841625" y="4040188"/>
                  <a:ext cx="6116638" cy="2587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7311" name="TextBox4" r:id="rId4" imgW="6114960" imgH="257040"/>
        </mc:Choice>
        <mc:Fallback>
          <p:control name="TextBox4" r:id="rId4" imgW="6114960" imgH="257040">
            <p:pic>
              <p:nvPicPr>
                <p:cNvPr id="0" name="TextBox4"/>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2841625" y="3722688"/>
                  <a:ext cx="6116638" cy="2587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7312" name="TextBox3" r:id="rId5" imgW="6562800" imgH="257040"/>
        </mc:Choice>
        <mc:Fallback>
          <p:control name="TextBox3" r:id="rId5" imgW="6562800" imgH="257040">
            <p:pic>
              <p:nvPicPr>
                <p:cNvPr id="0" name="TextBox3"/>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2397125" y="3403600"/>
                  <a:ext cx="6561138" cy="2587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7313" name="TextBox2" r:id="rId6" imgW="6705720" imgH="257040"/>
        </mc:Choice>
        <mc:Fallback>
          <p:control name="TextBox2" r:id="rId6" imgW="6705720" imgH="257040">
            <p:pic>
              <p:nvPicPr>
                <p:cNvPr id="0" name="TextBox2"/>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2255838" y="3086100"/>
                  <a:ext cx="6702425" cy="2587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7314" name="TextBox1" r:id="rId7" imgW="6772320" imgH="257040"/>
        </mc:Choice>
        <mc:Fallback>
          <p:control name="TextBox1" r:id="rId7" imgW="6772320" imgH="257040">
            <p:pic>
              <p:nvPicPr>
                <p:cNvPr id="0" name="TextBox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2184400" y="2768600"/>
                  <a:ext cx="6773863" cy="2587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022858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6454500" y="3355785"/>
            <a:ext cx="2102114" cy="923330"/>
          </a:xfrm>
          <a:prstGeom prst="rect">
            <a:avLst/>
          </a:prstGeom>
          <a:noFill/>
        </p:spPr>
        <p:txBody>
          <a:bodyPr wrap="none" rtlCol="0">
            <a:spAutoFit/>
          </a:bodyPr>
          <a:lstStyle/>
          <a:p>
            <a:pPr algn="ctr"/>
            <a:r>
              <a:rPr lang="en-NZ" b="1" dirty="0">
                <a:latin typeface="Calligraph421 BT" pitchFamily="66" charset="0"/>
              </a:rPr>
              <a:t>Jesus is lost </a:t>
            </a:r>
            <a:r>
              <a:rPr lang="en-NZ" b="1" dirty="0" smtClean="0">
                <a:latin typeface="Calligraph421 BT" pitchFamily="66" charset="0"/>
              </a:rPr>
              <a:t>and</a:t>
            </a:r>
          </a:p>
          <a:p>
            <a:pPr algn="ctr"/>
            <a:r>
              <a:rPr lang="en-NZ" b="1" dirty="0" smtClean="0">
                <a:latin typeface="Calligraph421 BT" pitchFamily="66" charset="0"/>
              </a:rPr>
              <a:t>found </a:t>
            </a:r>
            <a:r>
              <a:rPr lang="en-NZ" b="1" dirty="0">
                <a:latin typeface="Calligraph421 BT" pitchFamily="66" charset="0"/>
              </a:rPr>
              <a:t>in the </a:t>
            </a:r>
            <a:r>
              <a:rPr lang="en-NZ" b="1" dirty="0" smtClean="0">
                <a:latin typeface="Calligraph421 BT" pitchFamily="66" charset="0"/>
              </a:rPr>
              <a:t>Temple</a:t>
            </a:r>
            <a:endParaRPr lang="en-GB" b="1" dirty="0">
              <a:latin typeface="Calligraph421 BT" pitchFamily="66" charset="0"/>
            </a:endParaRPr>
          </a:p>
          <a:p>
            <a:pPr algn="ctr"/>
            <a:r>
              <a:rPr lang="en-NZ" i="1" dirty="0">
                <a:latin typeface="Calligraph421 BT" pitchFamily="66" charset="0"/>
              </a:rPr>
              <a:t>Luke 2:41-52</a:t>
            </a:r>
            <a:endParaRPr lang="en-GB" i="1" dirty="0">
              <a:latin typeface="Calligraph421 BT" pitchFamily="66" charset="0"/>
            </a:endParaRPr>
          </a:p>
        </p:txBody>
      </p:sp>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765" y="873672"/>
            <a:ext cx="2353582" cy="236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p:cNvSpPr/>
          <p:nvPr/>
        </p:nvSpPr>
        <p:spPr>
          <a:xfrm>
            <a:off x="3443822" y="3355785"/>
            <a:ext cx="2060683" cy="923330"/>
          </a:xfrm>
          <a:prstGeom prst="rect">
            <a:avLst/>
          </a:prstGeom>
        </p:spPr>
        <p:txBody>
          <a:bodyPr wrap="square">
            <a:spAutoFit/>
          </a:bodyPr>
          <a:lstStyle/>
          <a:p>
            <a:pPr algn="ctr"/>
            <a:r>
              <a:rPr lang="en-NZ" b="1" dirty="0">
                <a:latin typeface="Calligraph421 BT" pitchFamily="66" charset="0"/>
              </a:rPr>
              <a:t>The escape to </a:t>
            </a:r>
            <a:r>
              <a:rPr lang="en-NZ" b="1" dirty="0" smtClean="0">
                <a:latin typeface="Calligraph421 BT" pitchFamily="66" charset="0"/>
              </a:rPr>
              <a:t>and</a:t>
            </a:r>
            <a:br>
              <a:rPr lang="en-NZ" b="1" dirty="0" smtClean="0">
                <a:latin typeface="Calligraph421 BT" pitchFamily="66" charset="0"/>
              </a:rPr>
            </a:br>
            <a:r>
              <a:rPr lang="en-NZ" b="1" dirty="0" smtClean="0">
                <a:latin typeface="Calligraph421 BT" pitchFamily="66" charset="0"/>
              </a:rPr>
              <a:t>return </a:t>
            </a:r>
            <a:r>
              <a:rPr lang="en-NZ" b="1" dirty="0">
                <a:latin typeface="Calligraph421 BT" pitchFamily="66" charset="0"/>
              </a:rPr>
              <a:t>from Egypt </a:t>
            </a:r>
            <a:endParaRPr lang="en-GB" b="1" dirty="0">
              <a:latin typeface="Calligraph421 BT" pitchFamily="66" charset="0"/>
            </a:endParaRPr>
          </a:p>
          <a:p>
            <a:pPr algn="ctr"/>
            <a:r>
              <a:rPr lang="en-NZ" i="1" dirty="0">
                <a:latin typeface="Calligraph421 BT" pitchFamily="66" charset="0"/>
              </a:rPr>
              <a:t>Matthew 2: 13-23</a:t>
            </a:r>
            <a:endParaRPr lang="en-GB" i="1" dirty="0">
              <a:latin typeface="Calligraph421 BT" pitchFamily="66" charset="0"/>
            </a:endParaRPr>
          </a:p>
        </p:txBody>
      </p:sp>
      <p:pic>
        <p:nvPicPr>
          <p:cNvPr id="81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157" y="1304232"/>
            <a:ext cx="2444011" cy="193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p:nvPr/>
        </p:nvSpPr>
        <p:spPr>
          <a:xfrm>
            <a:off x="568171" y="3355785"/>
            <a:ext cx="1901483" cy="923330"/>
          </a:xfrm>
          <a:prstGeom prst="rect">
            <a:avLst/>
          </a:prstGeom>
          <a:noFill/>
        </p:spPr>
        <p:txBody>
          <a:bodyPr wrap="none" rtlCol="0">
            <a:spAutoFit/>
          </a:bodyPr>
          <a:lstStyle/>
          <a:p>
            <a:pPr algn="ctr"/>
            <a:r>
              <a:rPr lang="en-NZ" b="1" dirty="0">
                <a:latin typeface="Calligraph421 BT" pitchFamily="66" charset="0"/>
              </a:rPr>
              <a:t>Jesus is </a:t>
            </a:r>
            <a:r>
              <a:rPr lang="en-NZ" b="1" dirty="0" smtClean="0">
                <a:latin typeface="Calligraph421 BT" pitchFamily="66" charset="0"/>
              </a:rPr>
              <a:t>presented</a:t>
            </a:r>
            <a:br>
              <a:rPr lang="en-NZ" b="1" dirty="0" smtClean="0">
                <a:latin typeface="Calligraph421 BT" pitchFamily="66" charset="0"/>
              </a:rPr>
            </a:br>
            <a:r>
              <a:rPr lang="en-NZ" b="1" dirty="0" smtClean="0">
                <a:latin typeface="Calligraph421 BT" pitchFamily="66" charset="0"/>
              </a:rPr>
              <a:t>in the Temple</a:t>
            </a:r>
            <a:br>
              <a:rPr lang="en-NZ" b="1" dirty="0" smtClean="0">
                <a:latin typeface="Calligraph421 BT" pitchFamily="66" charset="0"/>
              </a:rPr>
            </a:br>
            <a:r>
              <a:rPr lang="en-NZ" i="1" dirty="0" smtClean="0">
                <a:latin typeface="Calligraph421 BT" pitchFamily="66" charset="0"/>
              </a:rPr>
              <a:t>Luke </a:t>
            </a:r>
            <a:r>
              <a:rPr lang="en-NZ" i="1" dirty="0">
                <a:latin typeface="Calligraph421 BT" pitchFamily="66" charset="0"/>
              </a:rPr>
              <a:t>2: 22-32</a:t>
            </a:r>
            <a:endParaRPr lang="en-GB" i="1" dirty="0">
              <a:latin typeface="Calligraph421 BT" pitchFamily="66" charset="0"/>
            </a:endParaRPr>
          </a:p>
        </p:txBody>
      </p:sp>
      <p:pic>
        <p:nvPicPr>
          <p:cNvPr id="819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63751" y="1354152"/>
            <a:ext cx="2510321" cy="1886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hape: Pop-up window"/>
          <p:cNvSpPr/>
          <p:nvPr/>
        </p:nvSpPr>
        <p:spPr>
          <a:xfrm>
            <a:off x="1065347" y="956981"/>
            <a:ext cx="6825888" cy="3339803"/>
          </a:xfrm>
          <a:prstGeom prst="roundRect">
            <a:avLst>
              <a:gd name="adj" fmla="val 4598"/>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Arial" pitchFamily="34" charset="0"/>
              <a:buChar char="•"/>
            </a:pPr>
            <a:r>
              <a:rPr lang="en-NZ" dirty="0">
                <a:solidFill>
                  <a:schemeClr val="tx1"/>
                </a:solidFill>
                <a:latin typeface="Calligraph421 BT" pitchFamily="66" charset="0"/>
              </a:rPr>
              <a:t>Look closely at the images and the expressions on the faces of the people and note what they tell you</a:t>
            </a:r>
            <a:endParaRPr lang="en-GB" dirty="0">
              <a:solidFill>
                <a:schemeClr val="tx1"/>
              </a:solidFill>
              <a:latin typeface="Calligraph421 BT" pitchFamily="66" charset="0"/>
            </a:endParaRPr>
          </a:p>
          <a:p>
            <a:pPr marL="285750" lvl="0" indent="-285750">
              <a:spcAft>
                <a:spcPts val="1200"/>
              </a:spcAft>
              <a:buFont typeface="Arial" pitchFamily="34" charset="0"/>
              <a:buChar char="•"/>
            </a:pPr>
            <a:r>
              <a:rPr lang="en-NZ" dirty="0">
                <a:solidFill>
                  <a:schemeClr val="tx1"/>
                </a:solidFill>
                <a:latin typeface="Calligraph421 BT" pitchFamily="66" charset="0"/>
              </a:rPr>
              <a:t>In groups read one of the stories and use your imagination to get a sense of the backstory for each one – share your ideas</a:t>
            </a:r>
            <a:endParaRPr lang="en-GB" dirty="0">
              <a:solidFill>
                <a:schemeClr val="tx1"/>
              </a:solidFill>
              <a:latin typeface="Calligraph421 BT" pitchFamily="66" charset="0"/>
            </a:endParaRPr>
          </a:p>
          <a:p>
            <a:pPr marL="285750" lvl="0" indent="-285750">
              <a:spcAft>
                <a:spcPts val="1200"/>
              </a:spcAft>
              <a:buFont typeface="Arial" pitchFamily="34" charset="0"/>
              <a:buChar char="•"/>
            </a:pPr>
            <a:r>
              <a:rPr lang="en-NZ" dirty="0">
                <a:solidFill>
                  <a:schemeClr val="tx1"/>
                </a:solidFill>
                <a:latin typeface="Calligraph421 BT" pitchFamily="66" charset="0"/>
              </a:rPr>
              <a:t>Think about how the story exposes the values of the Holy Family – explain this and give examples</a:t>
            </a:r>
            <a:endParaRPr lang="en-GB" dirty="0">
              <a:solidFill>
                <a:schemeClr val="tx1"/>
              </a:solidFill>
              <a:latin typeface="Calligraph421 BT" pitchFamily="66" charset="0"/>
            </a:endParaRPr>
          </a:p>
          <a:p>
            <a:pPr marL="285750" lvl="0" indent="-285750">
              <a:spcAft>
                <a:spcPts val="1200"/>
              </a:spcAft>
              <a:buFont typeface="Arial" pitchFamily="34" charset="0"/>
              <a:buChar char="•"/>
            </a:pPr>
            <a:r>
              <a:rPr lang="en-NZ" dirty="0">
                <a:solidFill>
                  <a:schemeClr val="tx1"/>
                </a:solidFill>
                <a:latin typeface="Calligraph421 BT" pitchFamily="66" charset="0"/>
              </a:rPr>
              <a:t>Research the artist, Marc </a:t>
            </a:r>
            <a:r>
              <a:rPr lang="en-NZ" dirty="0" smtClean="0">
                <a:solidFill>
                  <a:schemeClr val="tx1"/>
                </a:solidFill>
                <a:latin typeface="Calligraph421 BT" pitchFamily="66" charset="0"/>
              </a:rPr>
              <a:t>Chagall, </a:t>
            </a:r>
            <a:r>
              <a:rPr lang="en-NZ" dirty="0">
                <a:solidFill>
                  <a:schemeClr val="tx1"/>
                </a:solidFill>
                <a:latin typeface="Calligraph421 BT" pitchFamily="66" charset="0"/>
              </a:rPr>
              <a:t>who painted the 2</a:t>
            </a:r>
            <a:r>
              <a:rPr lang="en-NZ" baseline="30000" dirty="0">
                <a:solidFill>
                  <a:schemeClr val="tx1"/>
                </a:solidFill>
                <a:latin typeface="Calligraph421 BT" pitchFamily="66" charset="0"/>
              </a:rPr>
              <a:t>nd</a:t>
            </a:r>
            <a:r>
              <a:rPr lang="en-NZ" dirty="0">
                <a:solidFill>
                  <a:schemeClr val="tx1"/>
                </a:solidFill>
                <a:latin typeface="Calligraph421 BT" pitchFamily="66" charset="0"/>
              </a:rPr>
              <a:t> image. Find 3 interesting facts about his life and work to </a:t>
            </a:r>
            <a:r>
              <a:rPr lang="en-NZ" dirty="0" smtClean="0">
                <a:solidFill>
                  <a:schemeClr val="tx1"/>
                </a:solidFill>
                <a:latin typeface="Calligraph421 BT" pitchFamily="66" charset="0"/>
              </a:rPr>
              <a:t>share</a:t>
            </a:r>
            <a:br>
              <a:rPr lang="en-NZ" dirty="0" smtClean="0">
                <a:solidFill>
                  <a:schemeClr val="tx1"/>
                </a:solidFill>
                <a:latin typeface="Calligraph421 BT" pitchFamily="66" charset="0"/>
              </a:rPr>
            </a:br>
            <a:r>
              <a:rPr lang="en-NZ" dirty="0" smtClean="0">
                <a:solidFill>
                  <a:schemeClr val="tx1"/>
                </a:solidFill>
                <a:latin typeface="Calligraph421 BT" pitchFamily="66" charset="0"/>
              </a:rPr>
              <a:t>with your </a:t>
            </a:r>
            <a:r>
              <a:rPr lang="en-NZ" dirty="0">
                <a:solidFill>
                  <a:schemeClr val="tx1"/>
                </a:solidFill>
                <a:latin typeface="Calligraph421 BT" pitchFamily="66" charset="0"/>
              </a:rPr>
              <a:t>class. </a:t>
            </a:r>
            <a:endParaRPr lang="en-GB" dirty="0">
              <a:solidFill>
                <a:schemeClr val="tx1"/>
              </a:solidFill>
              <a:latin typeface="Calligraph421 BT" pitchFamily="66" charset="0"/>
            </a:endParaRPr>
          </a:p>
        </p:txBody>
      </p:sp>
      <p:sp>
        <p:nvSpPr>
          <p:cNvPr id="18" name="Shape: Close button"/>
          <p:cNvSpPr/>
          <p:nvPr/>
        </p:nvSpPr>
        <p:spPr>
          <a:xfrm>
            <a:off x="7639314" y="989654"/>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0"/>
            <a:ext cx="9144000" cy="900000"/>
          </a:xfrm>
        </p:spPr>
        <p:txBody>
          <a:bodyPr>
            <a:noAutofit/>
          </a:bodyPr>
          <a:lstStyle/>
          <a:p>
            <a:r>
              <a:rPr lang="en-US" sz="3000" b="1" dirty="0">
                <a:latin typeface="Calligraph421 BT" pitchFamily="66" charset="0"/>
                <a:ea typeface="Adobe Heiti Std R" pitchFamily="34" charset="-128"/>
              </a:rPr>
              <a:t>What do these stories tell about life in the Holy Family?</a:t>
            </a:r>
            <a:endParaRPr lang="en-GB" sz="3000" b="1" dirty="0">
              <a:latin typeface="Calligraph421 BT" pitchFamily="66" charset="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21083" y="4912668"/>
            <a:ext cx="2101857" cy="230832"/>
          </a:xfrm>
          <a:prstGeom prst="rect">
            <a:avLst/>
          </a:prstGeom>
          <a:noFill/>
        </p:spPr>
        <p:txBody>
          <a:bodyPr wrap="none" rtlCol="0">
            <a:spAutoFit/>
          </a:bodyPr>
          <a:lstStyle/>
          <a:p>
            <a:pPr algn="ctr"/>
            <a:r>
              <a:rPr lang="en-GB" sz="900" dirty="0" smtClean="0">
                <a:latin typeface="Calligraph421 BT" pitchFamily="66" charset="0"/>
                <a:ea typeface="Adobe Heiti Std R" pitchFamily="34" charset="-128"/>
                <a:cs typeface="Arial" pitchFamily="34" charset="0"/>
              </a:rPr>
              <a:t>Click the I-button to reveal information</a:t>
            </a:r>
            <a:endParaRPr lang="en-GB" sz="900" dirty="0">
              <a:latin typeface="Calligraph421 BT" pitchFamily="66" charset="0"/>
              <a:ea typeface="Adobe Heiti Std R" pitchFamily="34" charset="-128"/>
              <a:cs typeface="Arial" pitchFamily="34" charset="0"/>
            </a:endParaRPr>
          </a:p>
        </p:txBody>
      </p:sp>
    </p:spTree>
    <p:extLst>
      <p:ext uri="{BB962C8B-B14F-4D97-AF65-F5344CB8AC3E}">
        <p14:creationId xmlns:p14="http://schemas.microsoft.com/office/powerpoint/2010/main" val="228829421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up)">
                                      <p:cBhvr>
                                        <p:cTn id="7" dur="1500"/>
                                        <p:tgtEl>
                                          <p:spTgt spid="819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8195"/>
                                        </p:tgtEl>
                                        <p:attrNameLst>
                                          <p:attrName>style.visibility</p:attrName>
                                        </p:attrNameLst>
                                      </p:cBhvr>
                                      <p:to>
                                        <p:strVal val="visible"/>
                                      </p:to>
                                    </p:set>
                                    <p:animEffect transition="in" filter="wipe(up)">
                                      <p:cBhvr>
                                        <p:cTn id="15" dur="1500"/>
                                        <p:tgtEl>
                                          <p:spTgt spid="8195"/>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8196"/>
                                        </p:tgtEl>
                                        <p:attrNameLst>
                                          <p:attrName>style.visibility</p:attrName>
                                        </p:attrNameLst>
                                      </p:cBhvr>
                                      <p:to>
                                        <p:strVal val="visible"/>
                                      </p:to>
                                    </p:set>
                                    <p:animEffect transition="in" filter="wipe(up)">
                                      <p:cBhvr>
                                        <p:cTn id="23" dur="1500"/>
                                        <p:tgtEl>
                                          <p:spTgt spid="8196"/>
                                        </p:tgtEl>
                                      </p:cBhvr>
                                    </p:animEffect>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withEffect">
                                  <p:stCondLst>
                                    <p:cond delay="0"/>
                                  </p:stCondLst>
                                  <p:childTnLst>
                                    <p:set>
                                      <p:cBhvr>
                                        <p:cTn id="32" dur="1" fill="hold">
                                          <p:stCondLst>
                                            <p:cond delay="0"/>
                                          </p:stCondLst>
                                        </p:cTn>
                                        <p:tgtEl>
                                          <p:spTgt spid="16">
                                            <p:bg/>
                                          </p:spTgt>
                                        </p:tgtEl>
                                        <p:attrNameLst>
                                          <p:attrName>style.visibility</p:attrName>
                                        </p:attrNameLst>
                                      </p:cBhvr>
                                      <p:to>
                                        <p:strVal val="visible"/>
                                      </p:to>
                                    </p:set>
                                    <p:animEffect transition="in" filter="fade">
                                      <p:cBhvr>
                                        <p:cTn id="33" dur="500"/>
                                        <p:tgtEl>
                                          <p:spTgt spid="16">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fade">
                                      <p:cBhvr>
                                        <p:cTn id="40" dur="600"/>
                                        <p:tgtEl>
                                          <p:spTgt spid="16">
                                            <p:txEl>
                                              <p:pRg st="0" end="0"/>
                                            </p:txEl>
                                          </p:spTgt>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16">
                                            <p:txEl>
                                              <p:pRg st="1" end="1"/>
                                            </p:txEl>
                                          </p:spTgt>
                                        </p:tgtEl>
                                        <p:attrNameLst>
                                          <p:attrName>style.visibility</p:attrName>
                                        </p:attrNameLst>
                                      </p:cBhvr>
                                      <p:to>
                                        <p:strVal val="visible"/>
                                      </p:to>
                                    </p:set>
                                    <p:animEffect transition="in" filter="fade">
                                      <p:cBhvr>
                                        <p:cTn id="44" dur="600"/>
                                        <p:tgtEl>
                                          <p:spTgt spid="16">
                                            <p:txEl>
                                              <p:pRg st="1" end="1"/>
                                            </p:txEl>
                                          </p:spTgt>
                                        </p:tgtEl>
                                      </p:cBhvr>
                                    </p:animEffect>
                                  </p:childTnLst>
                                </p:cTn>
                              </p:par>
                            </p:childTnLst>
                          </p:cTn>
                        </p:par>
                        <p:par>
                          <p:cTn id="45" fill="hold">
                            <p:stCondLst>
                              <p:cond delay="1700"/>
                            </p:stCondLst>
                            <p:childTnLst>
                              <p:par>
                                <p:cTn id="46" presetID="10" presetClass="entr" presetSubtype="0" fill="hold" grpId="0" nodeType="after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600"/>
                                        <p:tgtEl>
                                          <p:spTgt spid="16">
                                            <p:txEl>
                                              <p:pRg st="2" end="2"/>
                                            </p:txEl>
                                          </p:spTgt>
                                        </p:tgtEl>
                                      </p:cBhvr>
                                    </p:animEffect>
                                  </p:childTnLst>
                                </p:cTn>
                              </p:par>
                            </p:childTnLst>
                          </p:cTn>
                        </p:par>
                        <p:par>
                          <p:cTn id="49" fill="hold">
                            <p:stCondLst>
                              <p:cond delay="2300"/>
                            </p:stCondLst>
                            <p:childTnLst>
                              <p:par>
                                <p:cTn id="50" presetID="10" presetClass="entr" presetSubtype="0" fill="hold" grpId="0" nodeType="after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Effect transition="in" filter="fade">
                                      <p:cBhvr>
                                        <p:cTn id="52" dur="600"/>
                                        <p:tgtEl>
                                          <p:spTgt spid="16">
                                            <p:txEl>
                                              <p:pRg st="3" end="3"/>
                                            </p:txEl>
                                          </p:spTgt>
                                        </p:tgtEl>
                                      </p:cBhvr>
                                    </p:animEffect>
                                  </p:child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withEffect">
                                  <p:stCondLst>
                                    <p:cond delay="0"/>
                                  </p:stCondLst>
                                  <p:childTnLst>
                                    <p:animEffect transition="out" filter="fade">
                                      <p:cBhvr>
                                        <p:cTn id="57" dur="500"/>
                                        <p:tgtEl>
                                          <p:spTgt spid="16">
                                            <p:txEl>
                                              <p:pRg st="0" end="0"/>
                                            </p:txEl>
                                          </p:spTgt>
                                        </p:tgtEl>
                                      </p:cBhvr>
                                    </p:animEffect>
                                    <p:set>
                                      <p:cBhvr>
                                        <p:cTn id="58" dur="1" fill="hold">
                                          <p:stCondLst>
                                            <p:cond delay="499"/>
                                          </p:stCondLst>
                                        </p:cTn>
                                        <p:tgtEl>
                                          <p:spTgt spid="16">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xEl>
                                              <p:pRg st="1" end="1"/>
                                            </p:txEl>
                                          </p:spTgt>
                                        </p:tgtEl>
                                      </p:cBhvr>
                                    </p:animEffect>
                                    <p:set>
                                      <p:cBhvr>
                                        <p:cTn id="61" dur="1" fill="hold">
                                          <p:stCondLst>
                                            <p:cond delay="499"/>
                                          </p:stCondLst>
                                        </p:cTn>
                                        <p:tgtEl>
                                          <p:spTgt spid="16">
                                            <p:txEl>
                                              <p:pRg st="1" end="1"/>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xEl>
                                              <p:pRg st="2" end="2"/>
                                            </p:txEl>
                                          </p:spTgt>
                                        </p:tgtEl>
                                      </p:cBhvr>
                                    </p:animEffect>
                                    <p:set>
                                      <p:cBhvr>
                                        <p:cTn id="64" dur="1" fill="hold">
                                          <p:stCondLst>
                                            <p:cond delay="499"/>
                                          </p:stCondLst>
                                        </p:cTn>
                                        <p:tgtEl>
                                          <p:spTgt spid="16">
                                            <p:txEl>
                                              <p:pRg st="2" end="2"/>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6">
                                            <p:txEl>
                                              <p:pRg st="3" end="3"/>
                                            </p:txEl>
                                          </p:spTgt>
                                        </p:tgtEl>
                                      </p:cBhvr>
                                    </p:animEffect>
                                    <p:set>
                                      <p:cBhvr>
                                        <p:cTn id="67" dur="1" fill="hold">
                                          <p:stCondLst>
                                            <p:cond delay="499"/>
                                          </p:stCondLst>
                                        </p:cTn>
                                        <p:tgtEl>
                                          <p:spTgt spid="16">
                                            <p:txEl>
                                              <p:pRg st="3" end="3"/>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bg/>
                                          </p:spTgt>
                                        </p:tgtEl>
                                      </p:cBhvr>
                                    </p:animEffect>
                                    <p:set>
                                      <p:cBhvr>
                                        <p:cTn id="70" dur="1" fill="hold">
                                          <p:stCondLst>
                                            <p:cond delay="499"/>
                                          </p:stCondLst>
                                        </p:cTn>
                                        <p:tgtEl>
                                          <p:spTgt spid="16">
                                            <p:bg/>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2" nodeType="clickEffect">
                                  <p:stCondLst>
                                    <p:cond delay="0"/>
                                  </p:stCondLst>
                                  <p:childTnLst>
                                    <p:set>
                                      <p:cBhvr>
                                        <p:cTn id="82"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2" nodeType="clickEffect">
                                  <p:stCondLst>
                                    <p:cond delay="0"/>
                                  </p:stCondLst>
                                  <p:childTnLst>
                                    <p:set>
                                      <p:cBhvr>
                                        <p:cTn id="86" dur="1" fill="hold">
                                          <p:stCondLst>
                                            <p:cond delay="0"/>
                                          </p:stCondLst>
                                        </p:cTn>
                                        <p:tgtEl>
                                          <p:spTgt spid="16">
                                            <p:txEl>
                                              <p:pRg st="2" end="2"/>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2" nodeType="clickEffect">
                                  <p:stCondLst>
                                    <p:cond delay="0"/>
                                  </p:stCondLst>
                                  <p:childTnLst>
                                    <p:set>
                                      <p:cBhvr>
                                        <p:cTn id="90" dur="1" fill="hold">
                                          <p:stCondLst>
                                            <p:cond delay="0"/>
                                          </p:stCondLst>
                                        </p:cTn>
                                        <p:tgtEl>
                                          <p:spTgt spid="16">
                                            <p:txEl>
                                              <p:pRg st="3" end="3"/>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16">
                                            <p:bg/>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5" restart="whenNotActive" fill="hold" evtFilter="cancelBubble" nodeType="interactiveSeq">
                <p:stCondLst>
                  <p:cond evt="onClick" delay="0">
                    <p:tgtEl>
                      <p:spTgt spid="6"/>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3" nodeType="clickEffect">
                                  <p:stCondLst>
                                    <p:cond delay="0"/>
                                  </p:stCondLst>
                                  <p:childTnLst>
                                    <p:set>
                                      <p:cBhvr>
                                        <p:cTn id="99"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3" nodeType="clickEffect">
                                  <p:stCondLst>
                                    <p:cond delay="0"/>
                                  </p:stCondLst>
                                  <p:childTnLst>
                                    <p:set>
                                      <p:cBhvr>
                                        <p:cTn id="103"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3" nodeType="clickEffect">
                                  <p:stCondLst>
                                    <p:cond delay="0"/>
                                  </p:stCondLst>
                                  <p:childTnLst>
                                    <p:set>
                                      <p:cBhvr>
                                        <p:cTn id="107" dur="1" fill="hold">
                                          <p:stCondLst>
                                            <p:cond delay="0"/>
                                          </p:stCondLst>
                                        </p:cTn>
                                        <p:tgtEl>
                                          <p:spTgt spid="16">
                                            <p:txEl>
                                              <p:pRg st="2" end="2"/>
                                            </p:txEl>
                                          </p:spTgt>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3" nodeType="clickEffect">
                                  <p:stCondLst>
                                    <p:cond delay="0"/>
                                  </p:stCondLst>
                                  <p:childTnLst>
                                    <p:set>
                                      <p:cBhvr>
                                        <p:cTn id="111" dur="1" fill="hold">
                                          <p:stCondLst>
                                            <p:cond delay="0"/>
                                          </p:stCondLst>
                                        </p:cTn>
                                        <p:tgtEl>
                                          <p:spTgt spid="16">
                                            <p:txEl>
                                              <p:pRg st="3" end="3"/>
                                            </p:txEl>
                                          </p:spTgt>
                                        </p:tgtEl>
                                        <p:attrNameLst>
                                          <p:attrName>style.visibility</p:attrName>
                                        </p:attrNameLst>
                                      </p:cBhvr>
                                      <p:to>
                                        <p:strVal val="hidden"/>
                                      </p:to>
                                    </p:set>
                                  </p:childTnLst>
                                </p:cTn>
                              </p:par>
                              <p:par>
                                <p:cTn id="112" presetID="1" presetClass="exit" presetSubtype="0" fill="hold" grpId="3" nodeType="withEffect">
                                  <p:stCondLst>
                                    <p:cond delay="0"/>
                                  </p:stCondLst>
                                  <p:childTnLst>
                                    <p:set>
                                      <p:cBhvr>
                                        <p:cTn id="113" dur="1" fill="hold">
                                          <p:stCondLst>
                                            <p:cond delay="0"/>
                                          </p:stCondLst>
                                        </p:cTn>
                                        <p:tgtEl>
                                          <p:spTgt spid="16">
                                            <p:bg/>
                                          </p:spTgt>
                                        </p:tgtEl>
                                        <p:attrNameLst>
                                          <p:attrName>style.visibility</p:attrName>
                                        </p:attrNameLst>
                                      </p:cBhvr>
                                      <p:to>
                                        <p:strVal val="hidden"/>
                                      </p:to>
                                    </p:set>
                                  </p:childTnLst>
                                </p:cTn>
                              </p:par>
                              <p:par>
                                <p:cTn id="114" presetID="1" presetClass="exit" presetSubtype="0" fill="hold" grpId="3" nodeType="withEffect">
                                  <p:stCondLst>
                                    <p:cond delay="0"/>
                                  </p:stCondLst>
                                  <p:childTnLst>
                                    <p:set>
                                      <p:cBhvr>
                                        <p:cTn id="115"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p:bldP spid="8" grpId="0"/>
      <p:bldP spid="3" grpId="0"/>
      <p:bldP spid="16" grpId="0" uiExpand="1" build="p" animBg="1"/>
      <p:bldP spid="16" grpId="1" build="allAtOnce" animBg="1"/>
      <p:bldP spid="16" grpId="2" build="allAtOnce" animBg="1"/>
      <p:bldP spid="16" grpId="3" build="allAtOnce" animBg="1"/>
      <p:bldP spid="18" grpId="0" uiExpand="1" animBg="1"/>
      <p:bldP spid="18" grpId="1" animBg="1"/>
      <p:bldP spid="18" grpId="2" animBg="1"/>
      <p:bldP spid="18"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7-L02-S08 - May God Bless and Keep Yo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8592" y="-1"/>
            <a:ext cx="609600" cy="609600"/>
          </a:xfrm>
          <a:prstGeom prst="rect">
            <a:avLst/>
          </a:prstGeom>
        </p:spPr>
      </p:pic>
      <p:pic>
        <p:nvPicPr>
          <p:cNvPr id="11266" name="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561" y="815059"/>
            <a:ext cx="3165321" cy="404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13561" y="2462505"/>
            <a:ext cx="2726439" cy="23974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227582" y="2990032"/>
            <a:ext cx="2034648" cy="1384995"/>
          </a:xfrm>
          <a:prstGeom prst="rect">
            <a:avLst/>
          </a:prstGeom>
          <a:noFill/>
        </p:spPr>
        <p:txBody>
          <a:bodyPr wrap="square" rtlCol="0">
            <a:spAutoFit/>
          </a:bodyPr>
          <a:lstStyle/>
          <a:p>
            <a:r>
              <a:rPr lang="en-NZ" sz="1200" dirty="0">
                <a:latin typeface="Calligraph421 BT" pitchFamily="66" charset="0"/>
              </a:rPr>
              <a:t>Reflect on how you are growing to be the person God has created you to be and how this is making God, your parents and the people around you pleased and proud of you. </a:t>
            </a:r>
            <a:endParaRPr lang="en-GB" sz="1200" dirty="0">
              <a:latin typeface="Calligraph421 BT" pitchFamily="66"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771318" y="566395"/>
            <a:ext cx="2638244" cy="21710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898792">
            <a:off x="5103149" y="1073935"/>
            <a:ext cx="1832753" cy="1200329"/>
          </a:xfrm>
          <a:prstGeom prst="rect">
            <a:avLst/>
          </a:prstGeom>
          <a:noFill/>
        </p:spPr>
        <p:txBody>
          <a:bodyPr wrap="square" rtlCol="0">
            <a:spAutoFit/>
          </a:bodyPr>
          <a:lstStyle/>
          <a:p>
            <a:r>
              <a:rPr lang="en-US" sz="1200" dirty="0">
                <a:latin typeface="Calligraph421 BT" pitchFamily="66" charset="0"/>
              </a:rPr>
              <a:t>What signs are you aware of that you are increasing in divine (God’s) </a:t>
            </a:r>
            <a:r>
              <a:rPr lang="en-US" sz="1200" dirty="0" err="1">
                <a:latin typeface="Calligraph421 BT" pitchFamily="66" charset="0"/>
              </a:rPr>
              <a:t>favour</a:t>
            </a:r>
            <a:r>
              <a:rPr lang="en-US" sz="1200" dirty="0">
                <a:latin typeface="Calligraph421 BT" pitchFamily="66" charset="0"/>
              </a:rPr>
              <a:t> (pleasure) and human </a:t>
            </a:r>
            <a:r>
              <a:rPr lang="en-US" sz="1200" dirty="0" err="1">
                <a:latin typeface="Calligraph421 BT" pitchFamily="66" charset="0"/>
              </a:rPr>
              <a:t>favour</a:t>
            </a:r>
            <a:r>
              <a:rPr lang="en-US" sz="1200" dirty="0">
                <a:latin typeface="Calligraph421 BT" pitchFamily="66" charset="0"/>
              </a:rPr>
              <a:t>? Share some examples.</a:t>
            </a:r>
            <a:endParaRPr lang="en-GB" sz="1200" dirty="0">
              <a:latin typeface="Calligraph421 BT" pitchFamily="66"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96146" y="2807763"/>
            <a:ext cx="2495636" cy="230082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08303">
            <a:off x="797370" y="3229752"/>
            <a:ext cx="1739893" cy="1384995"/>
          </a:xfrm>
          <a:prstGeom prst="rect">
            <a:avLst/>
          </a:prstGeom>
          <a:noFill/>
        </p:spPr>
        <p:txBody>
          <a:bodyPr wrap="square" rtlCol="0">
            <a:spAutoFit/>
          </a:bodyPr>
          <a:lstStyle/>
          <a:p>
            <a:r>
              <a:rPr lang="en-NZ" sz="1200" dirty="0">
                <a:latin typeface="Calligraph421 BT" pitchFamily="66" charset="0"/>
              </a:rPr>
              <a:t>How well do you think you are increasing in wisdom and years? How do your family </a:t>
            </a:r>
            <a:r>
              <a:rPr lang="en-NZ" sz="1200" dirty="0" err="1">
                <a:latin typeface="Calligraph421 BT" pitchFamily="66" charset="0"/>
              </a:rPr>
              <a:t>whānau</a:t>
            </a:r>
            <a:r>
              <a:rPr lang="en-NZ" sz="1200" dirty="0">
                <a:latin typeface="Calligraph421 BT" pitchFamily="66" charset="0"/>
              </a:rPr>
              <a:t> and friends respond to these changes they see in you?</a:t>
            </a:r>
            <a:endParaRPr lang="en-GB" sz="1200" dirty="0">
              <a:latin typeface="Calligraph421 BT" pitchFamily="66"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7888" y="552574"/>
            <a:ext cx="2643894" cy="2302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588494" y="878242"/>
            <a:ext cx="1904761" cy="1569660"/>
          </a:xfrm>
          <a:prstGeom prst="rect">
            <a:avLst/>
          </a:prstGeom>
          <a:noFill/>
        </p:spPr>
        <p:txBody>
          <a:bodyPr wrap="square" rtlCol="0">
            <a:spAutoFit/>
          </a:bodyPr>
          <a:lstStyle/>
          <a:p>
            <a:r>
              <a:rPr lang="en-US" sz="1200" dirty="0">
                <a:latin typeface="Calligraph421 BT" pitchFamily="66" charset="0"/>
              </a:rPr>
              <a:t>As children about the same age as Jesus when he was lost for 3 days,  what do you think this verse from Luke’s gospel means and how would your parents have reacted had it been you?</a:t>
            </a:r>
            <a:endParaRPr lang="en-GB" sz="1200" dirty="0">
              <a:latin typeface="Calligraph421 BT" pitchFamily="66"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34" name="Title"/>
          <p:cNvSpPr txBox="1">
            <a:spLocks/>
          </p:cNvSpPr>
          <p:nvPr/>
        </p:nvSpPr>
        <p:spPr>
          <a:xfrm>
            <a:off x="0" y="-1"/>
            <a:ext cx="9144000" cy="764381"/>
          </a:xfrm>
          <a:prstGeom prst="rect">
            <a:avLst/>
          </a:prstGeom>
        </p:spPr>
        <p:txBody>
          <a:bodyPr lIns="0" r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100" b="1" dirty="0">
                <a:latin typeface="Calligraph421 BT" pitchFamily="66" charset="0"/>
              </a:rPr>
              <a:t>“And Jesus increased in wisdom and in years and in </a:t>
            </a:r>
            <a:r>
              <a:rPr lang="en-NZ" sz="2100" b="1" dirty="0" smtClean="0">
                <a:latin typeface="Calligraph421 BT" pitchFamily="66" charset="0"/>
              </a:rPr>
              <a:t>divine and </a:t>
            </a:r>
            <a:r>
              <a:rPr lang="en-NZ" sz="2100" b="1" dirty="0">
                <a:latin typeface="Calligraph421 BT" pitchFamily="66" charset="0"/>
              </a:rPr>
              <a:t>human favour</a:t>
            </a:r>
            <a:r>
              <a:rPr lang="en-NZ" sz="2100" b="1" dirty="0" smtClean="0">
                <a:latin typeface="Calligraph421 BT" pitchFamily="66" charset="0"/>
              </a:rPr>
              <a:t>.”</a:t>
            </a:r>
            <a:br>
              <a:rPr lang="en-NZ" sz="2100" b="1" dirty="0" smtClean="0">
                <a:latin typeface="Calligraph421 BT" pitchFamily="66" charset="0"/>
              </a:rPr>
            </a:br>
            <a:r>
              <a:rPr lang="en-NZ" sz="2100" b="1" dirty="0" smtClean="0">
                <a:latin typeface="Calligraph421 BT" pitchFamily="66" charset="0"/>
              </a:rPr>
              <a:t>Luke </a:t>
            </a:r>
            <a:r>
              <a:rPr lang="en-NZ" sz="2100" b="1" dirty="0">
                <a:latin typeface="Calligraph421 BT" pitchFamily="66" charset="0"/>
              </a:rPr>
              <a:t>2:52</a:t>
            </a:r>
            <a:endParaRPr lang="en-GB" sz="2100" b="1" dirty="0">
              <a:latin typeface="Calligraph421 BT" pitchFamily="66" charset="0"/>
              <a:ea typeface="Adobe Heiti Std R" pitchFamily="34" charset="-128"/>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Tool instructions stop"/>
          <p:cNvSpPr txBox="1"/>
          <p:nvPr/>
        </p:nvSpPr>
        <p:spPr>
          <a:xfrm>
            <a:off x="3900340" y="4912668"/>
            <a:ext cx="3195106" cy="230832"/>
          </a:xfrm>
          <a:prstGeom prst="rect">
            <a:avLst/>
          </a:prstGeom>
          <a:noFill/>
        </p:spPr>
        <p:txBody>
          <a:bodyPr wrap="none" rtlCol="0">
            <a:spAutoFit/>
          </a:bodyPr>
          <a:lstStyle/>
          <a:p>
            <a:pPr algn="ctr"/>
            <a:r>
              <a:rPr lang="en-GB" sz="900" dirty="0">
                <a:latin typeface="Calligraph421 BT" pitchFamily="66" charset="0"/>
                <a:ea typeface="Segoe UI" pitchFamily="34" charset="0"/>
                <a:cs typeface="Arial" pitchFamily="34" charset="0"/>
              </a:rPr>
              <a:t>Click the audio button to stop </a:t>
            </a:r>
            <a:r>
              <a:rPr lang="en-GB" sz="900" dirty="0" smtClean="0">
                <a:latin typeface="Calligraph421 BT" pitchFamily="66" charset="0"/>
                <a:ea typeface="Segoe UI" pitchFamily="34" charset="0"/>
                <a:cs typeface="Arial" pitchFamily="34" charset="0"/>
              </a:rPr>
              <a:t>‘May God Bless and Keep You’</a:t>
            </a:r>
            <a:endParaRPr lang="en-GB" sz="900" dirty="0">
              <a:latin typeface="Calligraph421 BT" pitchFamily="66" charset="0"/>
              <a:ea typeface="Segoe UI" pitchFamily="34" charset="0"/>
              <a:cs typeface="Arial" pitchFamily="34" charset="0"/>
            </a:endParaRPr>
          </a:p>
        </p:txBody>
      </p:sp>
      <p:sp>
        <p:nvSpPr>
          <p:cNvPr id="35" name="TextBox: Tool instructions start"/>
          <p:cNvSpPr txBox="1"/>
          <p:nvPr/>
        </p:nvSpPr>
        <p:spPr>
          <a:xfrm>
            <a:off x="3900340" y="4912668"/>
            <a:ext cx="3219151" cy="230832"/>
          </a:xfrm>
          <a:prstGeom prst="rect">
            <a:avLst/>
          </a:prstGeom>
          <a:noFill/>
        </p:spPr>
        <p:txBody>
          <a:bodyPr wrap="none" rtlCol="0">
            <a:spAutoFit/>
          </a:bodyPr>
          <a:lstStyle/>
          <a:p>
            <a:pPr algn="ctr"/>
            <a:r>
              <a:rPr lang="en-GB" sz="900" dirty="0">
                <a:latin typeface="Calligraph421 BT" pitchFamily="66" charset="0"/>
                <a:ea typeface="Segoe UI" pitchFamily="34" charset="0"/>
                <a:cs typeface="Arial" pitchFamily="34" charset="0"/>
              </a:rPr>
              <a:t>Click the audio button to play </a:t>
            </a:r>
            <a:r>
              <a:rPr lang="en-GB" sz="900" dirty="0" smtClean="0">
                <a:latin typeface="Calligraph421 BT" pitchFamily="66" charset="0"/>
                <a:ea typeface="Segoe UI" pitchFamily="34" charset="0"/>
                <a:cs typeface="Arial" pitchFamily="34" charset="0"/>
              </a:rPr>
              <a:t>‘May God Bless and Keep You’</a:t>
            </a:r>
            <a:endParaRPr lang="en-GB" sz="900" dirty="0">
              <a:latin typeface="Calligraph421 BT" pitchFamily="66" charset="0"/>
              <a:ea typeface="Segoe UI" pitchFamily="34" charset="0"/>
              <a:cs typeface="Arial" pitchFamily="34" charset="0"/>
            </a:endParaRPr>
          </a:p>
        </p:txBody>
      </p:sp>
      <p:sp>
        <p:nvSpPr>
          <p:cNvPr id="28" name="Textbox: Tool instructions"/>
          <p:cNvSpPr txBox="1"/>
          <p:nvPr/>
        </p:nvSpPr>
        <p:spPr>
          <a:xfrm>
            <a:off x="1475171" y="4912668"/>
            <a:ext cx="2646878" cy="230832"/>
          </a:xfrm>
          <a:prstGeom prst="rect">
            <a:avLst/>
          </a:prstGeom>
          <a:noFill/>
        </p:spPr>
        <p:txBody>
          <a:bodyPr wrap="none" rtlCol="0">
            <a:spAutoFit/>
          </a:bodyPr>
          <a:lstStyle/>
          <a:p>
            <a:pPr algn="ctr"/>
            <a:r>
              <a:rPr lang="en-GB" sz="900" dirty="0" smtClean="0">
                <a:latin typeface="Calligraph421 BT" pitchFamily="66" charset="0"/>
                <a:ea typeface="Segoe UI" pitchFamily="34" charset="0"/>
                <a:cs typeface="Arial" pitchFamily="34" charset="0"/>
              </a:rPr>
              <a:t>Click the pins on the right to reveal post-it notes.</a:t>
            </a:r>
            <a:endParaRPr lang="en-GB" sz="900" dirty="0">
              <a:latin typeface="Calligraph421 BT" pitchFamily="66" charset="0"/>
              <a:ea typeface="Segoe UI" pitchFamily="34" charset="0"/>
              <a:cs typeface="Arial" pitchFamily="34" charset="0"/>
            </a:endParaRPr>
          </a:p>
        </p:txBody>
      </p:sp>
    </p:spTree>
    <p:extLst>
      <p:ext uri="{BB962C8B-B14F-4D97-AF65-F5344CB8AC3E}">
        <p14:creationId xmlns:p14="http://schemas.microsoft.com/office/powerpoint/2010/main" val="37767625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2" restart="whenNotActive" fill="hold" evtFilter="cancelBubble" nodeType="interactiveSeq">
                <p:stCondLst>
                  <p:cond evt="onClick" delay="0">
                    <p:tgtEl>
                      <p:spTgt spid="3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par>
                                <p:cTn id="135" presetID="10" presetClass="exit" presetSubtype="0" fill="hold" grpId="1" nodeType="withEffect">
                                  <p:stCondLst>
                                    <p:cond delay="0"/>
                                  </p:stCondLst>
                                  <p:childTnLst>
                                    <p:animEffect transition="out" filter="fade">
                                      <p:cBhvr>
                                        <p:cTn id="136" dur="500"/>
                                        <p:tgtEl>
                                          <p:spTgt spid="35"/>
                                        </p:tgtEl>
                                      </p:cBhvr>
                                    </p:animEffect>
                                    <p:set>
                                      <p:cBhvr>
                                        <p:cTn id="137" dur="1" fill="hold">
                                          <p:stCondLst>
                                            <p:cond delay="499"/>
                                          </p:stCondLst>
                                        </p:cTn>
                                        <p:tgtEl>
                                          <p:spTgt spid="35"/>
                                        </p:tgtEl>
                                        <p:attrNameLst>
                                          <p:attrName>style.visibility</p:attrName>
                                        </p:attrNameLst>
                                      </p:cBhvr>
                                      <p:to>
                                        <p:strVal val="hidden"/>
                                      </p:to>
                                    </p:set>
                                  </p:childTnLst>
                                </p:cTn>
                              </p:par>
                            </p:childTnLst>
                          </p:cTn>
                        </p:par>
                        <p:par>
                          <p:cTn id="138" fill="hold">
                            <p:stCondLst>
                              <p:cond delay="500"/>
                            </p:stCondLst>
                            <p:childTnLst>
                              <p:par>
                                <p:cTn id="139" presetID="1" presetClass="mediacall" presetSubtype="0" fill="hold" nodeType="afterEffect">
                                  <p:stCondLst>
                                    <p:cond delay="0"/>
                                  </p:stCondLst>
                                  <p:childTnLst>
                                    <p:cmd type="call" cmd="playFrom(0.0)">
                                      <p:cBhvr>
                                        <p:cTn id="140" dur="70870" fill="hold"/>
                                        <p:tgtEl>
                                          <p:spTgt spid="2"/>
                                        </p:tgtEl>
                                      </p:cBhvr>
                                    </p:cmd>
                                  </p:childTnLst>
                                </p:cTn>
                              </p:par>
                              <p:par>
                                <p:cTn id="141" presetID="1" presetClass="emph" presetSubtype="2" fill="hold" nodeType="withEffect">
                                  <p:stCondLst>
                                    <p:cond delay="0"/>
                                  </p:stCondLst>
                                  <p:childTnLst>
                                    <p:animClr clrSpc="rgb" dir="cw">
                                      <p:cBhvr>
                                        <p:cTn id="142" dur="1000" fill="hold"/>
                                        <p:tgtEl>
                                          <p:spTgt spid="25"/>
                                        </p:tgtEl>
                                        <p:attrNameLst>
                                          <p:attrName>fillcolor</p:attrName>
                                        </p:attrNameLst>
                                      </p:cBhvr>
                                      <p:to>
                                        <a:schemeClr val="accent2"/>
                                      </p:to>
                                    </p:animClr>
                                    <p:set>
                                      <p:cBhvr>
                                        <p:cTn id="143" dur="1000" fill="hold"/>
                                        <p:tgtEl>
                                          <p:spTgt spid="25"/>
                                        </p:tgtEl>
                                        <p:attrNameLst>
                                          <p:attrName>fill.type</p:attrName>
                                        </p:attrNameLst>
                                      </p:cBhvr>
                                      <p:to>
                                        <p:strVal val="solid"/>
                                      </p:to>
                                    </p:set>
                                    <p:set>
                                      <p:cBhvr>
                                        <p:cTn id="144" dur="1000" fill="hold"/>
                                        <p:tgtEl>
                                          <p:spTgt spid="25"/>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3" presetClass="mediacall" presetSubtype="0" fill="hold" nodeType="clickEffect">
                                  <p:stCondLst>
                                    <p:cond delay="0"/>
                                  </p:stCondLst>
                                  <p:childTnLst>
                                    <p:cmd type="call" cmd="stop">
                                      <p:cBhvr>
                                        <p:cTn id="148" dur="1" fill="hold"/>
                                        <p:tgtEl>
                                          <p:spTgt spid="2"/>
                                        </p:tgtEl>
                                      </p:cBhvr>
                                    </p:cmd>
                                  </p:childTnLst>
                                </p:cTn>
                              </p:par>
                              <p:par>
                                <p:cTn id="149" presetID="10" presetClass="exit" presetSubtype="0" fill="hold" grpId="1" nodeType="withEffect">
                                  <p:stCondLst>
                                    <p:cond delay="0"/>
                                  </p:stCondLst>
                                  <p:childTnLst>
                                    <p:animEffect transition="out" filter="fade">
                                      <p:cBhvr>
                                        <p:cTn id="150" dur="500"/>
                                        <p:tgtEl>
                                          <p:spTgt spid="30"/>
                                        </p:tgtEl>
                                      </p:cBhvr>
                                    </p:animEffect>
                                    <p:set>
                                      <p:cBhvr>
                                        <p:cTn id="151" dur="1" fill="hold">
                                          <p:stCondLst>
                                            <p:cond delay="499"/>
                                          </p:stCondLst>
                                        </p:cTn>
                                        <p:tgtEl>
                                          <p:spTgt spid="30"/>
                                        </p:tgtEl>
                                        <p:attrNameLst>
                                          <p:attrName>style.visibility</p:attrName>
                                        </p:attrNameLst>
                                      </p:cBhvr>
                                      <p:to>
                                        <p:strVal val="hidden"/>
                                      </p:to>
                                    </p:set>
                                  </p:childTnLst>
                                </p:cTn>
                              </p:par>
                              <p:par>
                                <p:cTn id="152" presetID="10" presetClass="entr" presetSubtype="0" fill="hold" grpId="2" nodeType="withEffect">
                                  <p:stCondLst>
                                    <p:cond delay="0"/>
                                  </p:stCondLst>
                                  <p:childTnLst>
                                    <p:set>
                                      <p:cBhvr>
                                        <p:cTn id="153" dur="1" fill="hold">
                                          <p:stCondLst>
                                            <p:cond delay="0"/>
                                          </p:stCondLst>
                                        </p:cTn>
                                        <p:tgtEl>
                                          <p:spTgt spid="35"/>
                                        </p:tgtEl>
                                        <p:attrNameLst>
                                          <p:attrName>style.visibility</p:attrName>
                                        </p:attrNameLst>
                                      </p:cBhvr>
                                      <p:to>
                                        <p:strVal val="visible"/>
                                      </p:to>
                                    </p:set>
                                    <p:animEffect transition="in" filter="fade">
                                      <p:cBhvr>
                                        <p:cTn id="154" dur="500"/>
                                        <p:tgtEl>
                                          <p:spTgt spid="35"/>
                                        </p:tgtEl>
                                      </p:cBhvr>
                                    </p:animEffect>
                                  </p:childTnLst>
                                </p:cTn>
                              </p:par>
                              <p:par>
                                <p:cTn id="155" presetID="1" presetClass="emph" presetSubtype="2" fill="hold" nodeType="withEffect">
                                  <p:stCondLst>
                                    <p:cond delay="0"/>
                                  </p:stCondLst>
                                  <p:childTnLst>
                                    <p:animClr clrSpc="rgb" dir="cw">
                                      <p:cBhvr>
                                        <p:cTn id="156" dur="2000" fill="hold"/>
                                        <p:tgtEl>
                                          <p:spTgt spid="25"/>
                                        </p:tgtEl>
                                        <p:attrNameLst>
                                          <p:attrName>fillcolor</p:attrName>
                                        </p:attrNameLst>
                                      </p:cBhvr>
                                      <p:to>
                                        <a:schemeClr val="bg1"/>
                                      </p:to>
                                    </p:animClr>
                                    <p:set>
                                      <p:cBhvr>
                                        <p:cTn id="157" dur="2000" fill="hold"/>
                                        <p:tgtEl>
                                          <p:spTgt spid="25"/>
                                        </p:tgtEl>
                                        <p:attrNameLst>
                                          <p:attrName>fill.type</p:attrName>
                                        </p:attrNameLst>
                                      </p:cBhvr>
                                      <p:to>
                                        <p:strVal val="solid"/>
                                      </p:to>
                                    </p:set>
                                    <p:set>
                                      <p:cBhvr>
                                        <p:cTn id="158"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159" fill="hold" display="0">
                  <p:stCondLst>
                    <p:cond delay="indefinite"/>
                  </p:stCondLst>
                  <p:endCondLst>
                    <p:cond evt="onStopAudio" delay="0">
                      <p:tgtEl>
                        <p:sldTgt/>
                      </p:tgtEl>
                    </p:cond>
                  </p:endCondLst>
                </p:cTn>
                <p:tgtEl>
                  <p:spTgt spid="2"/>
                </p:tgtEl>
              </p:cMediaNode>
            </p:audio>
          </p:childTnLst>
        </p:cTn>
      </p:par>
    </p:tnLst>
    <p:bldLst>
      <p:bldP spid="29" grpId="0"/>
      <p:bldP spid="29" grpId="1"/>
      <p:bldP spid="29" grpId="2"/>
      <p:bldP spid="27" grpId="0"/>
      <p:bldP spid="27" grpId="1"/>
      <p:bldP spid="27" grpId="2"/>
      <p:bldP spid="26" grpId="0"/>
      <p:bldP spid="26" grpId="1"/>
      <p:bldP spid="26" grpId="2"/>
      <p:bldP spid="6" grpId="0"/>
      <p:bldP spid="6" grpId="1"/>
      <p:bldP spid="6" grpId="2"/>
      <p:bldP spid="30" grpId="0"/>
      <p:bldP spid="30" grpId="1"/>
      <p:bldP spid="35" grpId="0"/>
      <p:bldP spid="35" grpId="1"/>
      <p:bldP spid="35"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5213</TotalTime>
  <Words>2469</Words>
  <Application>Microsoft Office PowerPoint</Application>
  <PresentationFormat>On-screen Show (16:9)</PresentationFormat>
  <Paragraphs>242</Paragraphs>
  <Slides>15</Slides>
  <Notes>15</Notes>
  <HiddenSlides>3</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Century</vt:lpstr>
      <vt:lpstr>Batang</vt:lpstr>
      <vt:lpstr>Calligraph421 BT</vt:lpstr>
      <vt:lpstr>Times New Roman</vt:lpstr>
      <vt:lpstr>Adobe Heiti Std R</vt:lpstr>
      <vt:lpstr>Calibri</vt:lpstr>
      <vt:lpstr>Adobe Fan Heiti Std B</vt:lpstr>
      <vt:lpstr>Segoe UI</vt:lpstr>
      <vt:lpstr>Wingdings</vt:lpstr>
      <vt:lpstr>Office Theme</vt:lpstr>
      <vt:lpstr>Custom Design</vt:lpstr>
      <vt:lpstr>The Feast of Mary, Mother of God Maria te Whaea o te Atua - January 1 </vt:lpstr>
      <vt:lpstr>Learning Intentions</vt:lpstr>
      <vt:lpstr>PowerPoint Presentation</vt:lpstr>
      <vt:lpstr>The Holy Family as portrayed in various cultures by different artists</vt:lpstr>
      <vt:lpstr>PowerPoint Presentation</vt:lpstr>
      <vt:lpstr>PowerPoint Presentation</vt:lpstr>
      <vt:lpstr>PowerPoint Presentation</vt:lpstr>
      <vt:lpstr>What do these stories tell about life in the Holy Family?</vt:lpstr>
      <vt:lpstr>PowerPoint Presentation</vt:lpstr>
      <vt:lpstr>Check up</vt:lpstr>
      <vt:lpstr>Time for Reflection</vt:lpstr>
      <vt:lpstr>Sharing our Learning about CHRISTMAS with family whānau</vt:lpstr>
      <vt:lpstr>The Holy Family as portrayed in various cultures by different artists</vt:lpstr>
      <vt:lpstr>Check up</vt:lpstr>
      <vt:lpstr>Sharing our Learning about CHRISTMAS with family whānau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173</cp:revision>
  <dcterms:created xsi:type="dcterms:W3CDTF">2016-10-02T19:59:59Z</dcterms:created>
  <dcterms:modified xsi:type="dcterms:W3CDTF">2016-11-17T08:54:54Z</dcterms:modified>
</cp:coreProperties>
</file>