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11/relationships/webextensiontaskpanes" Target="ppt/webextensions/taskpanes.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6"/>
  </p:notesMasterIdLst>
  <p:sldIdLst>
    <p:sldId id="256" r:id="rId3"/>
    <p:sldId id="262" r:id="rId4"/>
    <p:sldId id="259" r:id="rId5"/>
    <p:sldId id="260" r:id="rId6"/>
    <p:sldId id="263" r:id="rId7"/>
    <p:sldId id="264" r:id="rId8"/>
    <p:sldId id="265" r:id="rId9"/>
    <p:sldId id="266" r:id="rId10"/>
    <p:sldId id="267" r:id="rId11"/>
    <p:sldId id="269" r:id="rId12"/>
    <p:sldId id="270" r:id="rId13"/>
    <p:sldId id="271"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3404"/>
    <a:srgbClr val="E1C9C9"/>
    <a:srgbClr val="6A3026"/>
    <a:srgbClr val="FFEEB9"/>
    <a:srgbClr val="FF6161"/>
    <a:srgbClr val="8FB143"/>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1429" autoAdjust="0"/>
  </p:normalViewPr>
  <p:slideViewPr>
    <p:cSldViewPr snapToGrid="0">
      <p:cViewPr>
        <p:scale>
          <a:sx n="60" d="100"/>
          <a:sy n="60" d="100"/>
        </p:scale>
        <p:origin x="-1488" y="-4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ED11D-D524-44C1-B787-02CB866F126D}" type="datetimeFigureOut">
              <a:rPr lang="en-NZ" smtClean="0"/>
              <a:t>21/11/2016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E70999-6BAC-4369-AAAC-29A8CCCDB9C5}" type="slidenum">
              <a:rPr lang="en-NZ" smtClean="0"/>
              <a:t>‹#›</a:t>
            </a:fld>
            <a:endParaRPr lang="en-NZ"/>
          </a:p>
        </p:txBody>
      </p:sp>
    </p:spTree>
    <p:extLst>
      <p:ext uri="{BB962C8B-B14F-4D97-AF65-F5344CB8AC3E}">
        <p14:creationId xmlns:p14="http://schemas.microsoft.com/office/powerpoint/2010/main" val="1700614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LfvRjFs_IKY"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youtube.com/watch?v=4qxqCEqf0N0" TargetMode="External"/><Relationship Id="rId4" Type="http://schemas.openxmlformats.org/officeDocument/2006/relationships/hyperlink" Target="https://www.youtube.com/watch?v=7mocxuLzUmU"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the Christmas story.</a:t>
            </a:r>
            <a:endParaRPr lang="en-NZ" dirty="0"/>
          </a:p>
        </p:txBody>
      </p:sp>
      <p:sp>
        <p:nvSpPr>
          <p:cNvPr id="4" name="Slide Number Placeholder 3"/>
          <p:cNvSpPr>
            <a:spLocks noGrp="1"/>
          </p:cNvSpPr>
          <p:nvPr>
            <p:ph type="sldNum" sz="quarter" idx="10"/>
          </p:nvPr>
        </p:nvSpPr>
        <p:spPr/>
        <p:txBody>
          <a:bodyPr/>
          <a:lstStyle/>
          <a:p>
            <a:fld id="{8FE70999-6BAC-4369-AAAC-29A8CCCDB9C5}" type="slidenum">
              <a:rPr lang="en-NZ" smtClean="0"/>
              <a:t>1</a:t>
            </a:fld>
            <a:endParaRPr lang="en-NZ"/>
          </a:p>
        </p:txBody>
      </p:sp>
    </p:spTree>
    <p:extLst>
      <p:ext uri="{BB962C8B-B14F-4D97-AF65-F5344CB8AC3E}">
        <p14:creationId xmlns:p14="http://schemas.microsoft.com/office/powerpoint/2010/main" val="3180512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young people to stillness and silence as the teacher invites them to think about the Christmas story and how all the characters in it showed their love for Jesus, God’s son. How do you show your love for Jesus, God’s son?</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46652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slide provides some choices for children to show and share what they have learned. Examples could be photographed as evidence of children’s learning.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 like to put a copy of the </a:t>
            </a:r>
            <a:r>
              <a:rPr lang="en-GB" sz="1200" b="1" u="sng" kern="1200" dirty="0">
                <a:solidFill>
                  <a:schemeClr val="tx1"/>
                </a:solidFill>
                <a:effectLst/>
                <a:latin typeface="+mn-lt"/>
                <a:ea typeface="+mn-ea"/>
                <a:cs typeface="+mn-cs"/>
              </a:rPr>
              <a:t>Sharing our Learning</a:t>
            </a:r>
            <a:r>
              <a:rPr lang="en-GB" sz="1200" kern="1200" dirty="0">
                <a:solidFill>
                  <a:schemeClr val="tx1"/>
                </a:solidFill>
                <a:effectLst/>
                <a:latin typeface="+mn-lt"/>
                <a:ea typeface="+mn-ea"/>
                <a:cs typeface="+mn-cs"/>
              </a:rPr>
              <a:t> page in children’s RE Learning Journals. You could talk through the choices using the slide and let children make their choice from their own copy.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could work on their choice at school and/or at home and you may like to set a day for sharing. Please let parents and whānau know what you expect them to do with this.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slide is focussed on the Achievement Objective for Year 1 which is covered in Lessons </a:t>
            </a:r>
            <a:r>
              <a:rPr lang="en-GB" sz="1200" b="1" kern="1200" dirty="0">
                <a:solidFill>
                  <a:schemeClr val="tx1"/>
                </a:solidFill>
                <a:effectLst/>
                <a:latin typeface="+mn-lt"/>
                <a:ea typeface="+mn-ea"/>
                <a:cs typeface="+mn-cs"/>
              </a:rPr>
              <a:t>1-2</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Year 1 AO</a:t>
            </a:r>
            <a:r>
              <a:rPr lang="en-GB" sz="1200" kern="1200" dirty="0">
                <a:solidFill>
                  <a:schemeClr val="tx1"/>
                </a:solidFill>
                <a:effectLst/>
                <a:latin typeface="+mn-lt"/>
                <a:ea typeface="+mn-ea"/>
                <a:cs typeface="+mn-cs"/>
              </a:rPr>
              <a:t> Children will be able to:  recognise that </a:t>
            </a:r>
            <a:r>
              <a:rPr lang="en-GB" sz="1200" b="1" kern="1200" dirty="0">
                <a:solidFill>
                  <a:schemeClr val="tx1"/>
                </a:solidFill>
                <a:effectLst/>
                <a:latin typeface="+mn-lt"/>
                <a:ea typeface="+mn-ea"/>
                <a:cs typeface="+mn-cs"/>
              </a:rPr>
              <a:t>CHRISTMAS </a:t>
            </a:r>
            <a:r>
              <a:rPr lang="en-GB" sz="1200" kern="1200" dirty="0">
                <a:solidFill>
                  <a:schemeClr val="tx1"/>
                </a:solidFill>
                <a:effectLst/>
                <a:latin typeface="+mn-lt"/>
                <a:ea typeface="+mn-ea"/>
                <a:cs typeface="+mn-cs"/>
              </a:rPr>
              <a:t>celebrates the birth of Jesus.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38562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worksheet relates to slide 5</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Find each word in the sentence on the matrix and highlight it in the sentence </a:t>
            </a:r>
            <a:r>
              <a:rPr lang="en-GB" sz="1200" b="1" kern="1200" dirty="0">
                <a:solidFill>
                  <a:schemeClr val="tx1"/>
                </a:solidFill>
                <a:effectLst/>
                <a:latin typeface="+mn-lt"/>
                <a:ea typeface="+mn-ea"/>
                <a:cs typeface="+mn-cs"/>
              </a:rPr>
              <a:t>and</a:t>
            </a:r>
            <a:r>
              <a:rPr lang="en-GB" sz="1200" kern="1200" dirty="0">
                <a:solidFill>
                  <a:schemeClr val="tx1"/>
                </a:solidFill>
                <a:effectLst/>
                <a:latin typeface="+mn-lt"/>
                <a:ea typeface="+mn-ea"/>
                <a:cs typeface="+mn-cs"/>
              </a:rPr>
              <a:t> in the Word Find</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add worksheets to their RE Learning Journals as evidence of their learning.</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GB" sz="1800" b="0" i="0" u="none" strike="noStrike" kern="0" cap="none" spc="0" normalizeH="0" baseline="0" noProof="0">
              <a:ln>
                <a:noFill/>
              </a:ln>
              <a:solidFill>
                <a:sysClr val="windowText" lastClr="000000"/>
              </a:solidFill>
              <a:effectLst/>
              <a:uLnTx/>
              <a:uFillTx/>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951042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11</a:t>
            </a:r>
            <a:endParaRPr lang="en-NZ" sz="1200" kern="1200" dirty="0">
              <a:solidFill>
                <a:schemeClr val="tx1"/>
              </a:solidFill>
              <a:effectLst/>
              <a:latin typeface="+mn-lt"/>
              <a:ea typeface="+mn-ea"/>
              <a:cs typeface="+mn-cs"/>
            </a:endParaRPr>
          </a:p>
          <a:p>
            <a:pPr lvl="0"/>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GB" sz="1800" b="0" i="0" u="none" strike="noStrike" kern="0" cap="none" spc="0" normalizeH="0" baseline="0" noProof="0">
              <a:ln>
                <a:noFill/>
              </a:ln>
              <a:solidFill>
                <a:sysClr val="windowText" lastClr="000000"/>
              </a:solidFill>
              <a:effectLst/>
              <a:uLnTx/>
              <a:uFillTx/>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266461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539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5287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each word in the sentence on the matrix and highlight it in the sentence </a:t>
            </a:r>
            <a:r>
              <a:rPr lang="en-GB" sz="1200" b="1" kern="1200" dirty="0">
                <a:solidFill>
                  <a:schemeClr val="tx1"/>
                </a:solidFill>
                <a:effectLst/>
                <a:latin typeface="+mn-lt"/>
                <a:ea typeface="+mn-ea"/>
                <a:cs typeface="+mn-cs"/>
              </a:rPr>
              <a:t>and</a:t>
            </a:r>
            <a:r>
              <a:rPr lang="en-GB" sz="1200" kern="1200" dirty="0">
                <a:solidFill>
                  <a:schemeClr val="tx1"/>
                </a:solidFill>
                <a:effectLst/>
                <a:latin typeface="+mn-lt"/>
                <a:ea typeface="+mn-ea"/>
                <a:cs typeface="+mn-cs"/>
              </a:rPr>
              <a:t> in the Word Find.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complete the word find on the worksheet and add it to their RE Learning Journal. Check out each word together on the screen word find.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20394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Find each word in the sentence on the matrix and highlight it in the sentence </a:t>
            </a:r>
            <a:r>
              <a:rPr lang="en-GB" sz="1200" b="1" kern="1200" dirty="0">
                <a:solidFill>
                  <a:schemeClr val="tx1"/>
                </a:solidFill>
                <a:effectLst/>
                <a:latin typeface="+mn-lt"/>
                <a:ea typeface="+mn-ea"/>
                <a:cs typeface="+mn-cs"/>
              </a:rPr>
              <a:t>and</a:t>
            </a:r>
            <a:r>
              <a:rPr lang="en-GB" sz="1200" kern="1200" dirty="0">
                <a:solidFill>
                  <a:schemeClr val="tx1"/>
                </a:solidFill>
                <a:effectLst/>
                <a:latin typeface="+mn-lt"/>
                <a:ea typeface="+mn-ea"/>
                <a:cs typeface="+mn-cs"/>
              </a:rPr>
              <a:t> in the Word Find.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complete the word find on the worksheet and add it to their RE Learning Journal. Check out each word together on the screen word find.</a:t>
            </a:r>
            <a:endParaRPr lang="en-US" dirty="0"/>
          </a:p>
        </p:txBody>
      </p:sp>
      <p:sp>
        <p:nvSpPr>
          <p:cNvPr id="4" name="Slide Number Placeholder 3"/>
          <p:cNvSpPr>
            <a:spLocks noGrp="1"/>
          </p:cNvSpPr>
          <p:nvPr>
            <p:ph type="sldNum" sz="quarter" idx="10"/>
          </p:nvPr>
        </p:nvSpPr>
        <p:spPr/>
        <p:txBody>
          <a:bodyPr/>
          <a:lstStyle/>
          <a:p>
            <a:fld id="{78A0D677-DEC0-4940-8013-C9F6E12CFB06}" type="slidenum">
              <a:rPr lang="en-US" smtClean="0"/>
              <a:pPr/>
              <a:t>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348127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4</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Guess the answer to the question.</a:t>
            </a:r>
            <a:endParaRPr lang="en-NZ" sz="1200" kern="1200" dirty="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please play any Christmas CD with Carols during </a:t>
            </a:r>
            <a:r>
              <a:rPr lang="en-GB" sz="1200" kern="1200" smtClean="0">
                <a:solidFill>
                  <a:schemeClr val="tx1"/>
                </a:solidFill>
                <a:effectLst/>
                <a:latin typeface="+mn-lt"/>
                <a:ea typeface="+mn-ea"/>
                <a:cs typeface="+mn-cs"/>
              </a:rPr>
              <a:t>the game.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67809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 closely at the picture and read and talk about each bullet point.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presents they brought for Jesus were gold, frankincense and myrrh.</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the clips of the story of the arrival of the three kings – chose a suitable version for your class: </a:t>
            </a:r>
            <a:endParaRPr lang="en-NZ"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hlinkClick r:id="rId3"/>
              </a:rPr>
              <a:t>https://www.youtube.com/watch?v=LfvRjFs_IKY</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arrival of the wise men – Olivia Hussey, traditional images</a:t>
            </a:r>
            <a:endParaRPr lang="en-NZ"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hlinkClick r:id="rId4"/>
              </a:rPr>
              <a:t>https://www.youtube.com/watch?v=7mocxuLzUmU</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Heart felt figures – 3 wise men</a:t>
            </a:r>
            <a:endParaRPr lang="en-NZ"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hlinkClick r:id="rId5"/>
              </a:rPr>
              <a:t>https://www.youtube.com/watch?v=4qxqCEqf0N0</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animated version of the coming of the 3 kings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571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3</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Scripture story from Matthew2:1-12 and as the characters are mentioned.  Click on them to appear in the main screen.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Mary and Joseph,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Angels,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Shepherds, 4</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Wise men.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14769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lesson.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students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8277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C225805D-1F89-4A86-B894-6F7F299F9441}"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FE7D904-9F4C-4CF6-A41C-A25891B21944}" type="slidenum">
              <a:rPr lang="en-NZ" smtClean="0"/>
              <a:t>‹#›</a:t>
            </a:fld>
            <a:endParaRPr lang="en-NZ"/>
          </a:p>
        </p:txBody>
      </p:sp>
    </p:spTree>
    <p:extLst>
      <p:ext uri="{BB962C8B-B14F-4D97-AF65-F5344CB8AC3E}">
        <p14:creationId xmlns:p14="http://schemas.microsoft.com/office/powerpoint/2010/main" val="59596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C225805D-1F89-4A86-B894-6F7F299F9441}"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FE7D904-9F4C-4CF6-A41C-A25891B21944}" type="slidenum">
              <a:rPr lang="en-NZ" smtClean="0"/>
              <a:t>‹#›</a:t>
            </a:fld>
            <a:endParaRPr lang="en-NZ"/>
          </a:p>
        </p:txBody>
      </p:sp>
    </p:spTree>
    <p:extLst>
      <p:ext uri="{BB962C8B-B14F-4D97-AF65-F5344CB8AC3E}">
        <p14:creationId xmlns:p14="http://schemas.microsoft.com/office/powerpoint/2010/main" val="4257873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C225805D-1F89-4A86-B894-6F7F299F9441}"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FE7D904-9F4C-4CF6-A41C-A25891B21944}" type="slidenum">
              <a:rPr lang="en-NZ" smtClean="0"/>
              <a:t>‹#›</a:t>
            </a:fld>
            <a:endParaRPr lang="en-NZ"/>
          </a:p>
        </p:txBody>
      </p:sp>
    </p:spTree>
    <p:extLst>
      <p:ext uri="{BB962C8B-B14F-4D97-AF65-F5344CB8AC3E}">
        <p14:creationId xmlns:p14="http://schemas.microsoft.com/office/powerpoint/2010/main" val="1156196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129103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3300192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A30C6-D1F3-40B5-87C1-E76532A795BD}"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2288629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867A30C6-D1F3-40B5-87C1-E76532A795BD}" type="datetimeFigureOut">
              <a:rPr lang="en-NZ" smtClean="0"/>
              <a:t>21/11/2016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372164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867A30C6-D1F3-40B5-87C1-E76532A795BD}" type="datetimeFigureOut">
              <a:rPr lang="en-NZ" smtClean="0"/>
              <a:t>21/11/2016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1416084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867A30C6-D1F3-40B5-87C1-E76532A795BD}" type="datetimeFigureOut">
              <a:rPr lang="en-NZ" smtClean="0"/>
              <a:t>21/11/2016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53145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A30C6-D1F3-40B5-87C1-E76532A795BD}" type="datetimeFigureOut">
              <a:rPr lang="en-NZ" smtClean="0"/>
              <a:t>21/11/2016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22827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7A30C6-D1F3-40B5-87C1-E76532A795BD}" type="datetimeFigureOut">
              <a:rPr lang="en-NZ" smtClean="0"/>
              <a:t>21/11/2016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1321146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C225805D-1F89-4A86-B894-6F7F299F9441}"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FE7D904-9F4C-4CF6-A41C-A25891B21944}" type="slidenum">
              <a:rPr lang="en-NZ" smtClean="0"/>
              <a:t>‹#›</a:t>
            </a:fld>
            <a:endParaRPr lang="en-NZ"/>
          </a:p>
        </p:txBody>
      </p:sp>
    </p:spTree>
    <p:extLst>
      <p:ext uri="{BB962C8B-B14F-4D97-AF65-F5344CB8AC3E}">
        <p14:creationId xmlns:p14="http://schemas.microsoft.com/office/powerpoint/2010/main" val="4176462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7A30C6-D1F3-40B5-87C1-E76532A795BD}" type="datetimeFigureOut">
              <a:rPr lang="en-NZ" smtClean="0"/>
              <a:t>21/11/2016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1964115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3661693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867A30C6-D1F3-40B5-87C1-E76532A795BD}"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2DAD9EE-D0DC-4B7E-BBE8-3659D2505EFE}" type="slidenum">
              <a:rPr lang="en-NZ" smtClean="0"/>
              <a:t>‹#›</a:t>
            </a:fld>
            <a:endParaRPr lang="en-NZ"/>
          </a:p>
        </p:txBody>
      </p:sp>
    </p:spTree>
    <p:extLst>
      <p:ext uri="{BB962C8B-B14F-4D97-AF65-F5344CB8AC3E}">
        <p14:creationId xmlns:p14="http://schemas.microsoft.com/office/powerpoint/2010/main" val="2731022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65731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25805D-1F89-4A86-B894-6F7F299F9441}" type="datetimeFigureOut">
              <a:rPr lang="en-NZ" smtClean="0"/>
              <a:t>21/11/2016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FE7D904-9F4C-4CF6-A41C-A25891B21944}" type="slidenum">
              <a:rPr lang="en-NZ" smtClean="0"/>
              <a:t>‹#›</a:t>
            </a:fld>
            <a:endParaRPr lang="en-NZ"/>
          </a:p>
        </p:txBody>
      </p:sp>
    </p:spTree>
    <p:extLst>
      <p:ext uri="{BB962C8B-B14F-4D97-AF65-F5344CB8AC3E}">
        <p14:creationId xmlns:p14="http://schemas.microsoft.com/office/powerpoint/2010/main" val="69138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C225805D-1F89-4A86-B894-6F7F299F9441}" type="datetimeFigureOut">
              <a:rPr lang="en-NZ" smtClean="0"/>
              <a:t>21/11/2016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FE7D904-9F4C-4CF6-A41C-A25891B21944}" type="slidenum">
              <a:rPr lang="en-NZ" smtClean="0"/>
              <a:t>‹#›</a:t>
            </a:fld>
            <a:endParaRPr lang="en-NZ"/>
          </a:p>
        </p:txBody>
      </p:sp>
    </p:spTree>
    <p:extLst>
      <p:ext uri="{BB962C8B-B14F-4D97-AF65-F5344CB8AC3E}">
        <p14:creationId xmlns:p14="http://schemas.microsoft.com/office/powerpoint/2010/main" val="2233310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C225805D-1F89-4A86-B894-6F7F299F9441}" type="datetimeFigureOut">
              <a:rPr lang="en-NZ" smtClean="0"/>
              <a:t>21/11/2016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1FE7D904-9F4C-4CF6-A41C-A25891B21944}" type="slidenum">
              <a:rPr lang="en-NZ" smtClean="0"/>
              <a:t>‹#›</a:t>
            </a:fld>
            <a:endParaRPr lang="en-NZ"/>
          </a:p>
        </p:txBody>
      </p:sp>
    </p:spTree>
    <p:extLst>
      <p:ext uri="{BB962C8B-B14F-4D97-AF65-F5344CB8AC3E}">
        <p14:creationId xmlns:p14="http://schemas.microsoft.com/office/powerpoint/2010/main" val="3198612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C225805D-1F89-4A86-B894-6F7F299F9441}" type="datetimeFigureOut">
              <a:rPr lang="en-NZ" smtClean="0"/>
              <a:t>21/11/2016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1FE7D904-9F4C-4CF6-A41C-A25891B21944}" type="slidenum">
              <a:rPr lang="en-NZ" smtClean="0"/>
              <a:t>‹#›</a:t>
            </a:fld>
            <a:endParaRPr lang="en-NZ"/>
          </a:p>
        </p:txBody>
      </p:sp>
    </p:spTree>
    <p:extLst>
      <p:ext uri="{BB962C8B-B14F-4D97-AF65-F5344CB8AC3E}">
        <p14:creationId xmlns:p14="http://schemas.microsoft.com/office/powerpoint/2010/main" val="3223280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25805D-1F89-4A86-B894-6F7F299F9441}" type="datetimeFigureOut">
              <a:rPr lang="en-NZ" smtClean="0"/>
              <a:t>21/11/2016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1FE7D904-9F4C-4CF6-A41C-A25891B21944}" type="slidenum">
              <a:rPr lang="en-NZ" smtClean="0"/>
              <a:t>‹#›</a:t>
            </a:fld>
            <a:endParaRPr lang="en-NZ"/>
          </a:p>
        </p:txBody>
      </p:sp>
    </p:spTree>
    <p:extLst>
      <p:ext uri="{BB962C8B-B14F-4D97-AF65-F5344CB8AC3E}">
        <p14:creationId xmlns:p14="http://schemas.microsoft.com/office/powerpoint/2010/main" val="282945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25805D-1F89-4A86-B894-6F7F299F9441}" type="datetimeFigureOut">
              <a:rPr lang="en-NZ" smtClean="0"/>
              <a:t>21/11/2016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FE7D904-9F4C-4CF6-A41C-A25891B21944}" type="slidenum">
              <a:rPr lang="en-NZ" smtClean="0"/>
              <a:t>‹#›</a:t>
            </a:fld>
            <a:endParaRPr lang="en-NZ"/>
          </a:p>
        </p:txBody>
      </p:sp>
    </p:spTree>
    <p:extLst>
      <p:ext uri="{BB962C8B-B14F-4D97-AF65-F5344CB8AC3E}">
        <p14:creationId xmlns:p14="http://schemas.microsoft.com/office/powerpoint/2010/main" val="391367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25805D-1F89-4A86-B894-6F7F299F9441}" type="datetimeFigureOut">
              <a:rPr lang="en-NZ" smtClean="0"/>
              <a:t>21/11/2016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FE7D904-9F4C-4CF6-A41C-A25891B21944}" type="slidenum">
              <a:rPr lang="en-NZ" smtClean="0"/>
              <a:t>‹#›</a:t>
            </a:fld>
            <a:endParaRPr lang="en-NZ"/>
          </a:p>
        </p:txBody>
      </p:sp>
    </p:spTree>
    <p:extLst>
      <p:ext uri="{BB962C8B-B14F-4D97-AF65-F5344CB8AC3E}">
        <p14:creationId xmlns:p14="http://schemas.microsoft.com/office/powerpoint/2010/main" val="249108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microsoft.com/office/2007/relationships/hdphoto" Target="../media/hdphoto1.wdp"/><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5805D-1F89-4A86-B894-6F7F299F9441}" type="datetimeFigureOut">
              <a:rPr lang="en-NZ" smtClean="0"/>
              <a:t>21/11/2016</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7D904-9F4C-4CF6-A41C-A25891B21944}" type="slidenum">
              <a:rPr lang="en-NZ" smtClean="0"/>
              <a:t>‹#›</a:t>
            </a:fld>
            <a:endParaRPr lang="en-NZ"/>
          </a:p>
        </p:txBody>
      </p:sp>
    </p:spTree>
    <p:extLst>
      <p:ext uri="{BB962C8B-B14F-4D97-AF65-F5344CB8AC3E}">
        <p14:creationId xmlns:p14="http://schemas.microsoft.com/office/powerpoint/2010/main" val="1841658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70000"/>
            <a:lum/>
            <a:extLst>
              <a:ext uri="{BEBA8EAE-BF5A-486C-A8C5-ECC9F3942E4B}">
                <a14:imgProps xmlns:a14="http://schemas.microsoft.com/office/drawing/2010/main">
                  <a14:imgLayer r:embed="rId15">
                    <a14:imgEffect>
                      <a14:sharpenSoften amount="25000"/>
                    </a14:imgEffect>
                    <a14:imgEffect>
                      <a14:colorTemperature colorTemp="4700"/>
                    </a14:imgEffect>
                    <a14:imgEffect>
                      <a14:saturation sat="10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A30C6-D1F3-40B5-87C1-E76532A795BD}" type="datetimeFigureOut">
              <a:rPr lang="en-NZ" smtClean="0"/>
              <a:t>21/11/2016</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AD9EE-D0DC-4B7E-BBE8-3659D2505EFE}" type="slidenum">
              <a:rPr lang="en-NZ" smtClean="0"/>
              <a:t>‹#›</a:t>
            </a:fld>
            <a:endParaRPr lang="en-NZ"/>
          </a:p>
        </p:txBody>
      </p:sp>
    </p:spTree>
    <p:extLst>
      <p:ext uri="{BB962C8B-B14F-4D97-AF65-F5344CB8AC3E}">
        <p14:creationId xmlns:p14="http://schemas.microsoft.com/office/powerpoint/2010/main" val="31361220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7.xml"/><Relationship Id="rId7" Type="http://schemas.openxmlformats.org/officeDocument/2006/relationships/image" Target="../media/image24.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slide" Target="slide13.xml"/><Relationship Id="rId3" Type="http://schemas.openxmlformats.org/officeDocument/2006/relationships/image" Target="../media/image26.jpg"/><Relationship Id="rId7" Type="http://schemas.openxmlformats.org/officeDocument/2006/relationships/image" Target="../media/image29.jpg"/><Relationship Id="rId12" Type="http://schemas.microsoft.com/office/2007/relationships/hdphoto" Target="../media/hdphoto14.wdp"/><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8.jpg"/><Relationship Id="rId11" Type="http://schemas.openxmlformats.org/officeDocument/2006/relationships/image" Target="../media/image33.png"/><Relationship Id="rId5" Type="http://schemas.microsoft.com/office/2007/relationships/hdphoto" Target="../media/hdphoto13.wdp"/><Relationship Id="rId10" Type="http://schemas.openxmlformats.org/officeDocument/2006/relationships/image" Target="../media/image32.jpg"/><Relationship Id="rId4" Type="http://schemas.openxmlformats.org/officeDocument/2006/relationships/image" Target="../media/image27.png"/><Relationship Id="rId9"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microsoft.com/office/2007/relationships/hdphoto" Target="../media/hdphoto15.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slide" Target="slide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LfvRjFs_IKY"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18" Type="http://schemas.openxmlformats.org/officeDocument/2006/relationships/image" Target="../media/image18.png"/><Relationship Id="rId3" Type="http://schemas.openxmlformats.org/officeDocument/2006/relationships/image" Target="../media/image10.png"/><Relationship Id="rId21" Type="http://schemas.microsoft.com/office/2007/relationships/hdphoto" Target="../media/hdphoto11.wdp"/><Relationship Id="rId7" Type="http://schemas.openxmlformats.org/officeDocument/2006/relationships/image" Target="../media/image12.png"/><Relationship Id="rId12" Type="http://schemas.openxmlformats.org/officeDocument/2006/relationships/image" Target="../media/image15.png"/><Relationship Id="rId17" Type="http://schemas.microsoft.com/office/2007/relationships/hdphoto" Target="../media/hdphoto10.wdp"/><Relationship Id="rId2" Type="http://schemas.openxmlformats.org/officeDocument/2006/relationships/notesSlide" Target="../notesSlides/notesSlide8.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7.xml"/><Relationship Id="rId6" Type="http://schemas.microsoft.com/office/2007/relationships/hdphoto" Target="../media/hdphoto5.wdp"/><Relationship Id="rId11" Type="http://schemas.openxmlformats.org/officeDocument/2006/relationships/image" Target="../media/image14.png"/><Relationship Id="rId5" Type="http://schemas.openxmlformats.org/officeDocument/2006/relationships/image" Target="../media/image11.png"/><Relationship Id="rId15" Type="http://schemas.microsoft.com/office/2007/relationships/hdphoto" Target="../media/hdphoto9.wdp"/><Relationship Id="rId23" Type="http://schemas.microsoft.com/office/2007/relationships/hdphoto" Target="../media/hdphoto12.wdp"/><Relationship Id="rId10" Type="http://schemas.microsoft.com/office/2007/relationships/hdphoto" Target="../media/hdphoto7.wdp"/><Relationship Id="rId19" Type="http://schemas.openxmlformats.org/officeDocument/2006/relationships/image" Target="../media/image19.png"/><Relationship Id="rId4" Type="http://schemas.microsoft.com/office/2007/relationships/hdphoto" Target="../media/hdphoto4.wdp"/><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solidFill>
            <a:schemeClr val="accent4">
              <a:lumMod val="75000"/>
            </a:schemeClr>
          </a:solidFill>
          <a:effectLst/>
        </p:spPr>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 b="4444"/>
          <a:stretch/>
        </p:blipFill>
        <p:spPr>
          <a:xfrm>
            <a:off x="20" y="10"/>
            <a:ext cx="7534636" cy="6857990"/>
          </a:xfrm>
          <a:prstGeom prst="rect">
            <a:avLst/>
          </a:prstGeom>
        </p:spPr>
      </p:pic>
      <p:sp>
        <p:nvSpPr>
          <p:cNvPr id="2" name="Title 1"/>
          <p:cNvSpPr>
            <a:spLocks noGrp="1"/>
          </p:cNvSpPr>
          <p:nvPr>
            <p:ph type="ctrTitle"/>
          </p:nvPr>
        </p:nvSpPr>
        <p:spPr>
          <a:xfrm>
            <a:off x="8153400" y="640081"/>
            <a:ext cx="3846600" cy="5255364"/>
          </a:xfrm>
        </p:spPr>
        <p:txBody>
          <a:bodyPr vert="horz" lIns="91440" tIns="45720" rIns="91440" bIns="45720" rtlCol="0" anchor="ctr">
            <a:normAutofit/>
          </a:bodyPr>
          <a:lstStyle/>
          <a:p>
            <a:r>
              <a:rPr lang="en-US" sz="5400" dirty="0">
                <a:ln>
                  <a:solidFill>
                    <a:schemeClr val="bg1"/>
                  </a:solidFill>
                </a:ln>
                <a:solidFill>
                  <a:srgbClr val="C00000"/>
                </a:solidFill>
                <a:latin typeface="Eras Demi ITC" panose="020B0805030504020804" pitchFamily="34" charset="0"/>
              </a:rPr>
              <a:t>The Christmas Story</a:t>
            </a:r>
          </a:p>
        </p:txBody>
      </p:sp>
      <p:sp>
        <p:nvSpPr>
          <p:cNvPr id="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S-02</a:t>
            </a:r>
          </a:p>
        </p:txBody>
      </p:sp>
    </p:spTree>
    <p:extLst>
      <p:ext uri="{BB962C8B-B14F-4D97-AF65-F5344CB8AC3E}">
        <p14:creationId xmlns:p14="http://schemas.microsoft.com/office/powerpoint/2010/main" val="9638808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pic>
        <p:nvPicPr>
          <p:cNvPr id="9" name="Y1 - Cum natus esset Jesu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75788" y="234641"/>
            <a:ext cx="609600" cy="609600"/>
          </a:xfrm>
          <a:prstGeom prst="rect">
            <a:avLst/>
          </a:prstGeom>
        </p:spPr>
      </p:pic>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S-10</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3439" t="10821" r="-365" b="10450"/>
          <a:stretch/>
        </p:blipFill>
        <p:spPr>
          <a:xfrm>
            <a:off x="3813045" y="756777"/>
            <a:ext cx="4506866" cy="5824722"/>
          </a:xfrm>
          <a:prstGeom prst="rect">
            <a:avLst/>
          </a:prstGeom>
          <a:ln>
            <a:noFill/>
          </a:ln>
          <a:effectLst>
            <a:softEdge rad="228600"/>
          </a:effectLst>
        </p:spPr>
      </p:pic>
      <p:sp>
        <p:nvSpPr>
          <p:cNvPr id="4" name="Title 3"/>
          <p:cNvSpPr>
            <a:spLocks noGrp="1"/>
          </p:cNvSpPr>
          <p:nvPr>
            <p:ph type="title"/>
          </p:nvPr>
        </p:nvSpPr>
        <p:spPr>
          <a:xfrm>
            <a:off x="808678" y="0"/>
            <a:ext cx="10515600" cy="1325563"/>
          </a:xfrm>
        </p:spPr>
        <p:txBody>
          <a:bodyPr>
            <a:normAutofit/>
          </a:bodyPr>
          <a:lstStyle/>
          <a:p>
            <a:pPr algn="ctr"/>
            <a:r>
              <a:rPr lang="en-GB" sz="5400" b="1" kern="0" spc="50" dirty="0">
                <a:ln w="0"/>
                <a:solidFill>
                  <a:schemeClr val="bg2"/>
                </a:solidFill>
                <a:effectLst>
                  <a:glow rad="63500">
                    <a:srgbClr val="C00000">
                      <a:alpha val="40000"/>
                    </a:srgbClr>
                  </a:glow>
                  <a:outerShdw blurRad="50800" dist="38100" dir="10800000" algn="r" rotWithShape="0">
                    <a:prstClr val="black">
                      <a:alpha val="40000"/>
                    </a:prstClr>
                  </a:outerShdw>
                </a:effectLst>
                <a:latin typeface="Leelawadee" panose="020B0502040204020203" pitchFamily="34" charset="-34"/>
                <a:cs typeface="Leelawadee" panose="020B0502040204020203" pitchFamily="34" charset="-34"/>
              </a:rPr>
              <a:t>Time for Reflection</a:t>
            </a:r>
            <a:endParaRPr lang="en-NZ" sz="5400" dirty="0"/>
          </a:p>
        </p:txBody>
      </p:sp>
      <p:sp>
        <p:nvSpPr>
          <p:cNvPr id="13"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stop"/>
          <p:cNvSpPr txBox="1"/>
          <p:nvPr/>
        </p:nvSpPr>
        <p:spPr>
          <a:xfrm>
            <a:off x="4004991" y="6581001"/>
            <a:ext cx="3324949" cy="276999"/>
          </a:xfrm>
          <a:prstGeom prst="rect">
            <a:avLst/>
          </a:prstGeom>
          <a:noFill/>
        </p:spPr>
        <p:txBody>
          <a:bodyPr wrap="none" rtlCol="0">
            <a:spAutoFit/>
          </a:bodyPr>
          <a:lstStyle/>
          <a:p>
            <a:pPr algn="ctr"/>
            <a:r>
              <a:rPr lang="en-GB" sz="1200" kern="0" dirty="0">
                <a:solidFill>
                  <a:sysClr val="windowText" lastClr="000000"/>
                </a:solidFill>
                <a:latin typeface="Arial" panose="020B0604020202020204" pitchFamily="34" charset="0"/>
                <a:cs typeface="Arial" panose="020B0604020202020204" pitchFamily="34" charset="0"/>
              </a:rPr>
              <a:t>Click the audio button to stop Reflective Music</a:t>
            </a:r>
          </a:p>
        </p:txBody>
      </p:sp>
      <p:sp>
        <p:nvSpPr>
          <p:cNvPr id="15" name="TextBox: Tool instructions start"/>
          <p:cNvSpPr txBox="1"/>
          <p:nvPr/>
        </p:nvSpPr>
        <p:spPr>
          <a:xfrm>
            <a:off x="4004994" y="6581001"/>
            <a:ext cx="3315331" cy="276999"/>
          </a:xfrm>
          <a:prstGeom prst="rect">
            <a:avLst/>
          </a:prstGeom>
          <a:noFill/>
        </p:spPr>
        <p:txBody>
          <a:bodyPr wrap="none" rtlCol="0">
            <a:spAutoFit/>
          </a:bodyPr>
          <a:lstStyle/>
          <a:p>
            <a:pPr algn="ctr"/>
            <a:r>
              <a:rPr lang="en-GB" sz="1200" kern="0" dirty="0">
                <a:solidFill>
                  <a:sysClr val="windowText" lastClr="000000"/>
                </a:solidFill>
                <a:latin typeface="Arial" panose="020B0604020202020204" pitchFamily="34" charset="0"/>
                <a:cs typeface="Arial" panose="020B0604020202020204" pitchFamily="34" charset="0"/>
              </a:rPr>
              <a:t>Click the audio button to play Reflective </a:t>
            </a:r>
            <a:r>
              <a:rPr lang="en-GB" sz="1200" dirty="0" smtClean="0">
                <a:latin typeface="Arial" panose="020B0604020202020204" pitchFamily="34" charset="0"/>
                <a:cs typeface="Arial" panose="020B0604020202020204" pitchFamily="34" charset="0"/>
              </a:rPr>
              <a:t>Music</a:t>
            </a:r>
            <a:endParaRPr lang="en-GB" sz="1200" dirty="0">
              <a:latin typeface="Arial" panose="020B0604020202020204" pitchFamily="34" charset="0"/>
              <a:cs typeface="Arial" panose="020B0604020202020204" pitchFamily="34" charset="0"/>
            </a:endParaRPr>
          </a:p>
        </p:txBody>
      </p:sp>
      <p:pic>
        <p:nvPicPr>
          <p:cNvPr id="16" name="Feedback" descr="D:\03 Projects\TCI\02 Deliverables\2016-10 Release Liturgical\Feedback button.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17457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186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53789" fill="hold"/>
                                        <p:tgtEl>
                                          <p:spTgt spid="9"/>
                                        </p:tgtEl>
                                      </p:cBhvr>
                                    </p:cmd>
                                  </p:childTnLst>
                                </p:cTn>
                              </p:par>
                              <p:par>
                                <p:cTn id="19" presetID="1" presetClass="emph" presetSubtype="2" fill="hold" nodeType="withEffect">
                                  <p:stCondLst>
                                    <p:cond delay="0"/>
                                  </p:stCondLst>
                                  <p:childTnLst>
                                    <p:animClr clrSpc="rgb" dir="cw">
                                      <p:cBhvr>
                                        <p:cTn id="20" dur="1000" fill="hold"/>
                                        <p:tgtEl>
                                          <p:spTgt spid="13"/>
                                        </p:tgtEl>
                                        <p:attrNameLst>
                                          <p:attrName>fillcolor</p:attrName>
                                        </p:attrNameLst>
                                      </p:cBhvr>
                                      <p:to>
                                        <a:schemeClr val="accent2"/>
                                      </p:to>
                                    </p:animClr>
                                    <p:set>
                                      <p:cBhvr>
                                        <p:cTn id="21" dur="1000" fill="hold"/>
                                        <p:tgtEl>
                                          <p:spTgt spid="13"/>
                                        </p:tgtEl>
                                        <p:attrNameLst>
                                          <p:attrName>fill.type</p:attrName>
                                        </p:attrNameLst>
                                      </p:cBhvr>
                                      <p:to>
                                        <p:strVal val="solid"/>
                                      </p:to>
                                    </p:set>
                                    <p:set>
                                      <p:cBhvr>
                                        <p:cTn id="22" dur="1000" fill="hold"/>
                                        <p:tgtEl>
                                          <p:spTgt spid="1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9"/>
                                        </p:tgtEl>
                                      </p:cBhvr>
                                    </p:cmd>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 presetClass="emph" presetSubtype="2" fill="hold" nodeType="withEffect">
                                  <p:stCondLst>
                                    <p:cond delay="0"/>
                                  </p:stCondLst>
                                  <p:childTnLst>
                                    <p:animClr clrSpc="rgb" dir="cw">
                                      <p:cBhvr>
                                        <p:cTn id="34" dur="2000" fill="hold"/>
                                        <p:tgtEl>
                                          <p:spTgt spid="13"/>
                                        </p:tgtEl>
                                        <p:attrNameLst>
                                          <p:attrName>fillcolor</p:attrName>
                                        </p:attrNameLst>
                                      </p:cBhvr>
                                      <p:to>
                                        <a:schemeClr val="bg1"/>
                                      </p:to>
                                    </p:animClr>
                                    <p:set>
                                      <p:cBhvr>
                                        <p:cTn id="35" dur="2000" fill="hold"/>
                                        <p:tgtEl>
                                          <p:spTgt spid="13"/>
                                        </p:tgtEl>
                                        <p:attrNameLst>
                                          <p:attrName>fill.type</p:attrName>
                                        </p:attrNameLst>
                                      </p:cBhvr>
                                      <p:to>
                                        <p:strVal val="solid"/>
                                      </p:to>
                                    </p:set>
                                    <p:set>
                                      <p:cBhvr>
                                        <p:cTn id="3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4" grpId="0"/>
      <p:bldP spid="14" grpId="1"/>
      <p:bldP spid="15" grpId="0"/>
      <p:bldP spid="15" grpId="1"/>
      <p:bldP spid="15"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frame">
            <a:avLst>
              <a:gd name="adj1" fmla="val 10874"/>
            </a:avLst>
          </a:prstGeom>
        </p:spPr>
      </p:pic>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S-11</a:t>
            </a:r>
          </a:p>
        </p:txBody>
      </p:sp>
      <p:sp>
        <p:nvSpPr>
          <p:cNvPr id="12" name="Action Button: Back">
            <a:hlinkClick r:id="" action="ppaction://hlinkshowjump?jump=previousslide" highlightClick="1"/>
          </p:cNvPr>
          <p:cNvSpPr/>
          <p:nvPr/>
        </p:nvSpPr>
        <p:spPr>
          <a:xfrm>
            <a:off x="10751936"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itle 19"/>
          <p:cNvSpPr>
            <a:spLocks noGrp="1"/>
          </p:cNvSpPr>
          <p:nvPr>
            <p:ph type="title"/>
          </p:nvPr>
        </p:nvSpPr>
        <p:spPr>
          <a:xfrm>
            <a:off x="865750" y="830998"/>
            <a:ext cx="10510837" cy="1325563"/>
          </a:xfrm>
        </p:spPr>
        <p:txBody>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Sharing our Learning about CHRISTMAS with family whānau</a:t>
            </a:r>
          </a:p>
        </p:txBody>
      </p:sp>
      <p:sp>
        <p:nvSpPr>
          <p:cNvPr id="27" name="Page 7"/>
          <p:cNvSpPr/>
          <p:nvPr/>
        </p:nvSpPr>
        <p:spPr>
          <a:xfrm>
            <a:off x="1938321" y="2425330"/>
            <a:ext cx="8315325" cy="2814637"/>
          </a:xfrm>
          <a:prstGeom prst="rect">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rIns="4176000" rtlCol="0" anchor="ctr"/>
          <a:lstStyle/>
          <a:p>
            <a:pPr algn="just"/>
            <a:r>
              <a:rPr lang="en-NZ" sz="2000" b="1" dirty="0">
                <a:solidFill>
                  <a:schemeClr val="tx1"/>
                </a:solidFill>
                <a:latin typeface="Arial" panose="020B0604020202020204" pitchFamily="34" charset="0"/>
                <a:cs typeface="Arial" panose="020B0604020202020204" pitchFamily="34" charset="0"/>
              </a:rPr>
              <a:t>Make up your own way </a:t>
            </a:r>
            <a:r>
              <a:rPr lang="en-NZ" sz="2000" dirty="0">
                <a:solidFill>
                  <a:schemeClr val="tx1"/>
                </a:solidFill>
                <a:latin typeface="Arial" panose="020B0604020202020204" pitchFamily="34" charset="0"/>
                <a:cs typeface="Arial" panose="020B0604020202020204" pitchFamily="34" charset="0"/>
              </a:rPr>
              <a:t>of showing and sharing what you have learned and decide with whom you would like to share it.</a:t>
            </a:r>
          </a:p>
        </p:txBody>
      </p:sp>
      <p:pic>
        <p:nvPicPr>
          <p:cNvPr id="28" name="Picture 7"/>
          <p:cNvPicPr>
            <a:picLocks noChangeAspect="1"/>
          </p:cNvPicPr>
          <p:nvPr/>
        </p:nvPicPr>
        <p:blipFill>
          <a:blip r:embed="rId4">
            <a:extLst>
              <a:ext uri="{BEBA8EAE-BF5A-486C-A8C5-ECC9F3942E4B}">
                <a14:imgProps xmlns:a14="http://schemas.microsoft.com/office/drawing/2010/main">
                  <a14:imgLayer r:embed="rId5">
                    <a14:imgEffect>
                      <a14:backgroundRemoval t="1518" b="99157" l="1386" r="97822"/>
                    </a14:imgEffect>
                  </a14:imgLayer>
                </a14:imgProps>
              </a:ext>
              <a:ext uri="{28A0092B-C50C-407E-A947-70E740481C1C}">
                <a14:useLocalDpi xmlns:a14="http://schemas.microsoft.com/office/drawing/2010/main" val="0"/>
              </a:ext>
            </a:extLst>
          </a:blip>
          <a:stretch>
            <a:fillRect/>
          </a:stretch>
        </p:blipFill>
        <p:spPr>
          <a:xfrm>
            <a:off x="7422608" y="2528400"/>
            <a:ext cx="2221456" cy="2608561"/>
          </a:xfrm>
          <a:prstGeom prst="rect">
            <a:avLst/>
          </a:prstGeom>
          <a:effectLst>
            <a:glow rad="63500">
              <a:schemeClr val="accent5">
                <a:satMod val="175000"/>
                <a:alpha val="40000"/>
              </a:schemeClr>
            </a:glow>
          </a:effectLst>
        </p:spPr>
      </p:pic>
      <p:sp>
        <p:nvSpPr>
          <p:cNvPr id="26" name="Page 6"/>
          <p:cNvSpPr/>
          <p:nvPr/>
        </p:nvSpPr>
        <p:spPr>
          <a:xfrm>
            <a:off x="1938329" y="2425346"/>
            <a:ext cx="8315325" cy="2814637"/>
          </a:xfrm>
          <a:prstGeom prst="rect">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rIns="4104000" rtlCol="0" anchor="ctr"/>
          <a:lstStyle/>
          <a:p>
            <a:pPr algn="just"/>
            <a:r>
              <a:rPr lang="en-NZ" sz="2000" b="1" dirty="0">
                <a:solidFill>
                  <a:schemeClr val="tx1"/>
                </a:solidFill>
                <a:latin typeface="Arial" panose="020B0604020202020204" pitchFamily="34" charset="0"/>
                <a:cs typeface="Arial" panose="020B0604020202020204" pitchFamily="34" charset="0"/>
              </a:rPr>
              <a:t>Ask someone to tell you about</a:t>
            </a:r>
            <a:r>
              <a:rPr lang="en-NZ" sz="2000" dirty="0">
                <a:solidFill>
                  <a:schemeClr val="tx1"/>
                </a:solidFill>
                <a:latin typeface="Arial" panose="020B0604020202020204" pitchFamily="34" charset="0"/>
                <a:cs typeface="Arial" panose="020B0604020202020204" pitchFamily="34" charset="0"/>
              </a:rPr>
              <a:t> how they celebrated the feast of </a:t>
            </a:r>
            <a:r>
              <a:rPr lang="en-NZ" sz="2000" b="1" dirty="0">
                <a:solidFill>
                  <a:schemeClr val="tx1"/>
                </a:solidFill>
                <a:latin typeface="Arial" panose="020B0604020202020204" pitchFamily="34" charset="0"/>
                <a:cs typeface="Arial" panose="020B0604020202020204" pitchFamily="34" charset="0"/>
              </a:rPr>
              <a:t>CHRISTMAS</a:t>
            </a:r>
            <a:r>
              <a:rPr lang="en-NZ" sz="2000" dirty="0">
                <a:solidFill>
                  <a:schemeClr val="tx1"/>
                </a:solidFill>
                <a:latin typeface="Arial" panose="020B0604020202020204" pitchFamily="34" charset="0"/>
                <a:cs typeface="Arial" panose="020B0604020202020204" pitchFamily="34" charset="0"/>
              </a:rPr>
              <a:t> when they were a child and you share the way you celebrate it.</a:t>
            </a:r>
          </a:p>
        </p:txBody>
      </p:sp>
      <p:pic>
        <p:nvPicPr>
          <p:cNvPr id="29"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576" y="3414286"/>
            <a:ext cx="3469824" cy="728663"/>
          </a:xfrm>
          <a:prstGeom prst="rect">
            <a:avLst/>
          </a:prstGeom>
        </p:spPr>
      </p:pic>
      <p:sp>
        <p:nvSpPr>
          <p:cNvPr id="25" name="Page 5"/>
          <p:cNvSpPr/>
          <p:nvPr/>
        </p:nvSpPr>
        <p:spPr>
          <a:xfrm>
            <a:off x="1938333" y="2425354"/>
            <a:ext cx="8315325" cy="2814637"/>
          </a:xfrm>
          <a:prstGeom prst="rect">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rIns="4284000" rtlCol="0" anchor="ctr"/>
          <a:lstStyle/>
          <a:p>
            <a:pPr lvl="0" algn="just"/>
            <a:r>
              <a:rPr lang="en-NZ" sz="2000" b="1" dirty="0">
                <a:solidFill>
                  <a:schemeClr val="tx1"/>
                </a:solidFill>
                <a:latin typeface="Arial" panose="020B0604020202020204" pitchFamily="34" charset="0"/>
                <a:cs typeface="Arial" panose="020B0604020202020204" pitchFamily="34" charset="0"/>
              </a:rPr>
              <a:t>Listen to CHRISTMAS carols</a:t>
            </a:r>
            <a:r>
              <a:rPr lang="en-NZ" sz="2000" dirty="0">
                <a:solidFill>
                  <a:schemeClr val="tx1"/>
                </a:solidFill>
                <a:latin typeface="Arial" panose="020B0604020202020204" pitchFamily="34" charset="0"/>
                <a:cs typeface="Arial" panose="020B0604020202020204" pitchFamily="34" charset="0"/>
              </a:rPr>
              <a:t> that are about the </a:t>
            </a:r>
            <a:r>
              <a:rPr lang="en-NZ" sz="2000" b="1" dirty="0">
                <a:solidFill>
                  <a:schemeClr val="tx1"/>
                </a:solidFill>
                <a:latin typeface="Arial" panose="020B0604020202020204" pitchFamily="34" charset="0"/>
                <a:cs typeface="Arial" panose="020B0604020202020204" pitchFamily="34" charset="0"/>
              </a:rPr>
              <a:t>CHRISTMAS </a:t>
            </a:r>
            <a:r>
              <a:rPr lang="en-NZ" sz="2000" dirty="0">
                <a:solidFill>
                  <a:schemeClr val="tx1"/>
                </a:solidFill>
                <a:latin typeface="Arial" panose="020B0604020202020204" pitchFamily="34" charset="0"/>
                <a:cs typeface="Arial" panose="020B0604020202020204" pitchFamily="34" charset="0"/>
              </a:rPr>
              <a:t>story that tells about when Jesus was born. </a:t>
            </a:r>
            <a:r>
              <a:rPr lang="en-NZ" sz="2000" dirty="0"/>
              <a:t> </a:t>
            </a:r>
          </a:p>
        </p:txBody>
      </p:sp>
      <p:pic>
        <p:nvPicPr>
          <p:cNvPr id="30"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8886" y="2842071"/>
            <a:ext cx="2628900" cy="1873091"/>
          </a:xfrm>
          <a:prstGeom prst="rect">
            <a:avLst/>
          </a:prstGeom>
        </p:spPr>
      </p:pic>
      <p:sp>
        <p:nvSpPr>
          <p:cNvPr id="24" name="Page 4"/>
          <p:cNvSpPr/>
          <p:nvPr/>
        </p:nvSpPr>
        <p:spPr>
          <a:xfrm>
            <a:off x="1938335" y="2425358"/>
            <a:ext cx="8315325" cy="2814637"/>
          </a:xfrm>
          <a:prstGeom prst="rect">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rIns="4392000" rtlCol="0" anchor="ctr"/>
          <a:lstStyle/>
          <a:p>
            <a:pPr algn="just"/>
            <a:r>
              <a:rPr lang="en-NZ" sz="2000" b="1" dirty="0">
                <a:solidFill>
                  <a:schemeClr val="tx1"/>
                </a:solidFill>
                <a:latin typeface="Arial" panose="020B0604020202020204" pitchFamily="34" charset="0"/>
                <a:cs typeface="Arial" panose="020B0604020202020204" pitchFamily="34" charset="0"/>
              </a:rPr>
              <a:t>Ask your family to buy a CHRISTMAS crib </a:t>
            </a:r>
            <a:r>
              <a:rPr lang="en-NZ" sz="2000" dirty="0">
                <a:solidFill>
                  <a:schemeClr val="tx1"/>
                </a:solidFill>
                <a:latin typeface="Arial" panose="020B0604020202020204" pitchFamily="34" charset="0"/>
                <a:cs typeface="Arial" panose="020B0604020202020204" pitchFamily="34" charset="0"/>
              </a:rPr>
              <a:t>and set it up in your family space. Sing the </a:t>
            </a:r>
            <a:r>
              <a:rPr lang="en-NZ" sz="2000" b="1" dirty="0">
                <a:solidFill>
                  <a:schemeClr val="tx1"/>
                </a:solidFill>
                <a:latin typeface="Arial" panose="020B0604020202020204" pitchFamily="34" charset="0"/>
                <a:cs typeface="Arial" panose="020B0604020202020204" pitchFamily="34" charset="0"/>
              </a:rPr>
              <a:t>CHRISTMAS </a:t>
            </a:r>
            <a:r>
              <a:rPr lang="en-NZ" sz="2000" dirty="0">
                <a:solidFill>
                  <a:schemeClr val="tx1"/>
                </a:solidFill>
                <a:latin typeface="Arial" panose="020B0604020202020204" pitchFamily="34" charset="0"/>
                <a:cs typeface="Arial" panose="020B0604020202020204" pitchFamily="34" charset="0"/>
              </a:rPr>
              <a:t>songs you know and talk about what the angels in the </a:t>
            </a:r>
            <a:r>
              <a:rPr lang="en-NZ" sz="2000" b="1" dirty="0">
                <a:solidFill>
                  <a:schemeClr val="tx1"/>
                </a:solidFill>
                <a:latin typeface="Arial" panose="020B0604020202020204" pitchFamily="34" charset="0"/>
                <a:cs typeface="Arial" panose="020B0604020202020204" pitchFamily="34" charset="0"/>
              </a:rPr>
              <a:t>CHRISTMAS</a:t>
            </a:r>
            <a:r>
              <a:rPr lang="en-NZ" sz="2000" dirty="0">
                <a:solidFill>
                  <a:schemeClr val="tx1"/>
                </a:solidFill>
                <a:latin typeface="Arial" panose="020B0604020202020204" pitchFamily="34" charset="0"/>
                <a:cs typeface="Arial" panose="020B0604020202020204" pitchFamily="34" charset="0"/>
              </a:rPr>
              <a:t> story sang about and what happened next.</a:t>
            </a:r>
          </a:p>
        </p:txBody>
      </p:sp>
      <p:pic>
        <p:nvPicPr>
          <p:cNvPr id="31"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1854" y="2960629"/>
            <a:ext cx="2640111" cy="1744037"/>
          </a:xfrm>
          <a:prstGeom prst="rect">
            <a:avLst/>
          </a:prstGeom>
        </p:spPr>
      </p:pic>
      <p:sp>
        <p:nvSpPr>
          <p:cNvPr id="23" name="Page 3"/>
          <p:cNvSpPr/>
          <p:nvPr/>
        </p:nvSpPr>
        <p:spPr>
          <a:xfrm>
            <a:off x="1938336" y="2425360"/>
            <a:ext cx="8315325" cy="2814637"/>
          </a:xfrm>
          <a:prstGeom prst="rect">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rIns="4500000" rtlCol="0" anchor="ctr"/>
          <a:lstStyle/>
          <a:p>
            <a:pPr algn="just"/>
            <a:r>
              <a:rPr lang="en-NZ" sz="2000" b="1" dirty="0">
                <a:solidFill>
                  <a:schemeClr val="tx1"/>
                </a:solidFill>
                <a:latin typeface="Arial" panose="020B0604020202020204" pitchFamily="34" charset="0"/>
                <a:cs typeface="Arial" panose="020B0604020202020204" pitchFamily="34" charset="0"/>
              </a:rPr>
              <a:t>Watch a you-tube clip</a:t>
            </a:r>
            <a:r>
              <a:rPr lang="en-NZ" sz="2000" dirty="0">
                <a:solidFill>
                  <a:schemeClr val="tx1"/>
                </a:solidFill>
                <a:latin typeface="Arial" panose="020B0604020202020204" pitchFamily="34" charset="0"/>
                <a:cs typeface="Arial" panose="020B0604020202020204" pitchFamily="34" charset="0"/>
              </a:rPr>
              <a:t> about the </a:t>
            </a:r>
            <a:r>
              <a:rPr lang="en-NZ" sz="2000" b="1" dirty="0">
                <a:solidFill>
                  <a:schemeClr val="tx1"/>
                </a:solidFill>
                <a:latin typeface="Arial" panose="020B0604020202020204" pitchFamily="34" charset="0"/>
                <a:cs typeface="Arial" panose="020B0604020202020204" pitchFamily="34" charset="0"/>
              </a:rPr>
              <a:t>CHRISTMAS </a:t>
            </a:r>
            <a:r>
              <a:rPr lang="en-NZ" sz="2000" dirty="0">
                <a:solidFill>
                  <a:schemeClr val="tx1"/>
                </a:solidFill>
                <a:latin typeface="Arial" panose="020B0604020202020204" pitchFamily="34" charset="0"/>
                <a:cs typeface="Arial" panose="020B0604020202020204" pitchFamily="34" charset="0"/>
              </a:rPr>
              <a:t>story and explain it to someone at home.</a:t>
            </a:r>
          </a:p>
        </p:txBody>
      </p:sp>
      <p:pic>
        <p:nvPicPr>
          <p:cNvPr id="32" name="Picture 3"/>
          <p:cNvPicPr>
            <a:picLocks noChangeAspect="1"/>
          </p:cNvPicPr>
          <p:nvPr/>
        </p:nvPicPr>
        <p:blipFill rotWithShape="1">
          <a:blip r:embed="rId9">
            <a:extLst>
              <a:ext uri="{28A0092B-C50C-407E-A947-70E740481C1C}">
                <a14:useLocalDpi xmlns:a14="http://schemas.microsoft.com/office/drawing/2010/main" val="0"/>
              </a:ext>
            </a:extLst>
          </a:blip>
          <a:srcRect l="27734" t="5209" r="28136" b="29536"/>
          <a:stretch/>
        </p:blipFill>
        <p:spPr>
          <a:xfrm>
            <a:off x="7370994" y="2909551"/>
            <a:ext cx="1828800" cy="1743075"/>
          </a:xfrm>
          <a:prstGeom prst="rect">
            <a:avLst/>
          </a:prstGeom>
        </p:spPr>
      </p:pic>
      <p:sp>
        <p:nvSpPr>
          <p:cNvPr id="22" name="Page 2"/>
          <p:cNvSpPr/>
          <p:nvPr/>
        </p:nvSpPr>
        <p:spPr>
          <a:xfrm>
            <a:off x="1938337" y="2425361"/>
            <a:ext cx="8315325" cy="2814637"/>
          </a:xfrm>
          <a:prstGeom prst="rect">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rIns="4320000" rtlCol="0" anchor="ctr"/>
          <a:lstStyle/>
          <a:p>
            <a:pPr algn="just"/>
            <a:r>
              <a:rPr lang="en-NZ" sz="2000" b="1" dirty="0">
                <a:solidFill>
                  <a:schemeClr val="tx1"/>
                </a:solidFill>
                <a:latin typeface="Arial" panose="020B0604020202020204" pitchFamily="34" charset="0"/>
                <a:cs typeface="Arial" panose="020B0604020202020204" pitchFamily="34" charset="0"/>
              </a:rPr>
              <a:t>Share you Liturgical Calendar worksheet </a:t>
            </a:r>
            <a:r>
              <a:rPr lang="en-NZ" sz="2000" dirty="0">
                <a:solidFill>
                  <a:schemeClr val="tx1"/>
                </a:solidFill>
                <a:latin typeface="Arial" panose="020B0604020202020204" pitchFamily="34" charset="0"/>
                <a:cs typeface="Arial" panose="020B0604020202020204" pitchFamily="34" charset="0"/>
              </a:rPr>
              <a:t>and read what you have learned about how</a:t>
            </a:r>
            <a:r>
              <a:rPr lang="en-NZ" sz="2000" b="1" dirty="0">
                <a:solidFill>
                  <a:schemeClr val="tx1"/>
                </a:solidFill>
                <a:latin typeface="Arial" panose="020B0604020202020204" pitchFamily="34" charset="0"/>
                <a:cs typeface="Arial" panose="020B0604020202020204" pitchFamily="34" charset="0"/>
              </a:rPr>
              <a:t> ADVENT </a:t>
            </a:r>
            <a:r>
              <a:rPr lang="en-NZ" sz="2000" dirty="0">
                <a:solidFill>
                  <a:schemeClr val="tx1"/>
                </a:solidFill>
                <a:latin typeface="Arial" panose="020B0604020202020204" pitchFamily="34" charset="0"/>
                <a:cs typeface="Arial" panose="020B0604020202020204" pitchFamily="34" charset="0"/>
              </a:rPr>
              <a:t>gets us ready for</a:t>
            </a:r>
            <a:r>
              <a:rPr lang="en-NZ" sz="2000" b="1" dirty="0">
                <a:solidFill>
                  <a:schemeClr val="tx1"/>
                </a:solidFill>
                <a:latin typeface="Arial" panose="020B0604020202020204" pitchFamily="34" charset="0"/>
                <a:cs typeface="Arial" panose="020B0604020202020204" pitchFamily="34" charset="0"/>
              </a:rPr>
              <a:t> CHRISTMAS</a:t>
            </a:r>
            <a:endParaRPr lang="en-NZ" sz="2000" dirty="0">
              <a:solidFill>
                <a:schemeClr val="tx1"/>
              </a:solidFill>
              <a:latin typeface="Arial" panose="020B0604020202020204" pitchFamily="34" charset="0"/>
              <a:cs typeface="Arial" panose="020B0604020202020204" pitchFamily="34" charset="0"/>
            </a:endParaRPr>
          </a:p>
        </p:txBody>
      </p:sp>
      <p:pic>
        <p:nvPicPr>
          <p:cNvPr id="33" name="Picture 2"/>
          <p:cNvPicPr>
            <a:picLocks noChangeAspect="1"/>
          </p:cNvPicPr>
          <p:nvPr/>
        </p:nvPicPr>
        <p:blipFill rotWithShape="1">
          <a:blip r:embed="rId10">
            <a:extLst>
              <a:ext uri="{28A0092B-C50C-407E-A947-70E740481C1C}">
                <a14:useLocalDpi xmlns:a14="http://schemas.microsoft.com/office/drawing/2010/main" val="0"/>
              </a:ext>
            </a:extLst>
          </a:blip>
          <a:srcRect l="2367" t="1507" r="3360" b="1822"/>
          <a:stretch/>
        </p:blipFill>
        <p:spPr>
          <a:xfrm>
            <a:off x="7370994" y="2728913"/>
            <a:ext cx="2158770" cy="2200276"/>
          </a:xfrm>
          <a:prstGeom prst="ellipse">
            <a:avLst/>
          </a:prstGeom>
          <a:ln>
            <a:solidFill>
              <a:schemeClr val="tx1"/>
            </a:solidFill>
          </a:ln>
        </p:spPr>
      </p:pic>
      <p:sp>
        <p:nvSpPr>
          <p:cNvPr id="21" name="Page 1"/>
          <p:cNvSpPr/>
          <p:nvPr/>
        </p:nvSpPr>
        <p:spPr>
          <a:xfrm>
            <a:off x="1938337" y="2425362"/>
            <a:ext cx="8315325" cy="2814637"/>
          </a:xfrm>
          <a:prstGeom prst="rect">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0" rIns="4320000" rtlCol="0" anchor="ctr"/>
          <a:lstStyle/>
          <a:p>
            <a:pPr lvl="0" algn="just"/>
            <a:r>
              <a:rPr lang="en-NZ" sz="2000" b="1" dirty="0">
                <a:solidFill>
                  <a:schemeClr val="tx1"/>
                </a:solidFill>
                <a:latin typeface="Arial" panose="020B0604020202020204" pitchFamily="34" charset="0"/>
                <a:cs typeface="Arial" panose="020B0604020202020204" pitchFamily="34" charset="0"/>
              </a:rPr>
              <a:t>Make a picture to hang at home</a:t>
            </a:r>
            <a:r>
              <a:rPr lang="en-NZ" sz="2000" dirty="0">
                <a:solidFill>
                  <a:schemeClr val="tx1"/>
                </a:solidFill>
                <a:latin typeface="Arial" panose="020B0604020202020204" pitchFamily="34" charset="0"/>
                <a:cs typeface="Arial" panose="020B0604020202020204" pitchFamily="34" charset="0"/>
              </a:rPr>
              <a:t> of the stable with all the characters in the </a:t>
            </a:r>
            <a:r>
              <a:rPr lang="en-NZ" sz="2000" b="1" dirty="0">
                <a:solidFill>
                  <a:schemeClr val="tx1"/>
                </a:solidFill>
                <a:latin typeface="Arial" panose="020B0604020202020204" pitchFamily="34" charset="0"/>
                <a:cs typeface="Arial" panose="020B0604020202020204" pitchFamily="34" charset="0"/>
              </a:rPr>
              <a:t>CHRISTMAS </a:t>
            </a:r>
            <a:r>
              <a:rPr lang="en-NZ" sz="2000" dirty="0">
                <a:solidFill>
                  <a:schemeClr val="tx1"/>
                </a:solidFill>
                <a:latin typeface="Arial" panose="020B0604020202020204" pitchFamily="34" charset="0"/>
                <a:cs typeface="Arial" panose="020B0604020202020204" pitchFamily="34" charset="0"/>
              </a:rPr>
              <a:t>story in it. Tell the story to your family.</a:t>
            </a:r>
          </a:p>
        </p:txBody>
      </p:sp>
      <p:pic>
        <p:nvPicPr>
          <p:cNvPr id="34" name="Picture 1"/>
          <p:cNvPicPr>
            <a:picLocks noChangeAspect="1"/>
          </p:cNvPicPr>
          <p:nvPr/>
        </p:nvPicPr>
        <p:blipFill rotWithShape="1">
          <a:blip r:embed="rId11" cstate="print">
            <a:extLst>
              <a:ext uri="{BEBA8EAE-BF5A-486C-A8C5-ECC9F3942E4B}">
                <a14:imgProps xmlns:a14="http://schemas.microsoft.com/office/drawing/2010/main">
                  <a14:imgLayer r:embed="rId12">
                    <a14:imgEffect>
                      <a14:artisticPencilSketch/>
                    </a14:imgEffect>
                    <a14:imgEffect>
                      <a14:colorTemperature colorTemp="5900"/>
                    </a14:imgEffect>
                  </a14:imgLayer>
                </a14:imgProps>
              </a:ext>
              <a:ext uri="{28A0092B-C50C-407E-A947-70E740481C1C}">
                <a14:useLocalDpi xmlns:a14="http://schemas.microsoft.com/office/drawing/2010/main" val="0"/>
              </a:ext>
            </a:extLst>
          </a:blip>
          <a:srcRect l="12448" t="6732" b="16903"/>
          <a:stretch/>
        </p:blipFill>
        <p:spPr>
          <a:xfrm>
            <a:off x="7025840" y="2842071"/>
            <a:ext cx="2792137" cy="2006156"/>
          </a:xfrm>
          <a:prstGeom prst="rect">
            <a:avLst/>
          </a:prstGeom>
          <a:ln w="38100">
            <a:solidFill>
              <a:schemeClr val="tx1"/>
            </a:solidFill>
          </a:ln>
        </p:spPr>
      </p:pic>
      <p:sp>
        <p:nvSpPr>
          <p:cNvPr id="35" name="Arrow: Notched Right 34"/>
          <p:cNvSpPr/>
          <p:nvPr/>
        </p:nvSpPr>
        <p:spPr>
          <a:xfrm>
            <a:off x="5354921" y="5281789"/>
            <a:ext cx="1532494" cy="673122"/>
          </a:xfrm>
          <a:prstGeom prst="notchedRigh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Action Button: Worksheet">
            <a:hlinkClick r:id="rId13" action="ppaction://hlinksldjump" highlightClick="1"/>
          </p:cNvPr>
          <p:cNvSpPr/>
          <p:nvPr/>
        </p:nvSpPr>
        <p:spPr>
          <a:xfrm>
            <a:off x="10175936"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TextBox 2"/>
          <p:cNvSpPr txBox="1"/>
          <p:nvPr/>
        </p:nvSpPr>
        <p:spPr>
          <a:xfrm>
            <a:off x="4399612" y="6563322"/>
            <a:ext cx="3443111" cy="276999"/>
          </a:xfrm>
          <a:prstGeom prst="rect">
            <a:avLst/>
          </a:prstGeom>
          <a:noFill/>
        </p:spPr>
        <p:txBody>
          <a:bodyPr wrap="square" rtlCol="0">
            <a:spAutoFit/>
          </a:bodyPr>
          <a:lstStyle/>
          <a:p>
            <a:pPr algn="ctr"/>
            <a:r>
              <a:rPr lang="en-NZ" sz="1200" dirty="0">
                <a:solidFill>
                  <a:schemeClr val="bg1"/>
                </a:solidFill>
                <a:latin typeface="Arial" panose="020B0604020202020204" pitchFamily="34" charset="0"/>
                <a:cs typeface="Arial" panose="020B0604020202020204" pitchFamily="34" charset="0"/>
              </a:rPr>
              <a:t>Click the arrow to move through options (7 total)</a:t>
            </a:r>
          </a:p>
        </p:txBody>
      </p:sp>
    </p:spTree>
    <p:extLst>
      <p:ext uri="{BB962C8B-B14F-4D97-AF65-F5344CB8AC3E}">
        <p14:creationId xmlns:p14="http://schemas.microsoft.com/office/powerpoint/2010/main" val="533363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out)">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childTnLst>
              </p:cTn>
              <p:nextCondLst>
                <p:cond evt="onClick" delay="0">
                  <p:tgtEl>
                    <p:spTgt spid="35"/>
                  </p:tgtEl>
                </p:cond>
              </p:nextCondLst>
            </p:seq>
          </p:childTnLst>
        </p:cTn>
      </p:par>
    </p:tnLst>
    <p:bldLst>
      <p:bldP spid="20" grpId="0"/>
      <p:bldP spid="27" grpId="0" animBg="1"/>
      <p:bldP spid="26" grpId="0" animBg="1"/>
      <p:bldP spid="25" grpId="0" animBg="1"/>
      <p:bldP spid="24" grpId="0" animBg="1"/>
      <p:bldP spid="23" grpId="0" animBg="1"/>
      <p:bldP spid="22" grpId="0" animBg="1"/>
      <p:bldP spid="21" grpId="0" animBg="1"/>
      <p:bldP spid="21"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defTabSz="1219170"/>
            <a:r>
              <a:rPr lang="en-GB" sz="1200" b="1" kern="0" dirty="0">
                <a:solidFill>
                  <a:sysClr val="windowText" lastClr="000000"/>
                </a:solidFill>
                <a:latin typeface="Arial" pitchFamily="34" charset="0"/>
                <a:cs typeface="Arial" pitchFamily="34" charset="0"/>
              </a:rPr>
              <a:t>L-2</a:t>
            </a:r>
          </a:p>
          <a:p>
            <a:pPr algn="ctr" defTabSz="1219170"/>
            <a:r>
              <a:rPr lang="en-GB" sz="1200" b="1" kern="0" dirty="0">
                <a:solidFill>
                  <a:sysClr val="windowText" lastClr="000000"/>
                </a:solidFill>
                <a:latin typeface="Arial" pitchFamily="34" charset="0"/>
                <a:cs typeface="Arial" pitchFamily="34" charset="0"/>
              </a:rPr>
              <a:t>S-5</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kern="0">
              <a:solidFill>
                <a:sysClr val="windowText" lastClr="000000"/>
              </a:solidFill>
            </a:endParaRPr>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algn="ctr" defTabSz="1219170"/>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pPr defTabSz="1219170"/>
            <a:r>
              <a:rPr lang="en-GB" sz="2133" b="1" kern="0" dirty="0">
                <a:solidFill>
                  <a:sysClr val="windowText" lastClr="000000"/>
                </a:solidFill>
                <a:latin typeface="Arial" pitchFamily="34" charset="0"/>
                <a:cs typeface="Arial" pitchFamily="34" charset="0"/>
              </a:rPr>
              <a:t>Worksheet</a:t>
            </a:r>
          </a:p>
        </p:txBody>
      </p:sp>
      <p:graphicFrame>
        <p:nvGraphicFramePr>
          <p:cNvPr id="9" name="Table 8"/>
          <p:cNvGraphicFramePr>
            <a:graphicFrameLocks noGrp="1"/>
          </p:cNvGraphicFramePr>
          <p:nvPr>
            <p:extLst>
              <p:ext uri="{D42A27DB-BD31-4B8C-83A1-F6EECF244321}">
                <p14:modId xmlns:p14="http://schemas.microsoft.com/office/powerpoint/2010/main" val="1877966343"/>
              </p:ext>
            </p:extLst>
          </p:nvPr>
        </p:nvGraphicFramePr>
        <p:xfrm>
          <a:off x="708794" y="1476392"/>
          <a:ext cx="4858824" cy="4232576"/>
        </p:xfrm>
        <a:graphic>
          <a:graphicData uri="http://schemas.openxmlformats.org/drawingml/2006/table">
            <a:tbl>
              <a:tblPr firstRow="1" bandRow="1">
                <a:tableStyleId>{D7AC3CCA-C797-4891-BE02-D94E43425B78}</a:tableStyleId>
              </a:tblPr>
              <a:tblGrid>
                <a:gridCol w="607353">
                  <a:extLst>
                    <a:ext uri="{9D8B030D-6E8A-4147-A177-3AD203B41FA5}">
                      <a16:colId xmlns:a16="http://schemas.microsoft.com/office/drawing/2014/main" xmlns="" val="2641493489"/>
                    </a:ext>
                  </a:extLst>
                </a:gridCol>
                <a:gridCol w="607353">
                  <a:extLst>
                    <a:ext uri="{9D8B030D-6E8A-4147-A177-3AD203B41FA5}">
                      <a16:colId xmlns:a16="http://schemas.microsoft.com/office/drawing/2014/main" xmlns="" val="1807027960"/>
                    </a:ext>
                  </a:extLst>
                </a:gridCol>
                <a:gridCol w="607353">
                  <a:extLst>
                    <a:ext uri="{9D8B030D-6E8A-4147-A177-3AD203B41FA5}">
                      <a16:colId xmlns:a16="http://schemas.microsoft.com/office/drawing/2014/main" xmlns="" val="3445453282"/>
                    </a:ext>
                  </a:extLst>
                </a:gridCol>
                <a:gridCol w="607353">
                  <a:extLst>
                    <a:ext uri="{9D8B030D-6E8A-4147-A177-3AD203B41FA5}">
                      <a16:colId xmlns:a16="http://schemas.microsoft.com/office/drawing/2014/main" xmlns="" val="4274164364"/>
                    </a:ext>
                  </a:extLst>
                </a:gridCol>
                <a:gridCol w="607353">
                  <a:extLst>
                    <a:ext uri="{9D8B030D-6E8A-4147-A177-3AD203B41FA5}">
                      <a16:colId xmlns:a16="http://schemas.microsoft.com/office/drawing/2014/main" xmlns="" val="1263789977"/>
                    </a:ext>
                  </a:extLst>
                </a:gridCol>
                <a:gridCol w="607353">
                  <a:extLst>
                    <a:ext uri="{9D8B030D-6E8A-4147-A177-3AD203B41FA5}">
                      <a16:colId xmlns:a16="http://schemas.microsoft.com/office/drawing/2014/main" xmlns="" val="497242484"/>
                    </a:ext>
                  </a:extLst>
                </a:gridCol>
                <a:gridCol w="607353">
                  <a:extLst>
                    <a:ext uri="{9D8B030D-6E8A-4147-A177-3AD203B41FA5}">
                      <a16:colId xmlns:a16="http://schemas.microsoft.com/office/drawing/2014/main" xmlns="" val="4242072878"/>
                    </a:ext>
                  </a:extLst>
                </a:gridCol>
                <a:gridCol w="607353">
                  <a:extLst>
                    <a:ext uri="{9D8B030D-6E8A-4147-A177-3AD203B41FA5}">
                      <a16:colId xmlns:a16="http://schemas.microsoft.com/office/drawing/2014/main" xmlns="" val="641871965"/>
                    </a:ext>
                  </a:extLst>
                </a:gridCol>
              </a:tblGrid>
              <a:tr h="529072">
                <a:tc>
                  <a:txBody>
                    <a:bodyPr/>
                    <a:lstStyle/>
                    <a:p>
                      <a:pPr algn="ctr"/>
                      <a:r>
                        <a:rPr lang="en-NZ" sz="2800" b="0" dirty="0">
                          <a:latin typeface="Arial" panose="020B0604020202020204" pitchFamily="34" charset="0"/>
                          <a:cs typeface="Arial" panose="020B0604020202020204" pitchFamily="34" charset="0"/>
                        </a:rPr>
                        <a:t>J</a:t>
                      </a:r>
                    </a:p>
                  </a:txBody>
                  <a:tcPr anchor="ctr">
                    <a:lnL w="12700" cap="flat" cmpd="sng" algn="ctr">
                      <a:noFill/>
                      <a:prstDash val="dash"/>
                      <a:round/>
                      <a:headEnd type="none" w="med" len="med"/>
                      <a:tailEnd type="none" w="med" len="med"/>
                    </a:lnL>
                    <a:lnR w="12700" cmpd="sng">
                      <a:noFill/>
                    </a:lnR>
                    <a:lnT w="12700" cap="flat" cmpd="sng" algn="ctr">
                      <a:no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b="0" dirty="0">
                          <a:latin typeface="Arial" panose="020B0604020202020204" pitchFamily="34" charset="0"/>
                          <a:cs typeface="Arial" panose="020B0604020202020204" pitchFamily="34" charset="0"/>
                        </a:rPr>
                        <a:t>S</a:t>
                      </a:r>
                    </a:p>
                  </a:txBody>
                  <a:tcPr anchor="ctr">
                    <a:lnL w="12700" cmpd="sng">
                      <a:noFill/>
                    </a:lnL>
                    <a:lnR w="12700" cmpd="sng">
                      <a:noFill/>
                    </a:lnR>
                    <a:lnT w="12700" cap="flat" cmpd="sng" algn="ctr">
                      <a:no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b="0" dirty="0">
                          <a:latin typeface="Arial" panose="020B0604020202020204" pitchFamily="34" charset="0"/>
                          <a:cs typeface="Arial" panose="020B0604020202020204" pitchFamily="34" charset="0"/>
                        </a:rPr>
                        <a:t>G</a:t>
                      </a:r>
                    </a:p>
                  </a:txBody>
                  <a:tcPr anchor="ctr">
                    <a:lnL w="12700" cmpd="sng">
                      <a:noFill/>
                    </a:lnL>
                    <a:lnR w="12700" cmpd="sng">
                      <a:noFill/>
                    </a:lnR>
                    <a:lnT w="12700" cap="flat" cmpd="sng" algn="ctr">
                      <a:no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b="0" dirty="0">
                          <a:latin typeface="Arial" panose="020B0604020202020204" pitchFamily="34" charset="0"/>
                          <a:cs typeface="Arial" panose="020B0604020202020204" pitchFamily="34" charset="0"/>
                        </a:rPr>
                        <a:t>G</a:t>
                      </a:r>
                    </a:p>
                  </a:txBody>
                  <a:tcPr anchor="ctr">
                    <a:lnL w="12700" cmpd="sng">
                      <a:noFill/>
                    </a:lnL>
                    <a:lnR w="12700" cmpd="sng">
                      <a:noFill/>
                    </a:lnR>
                    <a:lnT w="12700" cap="flat" cmpd="sng" algn="ctr">
                      <a:no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b="0" dirty="0">
                          <a:latin typeface="Arial" panose="020B0604020202020204" pitchFamily="34" charset="0"/>
                          <a:cs typeface="Arial" panose="020B0604020202020204" pitchFamily="34" charset="0"/>
                        </a:rPr>
                        <a:t>A</a:t>
                      </a:r>
                    </a:p>
                  </a:txBody>
                  <a:tcPr anchor="ctr">
                    <a:lnL w="12700" cmpd="sng">
                      <a:noFill/>
                    </a:lnL>
                    <a:lnR w="12700" cmpd="sng">
                      <a:noFill/>
                    </a:lnR>
                    <a:lnT w="12700" cap="flat" cmpd="sng" algn="ctr">
                      <a:no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b="0" dirty="0">
                          <a:latin typeface="Arial" panose="020B0604020202020204" pitchFamily="34" charset="0"/>
                          <a:cs typeface="Arial" panose="020B0604020202020204" pitchFamily="34" charset="0"/>
                        </a:rPr>
                        <a:t>P</a:t>
                      </a:r>
                    </a:p>
                  </a:txBody>
                  <a:tcPr anchor="ctr">
                    <a:lnL w="12700" cmpd="sng">
                      <a:noFill/>
                    </a:lnL>
                    <a:lnR w="12700" cmpd="sng">
                      <a:noFill/>
                    </a:lnR>
                    <a:lnT w="12700" cap="flat" cmpd="sng" algn="ctr">
                      <a:no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b="0" dirty="0">
                          <a:latin typeface="Arial" panose="020B0604020202020204" pitchFamily="34" charset="0"/>
                          <a:cs typeface="Arial" panose="020B0604020202020204" pitchFamily="34" charset="0"/>
                        </a:rPr>
                        <a:t>S</a:t>
                      </a:r>
                    </a:p>
                  </a:txBody>
                  <a:tcPr anchor="ctr">
                    <a:lnL w="12700" cmpd="sng">
                      <a:noFill/>
                    </a:lnL>
                    <a:lnR w="12700" cmpd="sng">
                      <a:noFill/>
                    </a:lnR>
                    <a:lnT w="12700" cap="flat" cmpd="sng" algn="ctr">
                      <a:no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b="0" dirty="0">
                          <a:latin typeface="Arial" panose="020B0604020202020204" pitchFamily="34" charset="0"/>
                          <a:cs typeface="Arial" panose="020B0604020202020204" pitchFamily="34" charset="0"/>
                        </a:rPr>
                        <a:t>H</a:t>
                      </a:r>
                    </a:p>
                  </a:txBody>
                  <a:tcPr anchor="ctr">
                    <a:lnL w="12700" cmpd="sng">
                      <a:noFill/>
                    </a:lnL>
                    <a:lnR w="12700" cap="flat" cmpd="sng" algn="ctr">
                      <a:noFill/>
                      <a:prstDash val="dash"/>
                      <a:round/>
                      <a:headEnd type="none" w="med" len="med"/>
                      <a:tailEnd type="none" w="med" len="med"/>
                    </a:lnR>
                    <a:lnT w="12700" cap="flat" cmpd="sng" algn="ctr">
                      <a:noFill/>
                      <a:prstDash val="dash"/>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828750364"/>
                  </a:ext>
                </a:extLst>
              </a:tr>
              <a:tr h="529072">
                <a:tc>
                  <a:txBody>
                    <a:bodyPr/>
                    <a:lstStyle/>
                    <a:p>
                      <a:pPr algn="ctr"/>
                      <a:r>
                        <a:rPr lang="en-NZ" sz="2800" dirty="0">
                          <a:latin typeface="Arial" panose="020B0604020202020204" pitchFamily="34" charset="0"/>
                          <a:cs typeface="Arial" panose="020B0604020202020204" pitchFamily="34" charset="0"/>
                        </a:rPr>
                        <a:t>E</a:t>
                      </a:r>
                    </a:p>
                  </a:txBody>
                  <a:tcPr anchor="ctr">
                    <a:lnL w="12700" cap="flat" cmpd="sng" algn="ctr">
                      <a:no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ap="flat" cmpd="sng" algn="ctr">
                      <a:no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272084218"/>
                  </a:ext>
                </a:extLst>
              </a:tr>
              <a:tr h="529072">
                <a:tc>
                  <a:txBody>
                    <a:bodyPr/>
                    <a:lstStyle/>
                    <a:p>
                      <a:pPr algn="ctr"/>
                      <a:r>
                        <a:rPr lang="en-NZ" sz="2800" dirty="0">
                          <a:latin typeface="Arial" panose="020B0604020202020204" pitchFamily="34" charset="0"/>
                          <a:cs typeface="Arial" panose="020B0604020202020204" pitchFamily="34" charset="0"/>
                        </a:rPr>
                        <a:t>S</a:t>
                      </a:r>
                    </a:p>
                  </a:txBody>
                  <a:tcPr anchor="ctr">
                    <a:lnL w="12700" cap="flat" cmpd="sng" algn="ctr">
                      <a:no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I</a:t>
                      </a:r>
                    </a:p>
                  </a:txBody>
                  <a:tcPr anchor="ctr">
                    <a:lnL w="12700" cmpd="sng">
                      <a:noFill/>
                    </a:lnL>
                    <a:lnR w="12700" cap="flat" cmpd="sng" algn="ctr">
                      <a:no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630085026"/>
                  </a:ext>
                </a:extLst>
              </a:tr>
              <a:tr h="529072">
                <a:tc>
                  <a:txBody>
                    <a:bodyPr/>
                    <a:lstStyle/>
                    <a:p>
                      <a:pPr algn="ctr"/>
                      <a:r>
                        <a:rPr lang="en-NZ" sz="2800" dirty="0">
                          <a:latin typeface="Arial" panose="020B0604020202020204" pitchFamily="34" charset="0"/>
                          <a:cs typeface="Arial" panose="020B0604020202020204" pitchFamily="34" charset="0"/>
                        </a:rPr>
                        <a:t>U</a:t>
                      </a:r>
                    </a:p>
                  </a:txBody>
                  <a:tcPr anchor="ctr">
                    <a:lnL w="12700" cap="flat" cmpd="sng" algn="ctr">
                      <a:no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S</a:t>
                      </a:r>
                    </a:p>
                  </a:txBody>
                  <a:tcPr anchor="ctr">
                    <a:lnL w="12700" cmpd="sng">
                      <a:noFill/>
                    </a:lnL>
                    <a:lnR w="12700" cap="flat" cmpd="sng" algn="ctr">
                      <a:no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559328650"/>
                  </a:ext>
                </a:extLst>
              </a:tr>
              <a:tr h="529072">
                <a:tc>
                  <a:txBody>
                    <a:bodyPr/>
                    <a:lstStyle/>
                    <a:p>
                      <a:pPr algn="ctr"/>
                      <a:r>
                        <a:rPr lang="en-NZ" sz="2800" dirty="0">
                          <a:latin typeface="Arial" panose="020B0604020202020204" pitchFamily="34" charset="0"/>
                          <a:cs typeface="Arial" panose="020B0604020202020204" pitchFamily="34" charset="0"/>
                        </a:rPr>
                        <a:t>S</a:t>
                      </a:r>
                    </a:p>
                  </a:txBody>
                  <a:tcPr anchor="ctr">
                    <a:lnL w="12700" cap="flat" cmpd="sng" algn="ctr">
                      <a:no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G</a:t>
                      </a:r>
                    </a:p>
                  </a:txBody>
                  <a:tcPr anchor="ctr">
                    <a:lnL w="12700" cmpd="sng">
                      <a:noFill/>
                    </a:lnL>
                    <a:lnR w="12700" cap="flat" cmpd="sng" algn="ctr">
                      <a:no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86017160"/>
                  </a:ext>
                </a:extLst>
              </a:tr>
              <a:tr h="529072">
                <a:tc>
                  <a:txBody>
                    <a:bodyPr/>
                    <a:lstStyle/>
                    <a:p>
                      <a:pPr algn="ctr"/>
                      <a:r>
                        <a:rPr lang="en-NZ" sz="2800" dirty="0">
                          <a:latin typeface="Arial" panose="020B0604020202020204" pitchFamily="34" charset="0"/>
                          <a:cs typeface="Arial" panose="020B0604020202020204" pitchFamily="34" charset="0"/>
                        </a:rPr>
                        <a:t>X</a:t>
                      </a:r>
                    </a:p>
                  </a:txBody>
                  <a:tcPr anchor="ctr">
                    <a:lnL w="12700" cap="flat" cmpd="sng" algn="ctr">
                      <a:no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O</a:t>
                      </a:r>
                    </a:p>
                  </a:txBody>
                  <a:tcPr anchor="ctr">
                    <a:lnL w="12700" cmpd="sng">
                      <a:noFill/>
                    </a:lnL>
                    <a:lnR w="12700" cap="flat" cmpd="sng" algn="ctr">
                      <a:no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446796342"/>
                  </a:ext>
                </a:extLst>
              </a:tr>
              <a:tr h="529072">
                <a:tc>
                  <a:txBody>
                    <a:bodyPr/>
                    <a:lstStyle/>
                    <a:p>
                      <a:pPr algn="ctr"/>
                      <a:r>
                        <a:rPr lang="en-NZ" sz="2800" dirty="0">
                          <a:latin typeface="Arial" panose="020B0604020202020204" pitchFamily="34" charset="0"/>
                          <a:cs typeface="Arial" panose="020B0604020202020204" pitchFamily="34" charset="0"/>
                        </a:rPr>
                        <a:t>I</a:t>
                      </a:r>
                    </a:p>
                  </a:txBody>
                  <a:tcPr anchor="ctr">
                    <a:lnL w="12700" cap="flat" cmpd="sng" algn="ctr">
                      <a:no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Q</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D</a:t>
                      </a:r>
                    </a:p>
                  </a:txBody>
                  <a:tcPr anchor="ctr">
                    <a:lnL w="12700" cmpd="sng">
                      <a:noFill/>
                    </a:lnL>
                    <a:lnR w="12700" cap="flat" cmpd="sng" algn="ctr">
                      <a:no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762637872"/>
                  </a:ext>
                </a:extLst>
              </a:tr>
              <a:tr h="529072">
                <a:tc>
                  <a:txBody>
                    <a:bodyPr/>
                    <a:lstStyle/>
                    <a:p>
                      <a:pPr algn="ctr"/>
                      <a:r>
                        <a:rPr lang="en-NZ" sz="2800" dirty="0">
                          <a:latin typeface="Arial" panose="020B0604020202020204" pitchFamily="34" charset="0"/>
                          <a:cs typeface="Arial" panose="020B0604020202020204" pitchFamily="34" charset="0"/>
                        </a:rPr>
                        <a:t>S</a:t>
                      </a:r>
                    </a:p>
                  </a:txBody>
                  <a:tcPr anchor="ctr">
                    <a:lnL w="12700" cap="flat" cmpd="sng" algn="ctr">
                      <a:noFill/>
                      <a:prstDash val="dash"/>
                      <a:round/>
                      <a:headEnd type="none" w="med" len="med"/>
                      <a:tailEnd type="none" w="med" len="med"/>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NZ" sz="2800" dirty="0">
                          <a:latin typeface="Arial" panose="020B0604020202020204" pitchFamily="34" charset="0"/>
                          <a:cs typeface="Arial" panose="020B0604020202020204" pitchFamily="34" charset="0"/>
                        </a:rPr>
                        <a:t>S</a:t>
                      </a:r>
                    </a:p>
                  </a:txBody>
                  <a:tcPr anchor="ctr">
                    <a:lnL w="12700" cmpd="sng">
                      <a:noFill/>
                    </a:lnL>
                    <a:lnR w="12700" cap="flat" cmpd="sng" algn="ctr">
                      <a:noFill/>
                      <a:prstDash val="dash"/>
                      <a:round/>
                      <a:headEnd type="none" w="med" len="med"/>
                      <a:tailEnd type="none" w="med" len="med"/>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209866463"/>
                  </a:ext>
                </a:extLst>
              </a:tr>
            </a:tbl>
          </a:graphicData>
        </a:graphic>
      </p:graphicFrame>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176223" y="1423865"/>
            <a:ext cx="3265001" cy="3253464"/>
          </a:xfrm>
          <a:prstGeom prst="rect">
            <a:avLst/>
          </a:prstGeom>
          <a:ln w="28575">
            <a:solidFill>
              <a:schemeClr val="tx1"/>
            </a:solidFill>
          </a:ln>
        </p:spPr>
      </p:pic>
      <p:sp>
        <p:nvSpPr>
          <p:cNvPr id="2" name="Rectangle 1"/>
          <p:cNvSpPr/>
          <p:nvPr/>
        </p:nvSpPr>
        <p:spPr>
          <a:xfrm>
            <a:off x="6029325" y="4865264"/>
            <a:ext cx="6162675" cy="954107"/>
          </a:xfrm>
          <a:prstGeom prst="rect">
            <a:avLst/>
          </a:prstGeom>
        </p:spPr>
        <p:txBody>
          <a:bodyPr wrap="square">
            <a:spAutoFit/>
          </a:bodyPr>
          <a:lstStyle/>
          <a:p>
            <a:r>
              <a:rPr lang="en-NZ" sz="2800" dirty="0">
                <a:latin typeface="Arial" panose="020B0604020202020204" pitchFamily="34" charset="0"/>
                <a:ea typeface="Calibri" panose="020F0502020204030204" pitchFamily="34" charset="0"/>
                <a:cs typeface="Arial" panose="020B0604020202020204" pitchFamily="34" charset="0"/>
              </a:rPr>
              <a:t>Jesus is the greatest gift of all to people because he is God’s only son.</a:t>
            </a:r>
            <a:endParaRPr lang="en-NZ" sz="28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214313" y="49692"/>
            <a:ext cx="11785687" cy="1325563"/>
          </a:xfrm>
        </p:spPr>
        <p:txBody>
          <a:bodyPr/>
          <a:lstStyle/>
          <a:p>
            <a:pPr algn="ctr"/>
            <a:r>
              <a:rPr lang="en-NZ" dirty="0">
                <a:latin typeface="Arial" panose="020B0604020202020204" pitchFamily="34" charset="0"/>
                <a:cs typeface="Arial" panose="020B0604020202020204" pitchFamily="34" charset="0"/>
              </a:rPr>
              <a:t>Jesus was God’s gift to everyone on earth</a:t>
            </a:r>
          </a:p>
        </p:txBody>
      </p:sp>
      <p:sp>
        <p:nvSpPr>
          <p:cNvPr id="5" name="Rectangle 4"/>
          <p:cNvSpPr/>
          <p:nvPr/>
        </p:nvSpPr>
        <p:spPr>
          <a:xfrm>
            <a:off x="2716256" y="39269"/>
            <a:ext cx="6781800" cy="307777"/>
          </a:xfrm>
          <a:prstGeom prst="rect">
            <a:avLst/>
          </a:prstGeom>
        </p:spPr>
        <p:txBody>
          <a:bodyPr wrap="square">
            <a:spAutoFit/>
          </a:bodyPr>
          <a:lstStyle/>
          <a:p>
            <a:pPr lvl="0" algn="ctr"/>
            <a:r>
              <a:rPr lang="en-NZ" sz="1400" dirty="0">
                <a:solidFill>
                  <a:prstClr val="black"/>
                </a:solidFill>
                <a:latin typeface="Arial" panose="020B0604020202020204" pitchFamily="34" charset="0"/>
                <a:cs typeface="Arial" panose="020B0604020202020204" pitchFamily="34" charset="0"/>
              </a:rPr>
              <a:t>Name___________________________ Date_______________</a:t>
            </a:r>
          </a:p>
        </p:txBody>
      </p:sp>
    </p:spTree>
    <p:extLst>
      <p:ext uri="{BB962C8B-B14F-4D97-AF65-F5344CB8AC3E}">
        <p14:creationId xmlns:p14="http://schemas.microsoft.com/office/powerpoint/2010/main" val="335545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defTabSz="1219170"/>
            <a:r>
              <a:rPr lang="en-GB" sz="1200" b="1" kern="0" dirty="0">
                <a:latin typeface="Arial" pitchFamily="34" charset="0"/>
                <a:cs typeface="Arial" pitchFamily="34" charset="0"/>
              </a:rPr>
              <a:t>L-2</a:t>
            </a:r>
          </a:p>
          <a:p>
            <a:pPr algn="ctr" defTabSz="1219170"/>
            <a:r>
              <a:rPr lang="en-GB" sz="1200" b="1" kern="0" dirty="0">
                <a:latin typeface="Arial" pitchFamily="34" charset="0"/>
                <a:cs typeface="Arial" pitchFamily="34" charset="0"/>
              </a:rPr>
              <a:t>S-11</a:t>
            </a:r>
          </a:p>
        </p:txBody>
      </p:sp>
      <p:sp>
        <p:nvSpPr>
          <p:cNvPr id="13" name="Action Button: Up">
            <a:hlinkClick r:id="rId3" action="ppaction://hlinksldjump" highlightClick="1"/>
          </p:cNvPr>
          <p:cNvSpPr/>
          <p:nvPr/>
        </p:nvSpPr>
        <p:spPr>
          <a:xfrm rot="16200000">
            <a:off x="10800000" y="6240000"/>
            <a:ext cx="480000" cy="480053"/>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kern="0">
              <a:solidFill>
                <a:sysClr val="windowText" lastClr="000000"/>
              </a:solidFill>
            </a:endParaRPr>
          </a:p>
        </p:txBody>
      </p:sp>
      <p:sp>
        <p:nvSpPr>
          <p:cNvPr id="15" name="Textbox: Tool instructions"/>
          <p:cNvSpPr txBox="1"/>
          <p:nvPr/>
        </p:nvSpPr>
        <p:spPr>
          <a:xfrm>
            <a:off x="4625102" y="6550225"/>
            <a:ext cx="2941831" cy="276999"/>
          </a:xfrm>
          <a:prstGeom prst="rect">
            <a:avLst/>
          </a:prstGeom>
          <a:noFill/>
        </p:spPr>
        <p:txBody>
          <a:bodyPr wrap="none" rtlCol="0">
            <a:spAutoFit/>
          </a:bodyPr>
          <a:lstStyle/>
          <a:p>
            <a:pPr algn="ctr" defTabSz="1219170"/>
            <a:r>
              <a:rPr lang="en-GB" sz="1200" kern="0" dirty="0">
                <a:solidFill>
                  <a:sysClr val="windowText" lastClr="000000"/>
                </a:solidFill>
                <a:latin typeface="Arial" pitchFamily="34" charset="0"/>
                <a:ea typeface="Segoe UI" pitchFamily="34" charset="0"/>
                <a:cs typeface="Arial" pitchFamily="34" charset="0"/>
              </a:rPr>
              <a:t>Click the up arrow to return to the lesson</a:t>
            </a:r>
          </a:p>
        </p:txBody>
      </p:sp>
      <p:sp>
        <p:nvSpPr>
          <p:cNvPr id="8" name="TextBox: Worksheet Indication"/>
          <p:cNvSpPr txBox="1"/>
          <p:nvPr/>
        </p:nvSpPr>
        <p:spPr>
          <a:xfrm>
            <a:off x="0" y="6378000"/>
            <a:ext cx="1680000" cy="480000"/>
          </a:xfrm>
          <a:prstGeom prst="rect">
            <a:avLst/>
          </a:prstGeom>
          <a:noFill/>
          <a:ln w="0">
            <a:noFill/>
          </a:ln>
        </p:spPr>
        <p:txBody>
          <a:bodyPr wrap="square" rtlCol="0">
            <a:noAutofit/>
          </a:bodyPr>
          <a:lstStyle/>
          <a:p>
            <a:pPr defTabSz="1219170"/>
            <a:r>
              <a:rPr lang="en-GB" sz="2133" b="1" kern="0" dirty="0">
                <a:solidFill>
                  <a:sysClr val="windowText" lastClr="000000"/>
                </a:solidFill>
                <a:latin typeface="Arial" pitchFamily="34" charset="0"/>
                <a:cs typeface="Arial" pitchFamily="34" charset="0"/>
              </a:rPr>
              <a:t>Worksheet</a:t>
            </a:r>
          </a:p>
        </p:txBody>
      </p:sp>
      <p:sp>
        <p:nvSpPr>
          <p:cNvPr id="2" name="Title 1"/>
          <p:cNvSpPr>
            <a:spLocks noGrp="1"/>
          </p:cNvSpPr>
          <p:nvPr>
            <p:ph type="title"/>
          </p:nvPr>
        </p:nvSpPr>
        <p:spPr>
          <a:xfrm>
            <a:off x="1004400" y="377486"/>
            <a:ext cx="10515600" cy="1329860"/>
          </a:xfrm>
        </p:spPr>
        <p:txBody>
          <a:bodyPr/>
          <a:lstStyle/>
          <a:p>
            <a:pPr algn="ctr"/>
            <a:r>
              <a:rPr lang="en-NZ"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Sharing our Learning about </a:t>
            </a:r>
            <a:br>
              <a:rPr lang="en-NZ"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br>
            <a:r>
              <a:rPr lang="en-NZ"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CHRISTMAS with family whānau</a:t>
            </a:r>
            <a:endParaRPr lang="en-NZ" dirty="0">
              <a:ln w="0"/>
              <a:effectLst>
                <a:outerShdw blurRad="38100" dist="19050" dir="2700000" algn="tl" rotWithShape="0">
                  <a:schemeClr val="dk1">
                    <a:alpha val="40000"/>
                  </a:schemeClr>
                </a:outerShdw>
              </a:effectLst>
            </a:endParaRPr>
          </a:p>
        </p:txBody>
      </p:sp>
      <p:sp>
        <p:nvSpPr>
          <p:cNvPr id="3" name="Rectangle 2"/>
          <p:cNvSpPr/>
          <p:nvPr/>
        </p:nvSpPr>
        <p:spPr>
          <a:xfrm>
            <a:off x="248571" y="1822743"/>
            <a:ext cx="5598892" cy="4694106"/>
          </a:xfrm>
          <a:prstGeom prst="rect">
            <a:avLst/>
          </a:prstGeom>
        </p:spPr>
        <p:txBody>
          <a:bodyPr wrap="square">
            <a:spAutoFit/>
          </a:bodyPr>
          <a:lstStyle/>
          <a:p>
            <a:pPr marL="342900" lvl="0" indent="-342900">
              <a:spcAft>
                <a:spcPts val="0"/>
              </a:spcAft>
              <a:buFont typeface="Wingdings" panose="05000000000000000000" pitchFamily="2" charset="2"/>
              <a:buChar char=""/>
            </a:pPr>
            <a:r>
              <a:rPr lang="en-NZ" b="1" dirty="0">
                <a:latin typeface="Arial" panose="020B0604020202020204" pitchFamily="34" charset="0"/>
                <a:ea typeface="Calibri" panose="020F0502020204030204" pitchFamily="34" charset="0"/>
                <a:cs typeface="Arial" panose="020B0604020202020204" pitchFamily="34" charset="0"/>
              </a:rPr>
              <a:t>Make a picture to hang at home</a:t>
            </a:r>
            <a:r>
              <a:rPr lang="en-NZ" dirty="0">
                <a:latin typeface="Arial" panose="020B0604020202020204" pitchFamily="34" charset="0"/>
                <a:ea typeface="Calibri" panose="020F0502020204030204" pitchFamily="34" charset="0"/>
                <a:cs typeface="Arial" panose="020B0604020202020204" pitchFamily="34" charset="0"/>
              </a:rPr>
              <a:t> of the stable with all the characters in the </a:t>
            </a:r>
            <a:r>
              <a:rPr lang="en-NZ" b="1" dirty="0">
                <a:latin typeface="Arial" panose="020B0604020202020204" pitchFamily="34" charset="0"/>
                <a:ea typeface="Calibri" panose="020F0502020204030204" pitchFamily="34" charset="0"/>
                <a:cs typeface="Arial" panose="020B0604020202020204" pitchFamily="34" charset="0"/>
              </a:rPr>
              <a:t>CHRISTMAS </a:t>
            </a:r>
            <a:r>
              <a:rPr lang="en-NZ" dirty="0">
                <a:latin typeface="Arial" panose="020B0604020202020204" pitchFamily="34" charset="0"/>
                <a:ea typeface="Calibri" panose="020F0502020204030204" pitchFamily="34" charset="0"/>
                <a:cs typeface="Arial" panose="020B0604020202020204" pitchFamily="34" charset="0"/>
              </a:rPr>
              <a:t>story in it. Tell the story to your family.</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marL="457200">
              <a:spcAft>
                <a:spcPts val="0"/>
              </a:spcAft>
            </a:pPr>
            <a:r>
              <a:rPr lang="en-NZ" dirty="0">
                <a:latin typeface="Arial" panose="020B0604020202020204" pitchFamily="34" charset="0"/>
                <a:ea typeface="Calibri" panose="020F0502020204030204" pitchFamily="34" charset="0"/>
                <a:cs typeface="Arial" panose="020B0604020202020204" pitchFamily="34" charset="0"/>
              </a:rPr>
              <a:t> </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NZ" b="1" dirty="0">
                <a:latin typeface="Arial" panose="020B0604020202020204" pitchFamily="34" charset="0"/>
                <a:ea typeface="Calibri" panose="020F0502020204030204" pitchFamily="34" charset="0"/>
                <a:cs typeface="Arial" panose="020B0604020202020204" pitchFamily="34" charset="0"/>
              </a:rPr>
              <a:t>Share you Liturgical Calendar worksheet </a:t>
            </a:r>
            <a:r>
              <a:rPr lang="en-NZ" dirty="0">
                <a:latin typeface="Arial" panose="020B0604020202020204" pitchFamily="34" charset="0"/>
                <a:ea typeface="Calibri" panose="020F0502020204030204" pitchFamily="34" charset="0"/>
                <a:cs typeface="Arial" panose="020B0604020202020204" pitchFamily="34" charset="0"/>
              </a:rPr>
              <a:t>and read what you have learned about how</a:t>
            </a:r>
            <a:r>
              <a:rPr lang="en-NZ" b="1" dirty="0">
                <a:latin typeface="Arial" panose="020B0604020202020204" pitchFamily="34" charset="0"/>
                <a:ea typeface="Calibri" panose="020F0502020204030204" pitchFamily="34" charset="0"/>
                <a:cs typeface="Arial" panose="020B0604020202020204" pitchFamily="34" charset="0"/>
              </a:rPr>
              <a:t> ADVENT </a:t>
            </a:r>
            <a:r>
              <a:rPr lang="en-NZ" dirty="0">
                <a:latin typeface="Arial" panose="020B0604020202020204" pitchFamily="34" charset="0"/>
                <a:ea typeface="Calibri" panose="020F0502020204030204" pitchFamily="34" charset="0"/>
                <a:cs typeface="Arial" panose="020B0604020202020204" pitchFamily="34" charset="0"/>
              </a:rPr>
              <a:t>gets us ready for</a:t>
            </a:r>
            <a:r>
              <a:rPr lang="en-NZ" b="1" dirty="0">
                <a:latin typeface="Arial" panose="020B0604020202020204" pitchFamily="34" charset="0"/>
                <a:ea typeface="Calibri" panose="020F0502020204030204" pitchFamily="34" charset="0"/>
                <a:cs typeface="Arial" panose="020B0604020202020204" pitchFamily="34" charset="0"/>
              </a:rPr>
              <a:t> CHRISTMAS</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NZ" dirty="0">
                <a:latin typeface="Arial" panose="020B0604020202020204" pitchFamily="34" charset="0"/>
                <a:ea typeface="Calibri" panose="020F0502020204030204" pitchFamily="34" charset="0"/>
                <a:cs typeface="Arial" panose="020B0604020202020204" pitchFamily="34" charset="0"/>
              </a:rPr>
              <a:t> </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NZ" b="1" dirty="0">
                <a:latin typeface="Arial" panose="020B0604020202020204" pitchFamily="34" charset="0"/>
                <a:ea typeface="Calibri" panose="020F0502020204030204" pitchFamily="34" charset="0"/>
                <a:cs typeface="Arial" panose="020B0604020202020204" pitchFamily="34" charset="0"/>
              </a:rPr>
              <a:t>Watch a you-tube clip</a:t>
            </a:r>
            <a:r>
              <a:rPr lang="en-NZ" dirty="0">
                <a:latin typeface="Arial" panose="020B0604020202020204" pitchFamily="34" charset="0"/>
                <a:ea typeface="Calibri" panose="020F0502020204030204" pitchFamily="34" charset="0"/>
                <a:cs typeface="Arial" panose="020B0604020202020204" pitchFamily="34" charset="0"/>
              </a:rPr>
              <a:t> about the </a:t>
            </a:r>
            <a:r>
              <a:rPr lang="en-NZ" b="1" dirty="0">
                <a:latin typeface="Arial" panose="020B0604020202020204" pitchFamily="34" charset="0"/>
                <a:ea typeface="Calibri" panose="020F0502020204030204" pitchFamily="34" charset="0"/>
                <a:cs typeface="Arial" panose="020B0604020202020204" pitchFamily="34" charset="0"/>
              </a:rPr>
              <a:t>CHRISTMAS </a:t>
            </a:r>
            <a:r>
              <a:rPr lang="en-NZ" dirty="0">
                <a:latin typeface="Arial" panose="020B0604020202020204" pitchFamily="34" charset="0"/>
                <a:ea typeface="Calibri" panose="020F0502020204030204" pitchFamily="34" charset="0"/>
                <a:cs typeface="Arial" panose="020B0604020202020204" pitchFamily="34" charset="0"/>
              </a:rPr>
              <a:t>story and explain it to someone at home.</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 </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NZ" b="1" dirty="0">
                <a:latin typeface="Arial" panose="020B0604020202020204" pitchFamily="34" charset="0"/>
                <a:ea typeface="Calibri" panose="020F0502020204030204" pitchFamily="34" charset="0"/>
                <a:cs typeface="Arial" panose="020B0604020202020204" pitchFamily="34" charset="0"/>
              </a:rPr>
              <a:t>Ask your family to buy a CHRISTMAS crib </a:t>
            </a:r>
            <a:r>
              <a:rPr lang="en-NZ" dirty="0">
                <a:latin typeface="Arial" panose="020B0604020202020204" pitchFamily="34" charset="0"/>
                <a:ea typeface="Calibri" panose="020F0502020204030204" pitchFamily="34" charset="0"/>
                <a:cs typeface="Arial" panose="020B0604020202020204" pitchFamily="34" charset="0"/>
              </a:rPr>
              <a:t>and set it up in your family space. Sing the </a:t>
            </a:r>
            <a:r>
              <a:rPr lang="en-NZ" b="1" dirty="0">
                <a:latin typeface="Arial" panose="020B0604020202020204" pitchFamily="34" charset="0"/>
                <a:ea typeface="Calibri" panose="020F0502020204030204" pitchFamily="34" charset="0"/>
                <a:cs typeface="Arial" panose="020B0604020202020204" pitchFamily="34" charset="0"/>
              </a:rPr>
              <a:t>CHRISTMAS </a:t>
            </a:r>
            <a:r>
              <a:rPr lang="en-NZ" dirty="0">
                <a:latin typeface="Arial" panose="020B0604020202020204" pitchFamily="34" charset="0"/>
                <a:ea typeface="Calibri" panose="020F0502020204030204" pitchFamily="34" charset="0"/>
                <a:cs typeface="Arial" panose="020B0604020202020204" pitchFamily="34" charset="0"/>
              </a:rPr>
              <a:t>songs you know and talk about what the angels in the </a:t>
            </a:r>
            <a:r>
              <a:rPr lang="en-NZ" b="1" dirty="0">
                <a:latin typeface="Arial" panose="020B0604020202020204" pitchFamily="34" charset="0"/>
                <a:ea typeface="Calibri" panose="020F0502020204030204" pitchFamily="34" charset="0"/>
                <a:cs typeface="Arial" panose="020B0604020202020204" pitchFamily="34" charset="0"/>
              </a:rPr>
              <a:t>CHRISTMAS</a:t>
            </a:r>
            <a:r>
              <a:rPr lang="en-NZ" dirty="0">
                <a:latin typeface="Arial" panose="020B0604020202020204" pitchFamily="34" charset="0"/>
                <a:ea typeface="Calibri" panose="020F0502020204030204" pitchFamily="34" charset="0"/>
                <a:cs typeface="Arial" panose="020B0604020202020204" pitchFamily="34" charset="0"/>
              </a:rPr>
              <a:t> story sang about and what happened next.</a:t>
            </a:r>
            <a:endParaRPr lang="en-NZ"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363849" y="1822743"/>
            <a:ext cx="5636151" cy="3755900"/>
          </a:xfrm>
          <a:prstGeom prst="rect">
            <a:avLst/>
          </a:prstGeom>
        </p:spPr>
        <p:txBody>
          <a:bodyPr wrap="square">
            <a:spAutoFit/>
          </a:bodyPr>
          <a:lstStyle/>
          <a:p>
            <a:pPr marL="342900" lvl="0" indent="-342900">
              <a:spcAft>
                <a:spcPts val="0"/>
              </a:spcAft>
              <a:buFont typeface="Wingdings" panose="05000000000000000000" pitchFamily="2" charset="2"/>
              <a:buChar char=""/>
            </a:pPr>
            <a:r>
              <a:rPr lang="en-NZ" b="1" dirty="0">
                <a:latin typeface="Arial" panose="020B0604020202020204" pitchFamily="34" charset="0"/>
                <a:ea typeface="Calibri" panose="020F0502020204030204" pitchFamily="34" charset="0"/>
                <a:cs typeface="Arial" panose="020B0604020202020204" pitchFamily="34" charset="0"/>
              </a:rPr>
              <a:t>Listen to CHRISTMAS carols</a:t>
            </a:r>
            <a:r>
              <a:rPr lang="en-NZ" dirty="0">
                <a:latin typeface="Arial" panose="020B0604020202020204" pitchFamily="34" charset="0"/>
                <a:ea typeface="Calibri" panose="020F0502020204030204" pitchFamily="34" charset="0"/>
                <a:cs typeface="Arial" panose="020B0604020202020204" pitchFamily="34" charset="0"/>
              </a:rPr>
              <a:t> that are about the </a:t>
            </a:r>
            <a:r>
              <a:rPr lang="en-NZ" b="1" dirty="0">
                <a:latin typeface="Arial" panose="020B0604020202020204" pitchFamily="34" charset="0"/>
                <a:ea typeface="Calibri" panose="020F0502020204030204" pitchFamily="34" charset="0"/>
                <a:cs typeface="Arial" panose="020B0604020202020204" pitchFamily="34" charset="0"/>
              </a:rPr>
              <a:t>CHRISTMAS </a:t>
            </a:r>
            <a:r>
              <a:rPr lang="en-NZ" dirty="0">
                <a:latin typeface="Arial" panose="020B0604020202020204" pitchFamily="34" charset="0"/>
                <a:ea typeface="Calibri" panose="020F0502020204030204" pitchFamily="34" charset="0"/>
                <a:cs typeface="Arial" panose="020B0604020202020204" pitchFamily="34" charset="0"/>
              </a:rPr>
              <a:t>story that tells about when Jesus was born.  </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 </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NZ" b="1" dirty="0">
                <a:latin typeface="Arial" panose="020B0604020202020204" pitchFamily="34" charset="0"/>
                <a:ea typeface="Calibri" panose="020F0502020204030204" pitchFamily="34" charset="0"/>
                <a:cs typeface="Arial" panose="020B0604020202020204" pitchFamily="34" charset="0"/>
              </a:rPr>
              <a:t>Ask someone to tell you about</a:t>
            </a:r>
            <a:r>
              <a:rPr lang="en-NZ" dirty="0">
                <a:latin typeface="Arial" panose="020B0604020202020204" pitchFamily="34" charset="0"/>
                <a:ea typeface="Calibri" panose="020F0502020204030204" pitchFamily="34" charset="0"/>
                <a:cs typeface="Arial" panose="020B0604020202020204" pitchFamily="34" charset="0"/>
              </a:rPr>
              <a:t> how they celebrated the feast of </a:t>
            </a:r>
            <a:r>
              <a:rPr lang="en-NZ" b="1" dirty="0">
                <a:latin typeface="Arial" panose="020B0604020202020204" pitchFamily="34" charset="0"/>
                <a:ea typeface="Calibri" panose="020F0502020204030204" pitchFamily="34" charset="0"/>
                <a:cs typeface="Arial" panose="020B0604020202020204" pitchFamily="34" charset="0"/>
              </a:rPr>
              <a:t>CHRISTMAS</a:t>
            </a:r>
            <a:r>
              <a:rPr lang="en-NZ" dirty="0">
                <a:latin typeface="Arial" panose="020B0604020202020204" pitchFamily="34" charset="0"/>
                <a:ea typeface="Calibri" panose="020F0502020204030204" pitchFamily="34" charset="0"/>
                <a:cs typeface="Arial" panose="020B0604020202020204" pitchFamily="34" charset="0"/>
              </a:rPr>
              <a:t> when they were a child and you share the way you celebrate it.</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marL="457200">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 </a:t>
            </a:r>
            <a:endParaRPr lang="en-NZ" sz="1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0"/>
              </a:spcAft>
              <a:buFont typeface="Wingdings" panose="05000000000000000000" pitchFamily="2" charset="2"/>
              <a:buChar char=""/>
            </a:pPr>
            <a:r>
              <a:rPr lang="en-NZ" b="1" dirty="0">
                <a:latin typeface="Arial" panose="020B0604020202020204" pitchFamily="34" charset="0"/>
                <a:ea typeface="Calibri" panose="020F0502020204030204" pitchFamily="34" charset="0"/>
                <a:cs typeface="Arial" panose="020B0604020202020204" pitchFamily="34" charset="0"/>
              </a:rPr>
              <a:t>Make up your own way </a:t>
            </a:r>
            <a:r>
              <a:rPr lang="en-NZ" dirty="0">
                <a:latin typeface="Arial" panose="020B0604020202020204" pitchFamily="34" charset="0"/>
                <a:ea typeface="Calibri" panose="020F0502020204030204" pitchFamily="34" charset="0"/>
                <a:cs typeface="Arial" panose="020B0604020202020204" pitchFamily="34" charset="0"/>
              </a:rPr>
              <a:t>of showing and sharing what you have learned and decide with whom you would like to share it. </a:t>
            </a:r>
            <a:endParaRPr lang="en-NZ"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3048017" y="100487"/>
            <a:ext cx="6096000" cy="276999"/>
          </a:xfrm>
          <a:prstGeom prst="rect">
            <a:avLst/>
          </a:prstGeom>
        </p:spPr>
        <p:txBody>
          <a:bodyPr>
            <a:spAutoFit/>
          </a:bodyPr>
          <a:lstStyle/>
          <a:p>
            <a:pPr lvl="0" algn="ctr"/>
            <a:r>
              <a:rPr lang="en-NZ" sz="1200" dirty="0">
                <a:solidFill>
                  <a:prstClr val="black"/>
                </a:solidFill>
                <a:latin typeface="Arial" panose="020B0604020202020204" pitchFamily="34" charset="0"/>
                <a:cs typeface="Arial" panose="020B0604020202020204" pitchFamily="34" charset="0"/>
              </a:rPr>
              <a:t>Name___________________________ Date_______________</a:t>
            </a:r>
          </a:p>
        </p:txBody>
      </p:sp>
    </p:spTree>
    <p:extLst>
      <p:ext uri="{BB962C8B-B14F-4D97-AF65-F5344CB8AC3E}">
        <p14:creationId xmlns:p14="http://schemas.microsoft.com/office/powerpoint/2010/main" val="57742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Border 2"/>
          <p:cNvSpPr/>
          <p:nvPr/>
        </p:nvSpPr>
        <p:spPr>
          <a:xfrm>
            <a:off x="1530794" y="3964045"/>
            <a:ext cx="10318107" cy="615553"/>
          </a:xfrm>
          <a:prstGeom prst="rect">
            <a:avLst/>
          </a:prstGeom>
          <a:solidFill>
            <a:schemeClr val="accent4">
              <a:lumMod val="20000"/>
              <a:lumOff val="80000"/>
            </a:schemeClr>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800" i="1" kern="0" dirty="0">
                <a:solidFill>
                  <a:schemeClr val="tx1"/>
                </a:solidFill>
                <a:latin typeface="Arial" panose="020B0604020202020204" pitchFamily="34" charset="0"/>
                <a:cs typeface="Arial" panose="020B0604020202020204" pitchFamily="34" charset="0"/>
              </a:rPr>
              <a:t>name</a:t>
            </a:r>
            <a:r>
              <a:rPr kumimoji="0" lang="en-NZ" sz="28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the important characters in the Christmas story.</a:t>
            </a:r>
          </a:p>
        </p:txBody>
      </p:sp>
      <p:sp>
        <p:nvSpPr>
          <p:cNvPr id="13" name="Shape: Border 1"/>
          <p:cNvSpPr/>
          <p:nvPr/>
        </p:nvSpPr>
        <p:spPr>
          <a:xfrm>
            <a:off x="1523148" y="2847851"/>
            <a:ext cx="10325753" cy="589862"/>
          </a:xfrm>
          <a:prstGeom prst="rect">
            <a:avLst/>
          </a:prstGeom>
          <a:solidFill>
            <a:schemeClr val="accent4">
              <a:lumMod val="20000"/>
              <a:lumOff val="80000"/>
            </a:schemeClr>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r>
              <a:rPr lang="en-NZ" sz="2800" i="1" kern="0" dirty="0">
                <a:solidFill>
                  <a:schemeClr val="tx1"/>
                </a:solidFill>
                <a:latin typeface="Arial" panose="020B0604020202020204" pitchFamily="34" charset="0"/>
                <a:cs typeface="Arial" panose="020B0604020202020204" pitchFamily="34" charset="0"/>
              </a:rPr>
              <a:t>r</a:t>
            </a:r>
            <a:r>
              <a:rPr kumimoji="0" lang="en-NZ" sz="2800" b="0" i="1" u="none" strike="noStrike" kern="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etell</a:t>
            </a:r>
            <a:r>
              <a:rPr kumimoji="0" lang="en-NZ" sz="2800" b="0" i="1"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the Christmas story.</a:t>
            </a:r>
          </a:p>
        </p:txBody>
      </p:sp>
      <p:sp>
        <p:nvSpPr>
          <p:cNvPr id="15" name="Shape: Number 2"/>
          <p:cNvSpPr txBox="1"/>
          <p:nvPr/>
        </p:nvSpPr>
        <p:spPr>
          <a:xfrm>
            <a:off x="999879" y="3979433"/>
            <a:ext cx="53091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ysClr val="windowText" lastClr="000000"/>
                </a:solidFill>
                <a:effectLst/>
                <a:uLnTx/>
                <a:uFillTx/>
                <a:latin typeface="Segoe UI" pitchFamily="34" charset="0"/>
                <a:ea typeface="Segoe UI" pitchFamily="34" charset="0"/>
                <a:cs typeface="Segoe UI" pitchFamily="34" charset="0"/>
              </a:rPr>
              <a:t>2)</a:t>
            </a:r>
            <a:endParaRPr kumimoji="0" lang="en-GB" sz="3200" b="0" i="1" u="none" strike="noStrike" kern="0" cap="none" spc="0" normalizeH="0" baseline="0" noProof="0" dirty="0">
              <a:ln>
                <a:noFill/>
              </a:ln>
              <a:solidFill>
                <a:sysClr val="windowText" lastClr="000000"/>
              </a:solidFill>
              <a:effectLst/>
              <a:uLnTx/>
              <a:uFillTx/>
              <a:latin typeface="Segoe UI" pitchFamily="34" charset="0"/>
              <a:ea typeface="Segoe UI" pitchFamily="34" charset="0"/>
              <a:cs typeface="Segoe UI" pitchFamily="34" charset="0"/>
            </a:endParaRPr>
          </a:p>
        </p:txBody>
      </p:sp>
      <p:sp>
        <p:nvSpPr>
          <p:cNvPr id="16" name="Shape: Number 1"/>
          <p:cNvSpPr txBox="1"/>
          <p:nvPr/>
        </p:nvSpPr>
        <p:spPr>
          <a:xfrm>
            <a:off x="999879" y="2852938"/>
            <a:ext cx="53091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ysClr val="windowText" lastClr="000000"/>
                </a:solidFill>
                <a:effectLst/>
                <a:uLnTx/>
                <a:uFillTx/>
                <a:latin typeface="Segoe UI" pitchFamily="34" charset="0"/>
                <a:ea typeface="Segoe UI" pitchFamily="34" charset="0"/>
                <a:cs typeface="Segoe UI" pitchFamily="34" charset="0"/>
              </a:rPr>
              <a:t>1)</a:t>
            </a:r>
            <a:endParaRPr kumimoji="0" lang="en-GB" sz="3200" b="0" i="1" u="none" strike="noStrike" kern="0" cap="none" spc="0" normalizeH="0" baseline="0" noProof="0" dirty="0">
              <a:ln>
                <a:noFill/>
              </a:ln>
              <a:solidFill>
                <a:sysClr val="windowText" lastClr="000000"/>
              </a:solidFill>
              <a:effectLst/>
              <a:uLnTx/>
              <a:uFillTx/>
              <a:latin typeface="Segoe UI" pitchFamily="34" charset="0"/>
              <a:ea typeface="Segoe UI" pitchFamily="34" charset="0"/>
              <a:cs typeface="Segoe UI" pitchFamily="34" charset="0"/>
            </a:endParaRP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S-02</a:t>
            </a:r>
          </a:p>
        </p:txBody>
      </p:sp>
      <p:sp>
        <p:nvSpPr>
          <p:cNvPr id="1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8439" y="560567"/>
            <a:ext cx="1892096" cy="1803681"/>
          </a:xfrm>
          <a:prstGeom prst="rect">
            <a:avLst/>
          </a:prstGeom>
          <a:ln>
            <a:noFill/>
          </a:ln>
          <a:effectLst>
            <a:softEdge rad="112500"/>
          </a:effectLst>
        </p:spPr>
      </p:pic>
      <p:sp>
        <p:nvSpPr>
          <p:cNvPr id="5" name="Rectangle 4"/>
          <p:cNvSpPr/>
          <p:nvPr/>
        </p:nvSpPr>
        <p:spPr>
          <a:xfrm>
            <a:off x="5000187" y="6581001"/>
            <a:ext cx="2191626"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Click the boxes to reveal text.</a:t>
            </a:r>
          </a:p>
        </p:txBody>
      </p:sp>
      <p:sp>
        <p:nvSpPr>
          <p:cNvPr id="2" name="Title 1"/>
          <p:cNvSpPr>
            <a:spLocks noGrp="1"/>
          </p:cNvSpPr>
          <p:nvPr>
            <p:ph type="title"/>
          </p:nvPr>
        </p:nvSpPr>
        <p:spPr/>
        <p:txBody>
          <a:bodyPr/>
          <a:lstStyle/>
          <a:p>
            <a:pPr algn="ctr"/>
            <a:r>
              <a:rPr lang="en-NZ" b="1" kern="0"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Learning Intentions</a:t>
            </a:r>
            <a:endParaRPr lang="en-NZ" dirty="0">
              <a:ln w="10160">
                <a:solidFill>
                  <a:schemeClr val="bg1"/>
                </a:solidFill>
                <a:prstDash val="solid"/>
              </a:ln>
              <a:solidFill>
                <a:srgbClr val="C00000"/>
              </a:solidFill>
            </a:endParaRPr>
          </a:p>
        </p:txBody>
      </p:sp>
      <p:sp>
        <p:nvSpPr>
          <p:cNvPr id="3" name="Rectangle 2"/>
          <p:cNvSpPr/>
          <p:nvPr/>
        </p:nvSpPr>
        <p:spPr>
          <a:xfrm>
            <a:off x="1523148" y="2364248"/>
            <a:ext cx="3118161" cy="523220"/>
          </a:xfrm>
          <a:prstGeom prst="rect">
            <a:avLst/>
          </a:prstGeom>
        </p:spPr>
        <p:txBody>
          <a:bodyPr wrap="none">
            <a:spAutoFit/>
          </a:bodyPr>
          <a:lstStyle/>
          <a:p>
            <a:r>
              <a:rPr lang="en-NZ" sz="2800" b="1" dirty="0">
                <a:latin typeface="Arial" panose="020B0604020202020204" pitchFamily="34" charset="0"/>
                <a:cs typeface="Arial" panose="020B0604020202020204" pitchFamily="34" charset="0"/>
              </a:rPr>
              <a:t>The children will:</a:t>
            </a:r>
          </a:p>
        </p:txBody>
      </p:sp>
    </p:spTree>
    <p:extLst>
      <p:ext uri="{BB962C8B-B14F-4D97-AF65-F5344CB8AC3E}">
        <p14:creationId xmlns:p14="http://schemas.microsoft.com/office/powerpoint/2010/main" val="2104595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wipe(left)">
                                      <p:cBhvr>
                                        <p:cTn id="13"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13">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787022" y="4833649"/>
            <a:ext cx="5033915" cy="677583"/>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kern="0" dirty="0">
                <a:solidFill>
                  <a:sysClr val="windowText" lastClr="000000"/>
                </a:solidFill>
                <a:latin typeface="Arial" panose="020B0604020202020204" pitchFamily="34" charset="0"/>
                <a:cs typeface="Arial" panose="020B0604020202020204" pitchFamily="34" charset="0"/>
              </a:rPr>
              <a:t>They all loved Jesus very much.</a:t>
            </a:r>
          </a:p>
        </p:txBody>
      </p:sp>
      <p:sp>
        <p:nvSpPr>
          <p:cNvPr id="18" name="Rectangle 17"/>
          <p:cNvSpPr/>
          <p:nvPr/>
        </p:nvSpPr>
        <p:spPr>
          <a:xfrm>
            <a:off x="6787022" y="3691084"/>
            <a:ext cx="5033915" cy="811000"/>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kern="0" dirty="0">
                <a:solidFill>
                  <a:schemeClr val="tx1"/>
                </a:solidFill>
                <a:latin typeface="Arial" panose="020B0604020202020204" pitchFamily="34" charset="0"/>
                <a:cs typeface="Arial" panose="020B0604020202020204" pitchFamily="34" charset="0"/>
              </a:rPr>
              <a:t>Joseph was Jesus’ foster father on earth.</a:t>
            </a:r>
          </a:p>
        </p:txBody>
      </p:sp>
      <p:sp>
        <p:nvSpPr>
          <p:cNvPr id="17" name="Rectangle 16"/>
          <p:cNvSpPr/>
          <p:nvPr/>
        </p:nvSpPr>
        <p:spPr>
          <a:xfrm>
            <a:off x="6787023" y="2687548"/>
            <a:ext cx="5033915" cy="677583"/>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kern="0" dirty="0">
                <a:solidFill>
                  <a:schemeClr val="tx1"/>
                </a:solidFill>
                <a:latin typeface="Arial" panose="020B0604020202020204" pitchFamily="34" charset="0"/>
                <a:cs typeface="Arial" panose="020B0604020202020204" pitchFamily="34" charset="0"/>
              </a:rPr>
              <a:t>Jesus was Mary’s son too.</a:t>
            </a:r>
          </a:p>
        </p:txBody>
      </p:sp>
      <p:sp>
        <p:nvSpPr>
          <p:cNvPr id="3" name="Rectangle 2"/>
          <p:cNvSpPr/>
          <p:nvPr/>
        </p:nvSpPr>
        <p:spPr>
          <a:xfrm>
            <a:off x="6787022" y="1540457"/>
            <a:ext cx="5033915" cy="809448"/>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400" kern="0" dirty="0">
                <a:solidFill>
                  <a:sysClr val="windowText" lastClr="000000"/>
                </a:solidFill>
                <a:latin typeface="Arial" panose="020B0604020202020204" pitchFamily="34" charset="0"/>
                <a:cs typeface="Arial" panose="020B0604020202020204" pitchFamily="34" charset="0"/>
              </a:rPr>
              <a:t>Jesus was special because he was God’s son.</a:t>
            </a: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S-03</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46"/>
                    </a14:imgEffect>
                  </a14:imgLayer>
                </a14:imgProps>
              </a:ext>
              <a:ext uri="{28A0092B-C50C-407E-A947-70E740481C1C}">
                <a14:useLocalDpi xmlns:a14="http://schemas.microsoft.com/office/drawing/2010/main" val="0"/>
              </a:ext>
            </a:extLst>
          </a:blip>
          <a:srcRect t="3242" r="3349" b="6049"/>
          <a:stretch/>
        </p:blipFill>
        <p:spPr>
          <a:xfrm>
            <a:off x="798352" y="1683845"/>
            <a:ext cx="4149133" cy="4274209"/>
          </a:xfrm>
          <a:prstGeom prst="ellipse">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Arrow: Chevron 1"/>
          <p:cNvSpPr/>
          <p:nvPr/>
        </p:nvSpPr>
        <p:spPr>
          <a:xfrm>
            <a:off x="6243919" y="1683845"/>
            <a:ext cx="425822" cy="524167"/>
          </a:xfrm>
          <a:prstGeom prst="chevron">
            <a:avLst>
              <a:gd name="adj" fmla="val 418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a:ln>
                <a:noFill/>
              </a:ln>
              <a:solidFill>
                <a:schemeClr val="tx1"/>
              </a:solidFill>
              <a:effectLst/>
              <a:uLnTx/>
              <a:uFillTx/>
            </a:endParaRPr>
          </a:p>
        </p:txBody>
      </p:sp>
      <p:sp>
        <p:nvSpPr>
          <p:cNvPr id="13" name="Arrow: Chevron 2"/>
          <p:cNvSpPr/>
          <p:nvPr/>
        </p:nvSpPr>
        <p:spPr>
          <a:xfrm>
            <a:off x="6243919" y="2762304"/>
            <a:ext cx="425822" cy="524167"/>
          </a:xfrm>
          <a:prstGeom prst="chevron">
            <a:avLst>
              <a:gd name="adj" fmla="val 418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a:ln>
                <a:noFill/>
              </a:ln>
              <a:solidFill>
                <a:schemeClr val="tx1"/>
              </a:solidFill>
              <a:effectLst/>
              <a:uLnTx/>
              <a:uFillTx/>
            </a:endParaRPr>
          </a:p>
        </p:txBody>
      </p:sp>
      <p:sp>
        <p:nvSpPr>
          <p:cNvPr id="14" name="Arrow: Chevron 3"/>
          <p:cNvSpPr/>
          <p:nvPr/>
        </p:nvSpPr>
        <p:spPr>
          <a:xfrm>
            <a:off x="6219267" y="3840763"/>
            <a:ext cx="425822" cy="524167"/>
          </a:xfrm>
          <a:prstGeom prst="chevron">
            <a:avLst>
              <a:gd name="adj" fmla="val 418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a:ln>
                <a:noFill/>
              </a:ln>
              <a:solidFill>
                <a:schemeClr val="tx1"/>
              </a:solidFill>
              <a:effectLst/>
              <a:uLnTx/>
              <a:uFillTx/>
            </a:endParaRPr>
          </a:p>
        </p:txBody>
      </p:sp>
      <p:sp>
        <p:nvSpPr>
          <p:cNvPr id="15" name="Arrow: Chevron 4"/>
          <p:cNvSpPr/>
          <p:nvPr/>
        </p:nvSpPr>
        <p:spPr>
          <a:xfrm>
            <a:off x="6243919" y="4919222"/>
            <a:ext cx="425822" cy="524167"/>
          </a:xfrm>
          <a:prstGeom prst="chevron">
            <a:avLst>
              <a:gd name="adj" fmla="val 4189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dirty="0">
              <a:ln>
                <a:noFill/>
              </a:ln>
              <a:solidFill>
                <a:schemeClr val="tx1"/>
              </a:solidFill>
              <a:effectLst/>
              <a:uLnTx/>
              <a:uFillTx/>
            </a:endParaRPr>
          </a:p>
        </p:txBody>
      </p:sp>
      <p:sp>
        <p:nvSpPr>
          <p:cNvPr id="16" name="TextBox 15"/>
          <p:cNvSpPr txBox="1"/>
          <p:nvPr/>
        </p:nvSpPr>
        <p:spPr>
          <a:xfrm>
            <a:off x="0" y="6572250"/>
            <a:ext cx="1219200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Click arrows to reveal text</a:t>
            </a:r>
          </a:p>
        </p:txBody>
      </p:sp>
      <p:sp>
        <p:nvSpPr>
          <p:cNvPr id="6" name="Title 5"/>
          <p:cNvSpPr>
            <a:spLocks noGrp="1"/>
          </p:cNvSpPr>
          <p:nvPr>
            <p:ph type="title"/>
          </p:nvPr>
        </p:nvSpPr>
        <p:spPr>
          <a:xfrm>
            <a:off x="860987" y="88509"/>
            <a:ext cx="10515600" cy="1325563"/>
          </a:xfrm>
        </p:spPr>
        <p:txBody>
          <a:bodyPr/>
          <a:lstStyle/>
          <a:p>
            <a:pPr algn="ctr"/>
            <a:r>
              <a:rPr lang="en-NZ" b="1" kern="0"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Why was Jesus such a special baby?</a:t>
            </a:r>
            <a:endParaRPr lang="en-NZ" dirty="0">
              <a:ln w="10160">
                <a:solidFill>
                  <a:schemeClr val="bg1"/>
                </a:solidFill>
                <a:prstDash val="solid"/>
              </a:ln>
              <a:solidFill>
                <a:srgbClr val="C00000"/>
              </a:solidFill>
            </a:endParaRPr>
          </a:p>
        </p:txBody>
      </p:sp>
    </p:spTree>
    <p:extLst>
      <p:ext uri="{BB962C8B-B14F-4D97-AF65-F5344CB8AC3E}">
        <p14:creationId xmlns:p14="http://schemas.microsoft.com/office/powerpoint/2010/main" val="67193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withEffect">
                                  <p:stCondLst>
                                    <p:cond delay="0"/>
                                  </p:stCondLst>
                                  <p:childTnLst>
                                    <p:set>
                                      <p:cBhvr>
                                        <p:cTn id="41" dur="1" fill="hold">
                                          <p:stCondLst>
                                            <p:cond delay="0"/>
                                          </p:stCondLst>
                                        </p:cTn>
                                        <p:tgtEl>
                                          <p:spTgt spid="3"/>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par>
                                <p:cTn id="44" presetID="1" presetClass="exit" presetSubtype="0" fill="hold" grpId="2" nodeType="withEffect">
                                  <p:stCondLst>
                                    <p:cond delay="0"/>
                                  </p:stCondLst>
                                  <p:childTnLst>
                                    <p:set>
                                      <p:cBhvr>
                                        <p:cTn id="45" dur="1" fill="hold">
                                          <p:stCondLst>
                                            <p:cond delay="0"/>
                                          </p:stCondLst>
                                        </p:cTn>
                                        <p:tgtEl>
                                          <p:spTgt spid="1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9" grpId="0" animBg="1"/>
      <p:bldP spid="19" grpId="1" animBg="1"/>
      <p:bldP spid="19" grpId="2" animBg="1"/>
      <p:bldP spid="18" grpId="0" animBg="1"/>
      <p:bldP spid="18" grpId="1" animBg="1"/>
      <p:bldP spid="18" grpId="2" animBg="1"/>
      <p:bldP spid="17" grpId="0" animBg="1"/>
      <p:bldP spid="17" grpId="1" animBg="1"/>
      <p:bldP spid="17" grpId="2" animBg="1"/>
      <p:bldP spid="3" grpId="0" animBg="1"/>
      <p:bldP spid="3" grpId="1" animBg="1"/>
      <p:bldP spid="3"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Jesus’ birth was ‘good news’ </a:t>
            </a:r>
            <a:b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b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for everyone on earth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394" y="1882442"/>
            <a:ext cx="5711433" cy="3796273"/>
          </a:xfrm>
          <a:prstGeom prst="rect">
            <a:avLst/>
          </a:prstGeom>
          <a:ln>
            <a:solidFill>
              <a:schemeClr val="tx1"/>
            </a:solidFill>
          </a:ln>
        </p:spPr>
      </p:pic>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654388" y="3437295"/>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8991594" y="4154273"/>
            <a:ext cx="2353429" cy="1569660"/>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Thank you God for giving us Jesus. He is the best gift ever!</a:t>
            </a:r>
            <a:endParaRPr lang="en-GB" sz="3200" dirty="0">
              <a:latin typeface="Arial" panose="020B0604020202020204" pitchFamily="34" charset="0"/>
              <a:ea typeface="Segoe UI" pitchFamily="34" charset="0"/>
              <a:cs typeface="Arial" panose="020B0604020202020204"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421685" y="228576"/>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8742233" y="716819"/>
            <a:ext cx="2550026" cy="1938992"/>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Jesus taught people that God cares for people because they belong to God.</a:t>
            </a:r>
            <a:endParaRPr lang="en-GB" sz="3200" dirty="0">
              <a:latin typeface="Arial" panose="020B0604020202020204" pitchFamily="34" charset="0"/>
              <a:ea typeface="Segoe UI" pitchFamily="34" charset="0"/>
              <a:cs typeface="Arial" panose="020B0604020202020204"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15413" y="3873895"/>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1100062" y="4360930"/>
            <a:ext cx="2353429" cy="1938992"/>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The good news Jesus shared was that God loves all people very much.</a:t>
            </a:r>
            <a:endParaRPr lang="en-GB" sz="3200" dirty="0">
              <a:latin typeface="Arial" panose="020B0604020202020204" pitchFamily="34" charset="0"/>
              <a:ea typeface="Segoe UI" pitchFamily="34" charset="0"/>
              <a:cs typeface="Arial" panose="020B0604020202020204"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0568" y="452670"/>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443042" y="898510"/>
            <a:ext cx="2353429" cy="1938992"/>
          </a:xfrm>
          <a:prstGeom prst="rect">
            <a:avLst/>
          </a:prstGeom>
          <a:noFill/>
        </p:spPr>
        <p:txBody>
          <a:bodyPr wrap="square" rtlCol="0">
            <a:spAutoFit/>
          </a:bodyPr>
          <a:lstStyle/>
          <a:p>
            <a:r>
              <a:rPr lang="en-NZ" sz="2400" dirty="0">
                <a:latin typeface="Arial" panose="020B0604020202020204" pitchFamily="34" charset="0"/>
                <a:cs typeface="Arial" panose="020B0604020202020204" pitchFamily="34" charset="0"/>
              </a:rPr>
              <a:t>God sent Jesus to live on earth so he could tell everyone about God.</a:t>
            </a:r>
            <a:endParaRPr lang="en-GB" sz="3200" dirty="0">
              <a:latin typeface="Arial" panose="020B0604020202020204" pitchFamily="34" charset="0"/>
              <a:ea typeface="Segoe UI" pitchFamily="34" charset="0"/>
              <a:cs typeface="Arial" panose="020B0604020202020204"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S-04</a:t>
            </a:r>
          </a:p>
        </p:txBody>
      </p:sp>
      <p:sp>
        <p:nvSpPr>
          <p:cNvPr id="32"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Textbox: Tool instructions"/>
          <p:cNvSpPr txBox="1"/>
          <p:nvPr/>
        </p:nvSpPr>
        <p:spPr>
          <a:xfrm>
            <a:off x="4364612" y="6550225"/>
            <a:ext cx="3462807" cy="276999"/>
          </a:xfrm>
          <a:prstGeom prst="rect">
            <a:avLst/>
          </a:prstGeom>
          <a:noFill/>
        </p:spPr>
        <p:txBody>
          <a:bodyPr wrap="none" rtlCol="0">
            <a:spAutoFit/>
          </a:bodyPr>
          <a:lstStyle/>
          <a:p>
            <a:pPr algn="ctr"/>
            <a:r>
              <a:rPr lang="en-GB" sz="1200">
                <a:latin typeface="Arial" pitchFamily="34" charset="0"/>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7823757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85568572"/>
              </p:ext>
            </p:extLst>
          </p:nvPr>
        </p:nvGraphicFramePr>
        <p:xfrm>
          <a:off x="563828" y="1456728"/>
          <a:ext cx="4858824" cy="4232576"/>
        </p:xfrm>
        <a:graphic>
          <a:graphicData uri="http://schemas.openxmlformats.org/drawingml/2006/table">
            <a:tbl>
              <a:tblPr firstRow="1" bandRow="1">
                <a:tableStyleId>{D7AC3CCA-C797-4891-BE02-D94E43425B78}</a:tableStyleId>
              </a:tblPr>
              <a:tblGrid>
                <a:gridCol w="607353">
                  <a:extLst>
                    <a:ext uri="{9D8B030D-6E8A-4147-A177-3AD203B41FA5}">
                      <a16:colId xmlns:a16="http://schemas.microsoft.com/office/drawing/2014/main" xmlns="" val="2641493489"/>
                    </a:ext>
                  </a:extLst>
                </a:gridCol>
                <a:gridCol w="607353">
                  <a:extLst>
                    <a:ext uri="{9D8B030D-6E8A-4147-A177-3AD203B41FA5}">
                      <a16:colId xmlns:a16="http://schemas.microsoft.com/office/drawing/2014/main" xmlns="" val="1807027960"/>
                    </a:ext>
                  </a:extLst>
                </a:gridCol>
                <a:gridCol w="607353">
                  <a:extLst>
                    <a:ext uri="{9D8B030D-6E8A-4147-A177-3AD203B41FA5}">
                      <a16:colId xmlns:a16="http://schemas.microsoft.com/office/drawing/2014/main" xmlns="" val="3445453282"/>
                    </a:ext>
                  </a:extLst>
                </a:gridCol>
                <a:gridCol w="607353">
                  <a:extLst>
                    <a:ext uri="{9D8B030D-6E8A-4147-A177-3AD203B41FA5}">
                      <a16:colId xmlns:a16="http://schemas.microsoft.com/office/drawing/2014/main" xmlns="" val="4274164364"/>
                    </a:ext>
                  </a:extLst>
                </a:gridCol>
                <a:gridCol w="607353">
                  <a:extLst>
                    <a:ext uri="{9D8B030D-6E8A-4147-A177-3AD203B41FA5}">
                      <a16:colId xmlns:a16="http://schemas.microsoft.com/office/drawing/2014/main" xmlns="" val="1263789977"/>
                    </a:ext>
                  </a:extLst>
                </a:gridCol>
                <a:gridCol w="607353">
                  <a:extLst>
                    <a:ext uri="{9D8B030D-6E8A-4147-A177-3AD203B41FA5}">
                      <a16:colId xmlns:a16="http://schemas.microsoft.com/office/drawing/2014/main" xmlns="" val="497242484"/>
                    </a:ext>
                  </a:extLst>
                </a:gridCol>
                <a:gridCol w="607353">
                  <a:extLst>
                    <a:ext uri="{9D8B030D-6E8A-4147-A177-3AD203B41FA5}">
                      <a16:colId xmlns:a16="http://schemas.microsoft.com/office/drawing/2014/main" xmlns="" val="4242072878"/>
                    </a:ext>
                  </a:extLst>
                </a:gridCol>
                <a:gridCol w="607353">
                  <a:extLst>
                    <a:ext uri="{9D8B030D-6E8A-4147-A177-3AD203B41FA5}">
                      <a16:colId xmlns:a16="http://schemas.microsoft.com/office/drawing/2014/main" xmlns="" val="641871965"/>
                    </a:ext>
                  </a:extLst>
                </a:gridCol>
              </a:tblGrid>
              <a:tr h="529072">
                <a:tc>
                  <a:txBody>
                    <a:bodyPr/>
                    <a:lstStyle/>
                    <a:p>
                      <a:pPr algn="ctr"/>
                      <a:r>
                        <a:rPr lang="en-NZ" sz="2800" b="0" dirty="0">
                          <a:latin typeface="Arial" panose="020B0604020202020204" pitchFamily="34" charset="0"/>
                          <a:cs typeface="Arial" panose="020B0604020202020204" pitchFamily="34" charset="0"/>
                        </a:rPr>
                        <a:t>J</a:t>
                      </a:r>
                    </a:p>
                  </a:txBody>
                  <a:tcPr anchor="ctr">
                    <a:lnL w="12700" cap="flat" cmpd="sng" algn="ctr">
                      <a:solidFill>
                        <a:schemeClr val="tx1"/>
                      </a:solidFill>
                      <a:prstDash val="dash"/>
                      <a:round/>
                      <a:headEnd type="none" w="med" len="med"/>
                      <a:tailEnd type="none" w="med" len="med"/>
                    </a:lnL>
                    <a:lnR w="12700" cmpd="sng">
                      <a:noFill/>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b="0" dirty="0">
                          <a:latin typeface="Arial" panose="020B0604020202020204" pitchFamily="34" charset="0"/>
                          <a:cs typeface="Arial" panose="020B0604020202020204" pitchFamily="34" charset="0"/>
                        </a:rPr>
                        <a:t>S</a:t>
                      </a:r>
                    </a:p>
                  </a:txBody>
                  <a:tcPr anchor="ctr">
                    <a:lnL w="12700" cmpd="sng">
                      <a:noFill/>
                    </a:lnL>
                    <a:lnR w="12700" cmpd="sng">
                      <a:noFill/>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b="0" dirty="0">
                          <a:latin typeface="Arial" panose="020B0604020202020204" pitchFamily="34" charset="0"/>
                          <a:cs typeface="Arial" panose="020B0604020202020204" pitchFamily="34" charset="0"/>
                        </a:rPr>
                        <a:t>G</a:t>
                      </a:r>
                    </a:p>
                  </a:txBody>
                  <a:tcPr anchor="ctr">
                    <a:lnL w="12700" cmpd="sng">
                      <a:noFill/>
                    </a:lnL>
                    <a:lnR w="12700" cmpd="sng">
                      <a:noFill/>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b="0" dirty="0">
                          <a:latin typeface="Arial" panose="020B0604020202020204" pitchFamily="34" charset="0"/>
                          <a:cs typeface="Arial" panose="020B0604020202020204" pitchFamily="34" charset="0"/>
                        </a:rPr>
                        <a:t>G</a:t>
                      </a:r>
                    </a:p>
                  </a:txBody>
                  <a:tcPr anchor="ctr">
                    <a:lnL w="12700" cmpd="sng">
                      <a:noFill/>
                    </a:lnL>
                    <a:lnR w="12700" cmpd="sng">
                      <a:noFill/>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b="0" dirty="0">
                          <a:latin typeface="Arial" panose="020B0604020202020204" pitchFamily="34" charset="0"/>
                          <a:cs typeface="Arial" panose="020B0604020202020204" pitchFamily="34" charset="0"/>
                        </a:rPr>
                        <a:t>A</a:t>
                      </a:r>
                    </a:p>
                  </a:txBody>
                  <a:tcPr anchor="ctr">
                    <a:lnL w="12700" cmpd="sng">
                      <a:noFill/>
                    </a:lnL>
                    <a:lnR w="12700" cmpd="sng">
                      <a:noFill/>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b="0" dirty="0">
                          <a:latin typeface="Arial" panose="020B0604020202020204" pitchFamily="34" charset="0"/>
                          <a:cs typeface="Arial" panose="020B0604020202020204" pitchFamily="34" charset="0"/>
                        </a:rPr>
                        <a:t>P</a:t>
                      </a:r>
                    </a:p>
                  </a:txBody>
                  <a:tcPr anchor="ctr">
                    <a:lnL w="12700" cmpd="sng">
                      <a:noFill/>
                    </a:lnL>
                    <a:lnR w="12700" cmpd="sng">
                      <a:noFill/>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b="0" dirty="0">
                          <a:latin typeface="Arial" panose="020B0604020202020204" pitchFamily="34" charset="0"/>
                          <a:cs typeface="Arial" panose="020B0604020202020204" pitchFamily="34" charset="0"/>
                        </a:rPr>
                        <a:t>S</a:t>
                      </a:r>
                    </a:p>
                  </a:txBody>
                  <a:tcPr anchor="ctr">
                    <a:lnL w="12700" cmpd="sng">
                      <a:noFill/>
                    </a:lnL>
                    <a:lnR w="12700" cmpd="sng">
                      <a:noFill/>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b="0" dirty="0">
                          <a:latin typeface="Arial" panose="020B0604020202020204" pitchFamily="34" charset="0"/>
                          <a:cs typeface="Arial" panose="020B0604020202020204" pitchFamily="34" charset="0"/>
                        </a:rPr>
                        <a:t>H</a:t>
                      </a:r>
                    </a:p>
                  </a:txBody>
                  <a:tcPr anchor="ctr">
                    <a:lnL w="12700" cmpd="sng">
                      <a:noFill/>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mpd="sng">
                      <a:noFill/>
                    </a:lnB>
                    <a:lnTlToBr w="12700" cmpd="sng">
                      <a:noFill/>
                      <a:prstDash val="solid"/>
                    </a:lnTlToBr>
                    <a:lnBlToTr w="12700" cmpd="sng">
                      <a:noFill/>
                      <a:prstDash val="solid"/>
                    </a:lnBlToTr>
                    <a:solidFill>
                      <a:srgbClr val="FFEEB9"/>
                    </a:solidFill>
                  </a:tcPr>
                </a:tc>
                <a:extLst>
                  <a:ext uri="{0D108BD9-81ED-4DB2-BD59-A6C34878D82A}">
                    <a16:rowId xmlns:a16="http://schemas.microsoft.com/office/drawing/2014/main" xmlns="" val="2828750364"/>
                  </a:ext>
                </a:extLst>
              </a:tr>
              <a:tr h="529072">
                <a:tc>
                  <a:txBody>
                    <a:bodyPr/>
                    <a:lstStyle/>
                    <a:p>
                      <a:pPr algn="ctr"/>
                      <a:r>
                        <a:rPr lang="en-NZ" sz="2800" dirty="0">
                          <a:latin typeface="Arial" panose="020B0604020202020204" pitchFamily="34" charset="0"/>
                          <a:cs typeface="Arial" panose="020B0604020202020204" pitchFamily="34" charset="0"/>
                        </a:rPr>
                        <a:t>E</a:t>
                      </a:r>
                    </a:p>
                  </a:txBody>
                  <a:tcPr anchor="ctr">
                    <a:lnL w="1270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ap="flat" cmpd="sng" algn="ctr">
                      <a:solidFill>
                        <a:schemeClr val="tx1"/>
                      </a:solid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EB9"/>
                    </a:solidFill>
                  </a:tcPr>
                </a:tc>
                <a:extLst>
                  <a:ext uri="{0D108BD9-81ED-4DB2-BD59-A6C34878D82A}">
                    <a16:rowId xmlns:a16="http://schemas.microsoft.com/office/drawing/2014/main" xmlns="" val="1272084218"/>
                  </a:ext>
                </a:extLst>
              </a:tr>
              <a:tr h="529072">
                <a:tc>
                  <a:txBody>
                    <a:bodyPr/>
                    <a:lstStyle/>
                    <a:p>
                      <a:pPr algn="ctr"/>
                      <a:r>
                        <a:rPr lang="en-NZ" sz="2800" dirty="0">
                          <a:latin typeface="Arial" panose="020B0604020202020204" pitchFamily="34" charset="0"/>
                          <a:cs typeface="Arial" panose="020B0604020202020204" pitchFamily="34" charset="0"/>
                        </a:rPr>
                        <a:t>S</a:t>
                      </a:r>
                    </a:p>
                  </a:txBody>
                  <a:tcPr anchor="ctr">
                    <a:lnL w="1270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I</a:t>
                      </a:r>
                    </a:p>
                  </a:txBody>
                  <a:tcPr anchor="ctr">
                    <a:lnL w="12700" cmpd="sng">
                      <a:noFill/>
                    </a:lnL>
                    <a:lnR w="12700" cap="flat" cmpd="sng" algn="ctr">
                      <a:solidFill>
                        <a:schemeClr val="tx1"/>
                      </a:solid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EB9"/>
                    </a:solidFill>
                  </a:tcPr>
                </a:tc>
                <a:extLst>
                  <a:ext uri="{0D108BD9-81ED-4DB2-BD59-A6C34878D82A}">
                    <a16:rowId xmlns:a16="http://schemas.microsoft.com/office/drawing/2014/main" xmlns="" val="3630085026"/>
                  </a:ext>
                </a:extLst>
              </a:tr>
              <a:tr h="529072">
                <a:tc>
                  <a:txBody>
                    <a:bodyPr/>
                    <a:lstStyle/>
                    <a:p>
                      <a:pPr algn="ctr"/>
                      <a:r>
                        <a:rPr lang="en-NZ" sz="2800" dirty="0">
                          <a:latin typeface="Arial" panose="020B0604020202020204" pitchFamily="34" charset="0"/>
                          <a:cs typeface="Arial" panose="020B0604020202020204" pitchFamily="34" charset="0"/>
                        </a:rPr>
                        <a:t>U</a:t>
                      </a:r>
                    </a:p>
                  </a:txBody>
                  <a:tcPr anchor="ctr">
                    <a:lnL w="1270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C</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S</a:t>
                      </a:r>
                    </a:p>
                  </a:txBody>
                  <a:tcPr anchor="ctr">
                    <a:lnL w="12700" cmpd="sng">
                      <a:noFill/>
                    </a:lnL>
                    <a:lnR w="12700" cap="flat" cmpd="sng" algn="ctr">
                      <a:solidFill>
                        <a:schemeClr val="tx1"/>
                      </a:solid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EB9"/>
                    </a:solidFill>
                  </a:tcPr>
                </a:tc>
                <a:extLst>
                  <a:ext uri="{0D108BD9-81ED-4DB2-BD59-A6C34878D82A}">
                    <a16:rowId xmlns:a16="http://schemas.microsoft.com/office/drawing/2014/main" xmlns="" val="2559328650"/>
                  </a:ext>
                </a:extLst>
              </a:tr>
              <a:tr h="529072">
                <a:tc>
                  <a:txBody>
                    <a:bodyPr/>
                    <a:lstStyle/>
                    <a:p>
                      <a:pPr algn="ctr"/>
                      <a:r>
                        <a:rPr lang="en-NZ" sz="2800" dirty="0">
                          <a:latin typeface="Arial" panose="020B0604020202020204" pitchFamily="34" charset="0"/>
                          <a:cs typeface="Arial" panose="020B0604020202020204" pitchFamily="34" charset="0"/>
                        </a:rPr>
                        <a:t>S</a:t>
                      </a:r>
                    </a:p>
                  </a:txBody>
                  <a:tcPr anchor="ctr">
                    <a:lnL w="1270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O</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G</a:t>
                      </a:r>
                    </a:p>
                  </a:txBody>
                  <a:tcPr anchor="ctr">
                    <a:lnL w="12700" cmpd="sng">
                      <a:noFill/>
                    </a:lnL>
                    <a:lnR w="12700" cap="flat" cmpd="sng" algn="ctr">
                      <a:solidFill>
                        <a:schemeClr val="tx1"/>
                      </a:solid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EB9"/>
                    </a:solidFill>
                  </a:tcPr>
                </a:tc>
                <a:extLst>
                  <a:ext uri="{0D108BD9-81ED-4DB2-BD59-A6C34878D82A}">
                    <a16:rowId xmlns:a16="http://schemas.microsoft.com/office/drawing/2014/main" xmlns="" val="1186017160"/>
                  </a:ext>
                </a:extLst>
              </a:tr>
              <a:tr h="529072">
                <a:tc>
                  <a:txBody>
                    <a:bodyPr/>
                    <a:lstStyle/>
                    <a:p>
                      <a:pPr algn="ctr"/>
                      <a:r>
                        <a:rPr lang="en-NZ" sz="2800" dirty="0">
                          <a:latin typeface="Arial" panose="020B0604020202020204" pitchFamily="34" charset="0"/>
                          <a:cs typeface="Arial" panose="020B0604020202020204" pitchFamily="34" charset="0"/>
                        </a:rPr>
                        <a:t>X</a:t>
                      </a:r>
                    </a:p>
                  </a:txBody>
                  <a:tcPr anchor="ctr">
                    <a:lnL w="1270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O</a:t>
                      </a:r>
                    </a:p>
                  </a:txBody>
                  <a:tcPr anchor="ctr">
                    <a:lnL w="12700" cmpd="sng">
                      <a:noFill/>
                    </a:lnL>
                    <a:lnR w="12700" cap="flat" cmpd="sng" algn="ctr">
                      <a:solidFill>
                        <a:schemeClr val="tx1"/>
                      </a:solid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EB9"/>
                    </a:solidFill>
                  </a:tcPr>
                </a:tc>
                <a:extLst>
                  <a:ext uri="{0D108BD9-81ED-4DB2-BD59-A6C34878D82A}">
                    <a16:rowId xmlns:a16="http://schemas.microsoft.com/office/drawing/2014/main" xmlns="" val="3446796342"/>
                  </a:ext>
                </a:extLst>
              </a:tr>
              <a:tr h="529072">
                <a:tc>
                  <a:txBody>
                    <a:bodyPr/>
                    <a:lstStyle/>
                    <a:p>
                      <a:pPr algn="ctr"/>
                      <a:r>
                        <a:rPr lang="en-NZ" sz="2800" dirty="0">
                          <a:latin typeface="Arial" panose="020B0604020202020204" pitchFamily="34" charset="0"/>
                          <a:cs typeface="Arial" panose="020B0604020202020204" pitchFamily="34" charset="0"/>
                        </a:rPr>
                        <a:t>I</a:t>
                      </a:r>
                    </a:p>
                  </a:txBody>
                  <a:tcPr anchor="ctr">
                    <a:lnL w="12700" cap="flat" cmpd="sng" algn="ctr">
                      <a:solidFill>
                        <a:schemeClr val="tx1"/>
                      </a:solidFill>
                      <a:prstDash val="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Q</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D</a:t>
                      </a:r>
                    </a:p>
                  </a:txBody>
                  <a:tcPr anchor="ctr">
                    <a:lnL w="12700" cmpd="sng">
                      <a:noFill/>
                    </a:lnL>
                    <a:lnR w="12700" cap="flat" cmpd="sng" algn="ctr">
                      <a:solidFill>
                        <a:schemeClr val="tx1"/>
                      </a:solid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EEB9"/>
                    </a:solidFill>
                  </a:tcPr>
                </a:tc>
                <a:extLst>
                  <a:ext uri="{0D108BD9-81ED-4DB2-BD59-A6C34878D82A}">
                    <a16:rowId xmlns:a16="http://schemas.microsoft.com/office/drawing/2014/main" xmlns="" val="1762637872"/>
                  </a:ext>
                </a:extLst>
              </a:tr>
              <a:tr h="529072">
                <a:tc>
                  <a:txBody>
                    <a:bodyPr/>
                    <a:lstStyle/>
                    <a:p>
                      <a:pPr algn="ctr"/>
                      <a:r>
                        <a:rPr lang="en-NZ" sz="2800" dirty="0">
                          <a:latin typeface="Arial" panose="020B0604020202020204" pitchFamily="34" charset="0"/>
                          <a:cs typeface="Arial" panose="020B0604020202020204" pitchFamily="34" charset="0"/>
                        </a:rPr>
                        <a:t>S</a:t>
                      </a:r>
                    </a:p>
                  </a:txBody>
                  <a:tcPr anchor="ctr">
                    <a:lnL w="12700" cap="flat" cmpd="sng" algn="ctr">
                      <a:solidFill>
                        <a:schemeClr val="tx1"/>
                      </a:solidFill>
                      <a:prstDash val="dash"/>
                      <a:round/>
                      <a:headEnd type="none" w="med" len="med"/>
                      <a:tailEnd type="none" w="med" len="med"/>
                    </a:lnL>
                    <a:lnR w="12700" cmpd="sng">
                      <a:noFill/>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A</a:t>
                      </a:r>
                    </a:p>
                  </a:txBody>
                  <a:tcPr anchor="ctr">
                    <a:lnL w="12700" cmpd="sng">
                      <a:noFill/>
                    </a:lnL>
                    <a:lnR w="12700" cmpd="sng">
                      <a:noFill/>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U</a:t>
                      </a:r>
                    </a:p>
                  </a:txBody>
                  <a:tcPr anchor="ctr">
                    <a:lnL w="12700" cmpd="sng">
                      <a:noFill/>
                    </a:lnL>
                    <a:lnR w="12700" cmpd="sng">
                      <a:noFill/>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Y</a:t>
                      </a:r>
                    </a:p>
                  </a:txBody>
                  <a:tcPr anchor="ctr">
                    <a:lnL w="12700" cmpd="sng">
                      <a:noFill/>
                    </a:lnL>
                    <a:lnR w="12700" cmpd="sng">
                      <a:noFill/>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T</a:t>
                      </a:r>
                    </a:p>
                  </a:txBody>
                  <a:tcPr anchor="ctr">
                    <a:lnL w="12700" cmpd="sng">
                      <a:noFill/>
                    </a:lnL>
                    <a:lnR w="12700" cmpd="sng">
                      <a:noFill/>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E</a:t>
                      </a:r>
                    </a:p>
                  </a:txBody>
                  <a:tcPr anchor="ctr">
                    <a:lnL w="12700" cmpd="sng">
                      <a:noFill/>
                    </a:lnL>
                    <a:lnR w="12700" cmpd="sng">
                      <a:noFill/>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rgbClr val="FFEEB9"/>
                    </a:solidFill>
                  </a:tcPr>
                </a:tc>
                <a:tc>
                  <a:txBody>
                    <a:bodyPr/>
                    <a:lstStyle/>
                    <a:p>
                      <a:pPr algn="ctr"/>
                      <a:r>
                        <a:rPr lang="en-NZ" sz="2800" dirty="0">
                          <a:latin typeface="Arial" panose="020B0604020202020204" pitchFamily="34" charset="0"/>
                          <a:cs typeface="Arial" panose="020B0604020202020204" pitchFamily="34" charset="0"/>
                        </a:rPr>
                        <a:t>S</a:t>
                      </a:r>
                    </a:p>
                  </a:txBody>
                  <a:tcPr anchor="ctr">
                    <a:lnL w="12700" cmpd="sng">
                      <a:noFill/>
                    </a:lnL>
                    <a:lnR w="12700" cap="flat" cmpd="sng" algn="ctr">
                      <a:solidFill>
                        <a:schemeClr val="tx1"/>
                      </a:solidFill>
                      <a:prstDash val="dash"/>
                      <a:round/>
                      <a:headEnd type="none" w="med" len="med"/>
                      <a:tailEnd type="none" w="med" len="med"/>
                    </a:lnR>
                    <a:lnT w="12700" cmpd="sng">
                      <a:noFill/>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rgbClr val="FFEEB9"/>
                    </a:solidFill>
                  </a:tcPr>
                </a:tc>
                <a:extLst>
                  <a:ext uri="{0D108BD9-81ED-4DB2-BD59-A6C34878D82A}">
                    <a16:rowId xmlns:a16="http://schemas.microsoft.com/office/drawing/2014/main" xmlns="" val="2209866463"/>
                  </a:ext>
                </a:extLst>
              </a:tr>
            </a:tbl>
          </a:graphicData>
        </a:graphic>
      </p:graphicFrame>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223" y="1423865"/>
            <a:ext cx="3265001" cy="3253464"/>
          </a:xfrm>
          <a:prstGeom prst="rect">
            <a:avLst/>
          </a:prstGeom>
          <a:ln w="28575">
            <a:solidFill>
              <a:schemeClr val="tx1"/>
            </a:solidFill>
          </a:ln>
        </p:spPr>
      </p:pic>
      <p:sp>
        <p:nvSpPr>
          <p:cNvPr id="4" name="Rectangle 3"/>
          <p:cNvSpPr/>
          <p:nvPr/>
        </p:nvSpPr>
        <p:spPr>
          <a:xfrm>
            <a:off x="6097543" y="4854956"/>
            <a:ext cx="6094457" cy="1384995"/>
          </a:xfrm>
          <a:prstGeom prst="rect">
            <a:avLst/>
          </a:prstGeom>
        </p:spPr>
        <p:txBody>
          <a:bodyPr wrap="square">
            <a:spAutoFit/>
          </a:bodyPr>
          <a:lstStyle/>
          <a:p>
            <a:r>
              <a:rPr lang="en-NZ" sz="2800" dirty="0">
                <a:latin typeface="Arial" panose="020B0604020202020204" pitchFamily="34" charset="0"/>
                <a:ea typeface="Calibri" panose="020F0502020204030204" pitchFamily="34" charset="0"/>
                <a:cs typeface="Arial" panose="020B0604020202020204" pitchFamily="34" charset="0"/>
              </a:rPr>
              <a:t>Jesus is the greatest gift of all to people because he is God’s only son.</a:t>
            </a:r>
            <a:endParaRPr lang="en-NZ" sz="2800" dirty="0">
              <a:latin typeface="Arial" panose="020B0604020202020204" pitchFamily="34" charset="0"/>
              <a:cs typeface="Arial" panose="020B0604020202020204" pitchFamily="34" charset="0"/>
            </a:endParaRPr>
          </a:p>
        </p:txBody>
      </p:sp>
      <p:sp>
        <p:nvSpPr>
          <p:cNvPr id="64" name="Trigger: People"/>
          <p:cNvSpPr/>
          <p:nvPr/>
        </p:nvSpPr>
        <p:spPr>
          <a:xfrm>
            <a:off x="6250239" y="5432726"/>
            <a:ext cx="1032796" cy="256578"/>
          </a:xfrm>
          <a:prstGeom prst="rect">
            <a:avLst/>
          </a:prstGeom>
          <a:solidFill>
            <a:schemeClr val="bg1">
              <a:lumMod val="8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3" name="Trigger: to"/>
          <p:cNvSpPr/>
          <p:nvPr/>
        </p:nvSpPr>
        <p:spPr>
          <a:xfrm>
            <a:off x="10961933" y="5002424"/>
            <a:ext cx="319251" cy="282505"/>
          </a:xfrm>
          <a:prstGeom prst="rect">
            <a:avLst/>
          </a:prstGeom>
          <a:solidFill>
            <a:schemeClr val="accent1">
              <a:lumMod val="20000"/>
              <a:lumOff val="8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2" name="Trigger: all"/>
          <p:cNvSpPr/>
          <p:nvPr/>
        </p:nvSpPr>
        <p:spPr>
          <a:xfrm>
            <a:off x="10544631" y="4940889"/>
            <a:ext cx="357170" cy="358643"/>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1" name="Trigger: of"/>
          <p:cNvSpPr/>
          <p:nvPr/>
        </p:nvSpPr>
        <p:spPr>
          <a:xfrm>
            <a:off x="10128000" y="4935414"/>
            <a:ext cx="321559" cy="340664"/>
          </a:xfrm>
          <a:prstGeom prst="rect">
            <a:avLst/>
          </a:prstGeom>
          <a:solidFill>
            <a:schemeClr val="accent6">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0" name="Trigger: Gift"/>
          <p:cNvSpPr/>
          <p:nvPr/>
        </p:nvSpPr>
        <p:spPr>
          <a:xfrm>
            <a:off x="9617514" y="5025170"/>
            <a:ext cx="415414" cy="25975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8" name="Trigger: Greatest"/>
          <p:cNvSpPr/>
          <p:nvPr/>
        </p:nvSpPr>
        <p:spPr>
          <a:xfrm>
            <a:off x="8158170" y="4996897"/>
            <a:ext cx="1297830" cy="288032"/>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9" name="Trigger: the"/>
          <p:cNvSpPr/>
          <p:nvPr/>
        </p:nvSpPr>
        <p:spPr>
          <a:xfrm>
            <a:off x="7588700" y="4935414"/>
            <a:ext cx="407956" cy="349515"/>
          </a:xfrm>
          <a:prstGeom prst="rect">
            <a:avLst/>
          </a:prstGeom>
          <a:solidFill>
            <a:schemeClr val="accent5">
              <a:lumMod val="40000"/>
              <a:lumOff val="6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6" name="Trigger: Is1"/>
          <p:cNvSpPr/>
          <p:nvPr/>
        </p:nvSpPr>
        <p:spPr>
          <a:xfrm>
            <a:off x="7186545" y="4987604"/>
            <a:ext cx="273635" cy="245137"/>
          </a:xfrm>
          <a:prstGeom prst="rect">
            <a:avLst/>
          </a:pr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Trigger: Jesus"/>
          <p:cNvSpPr/>
          <p:nvPr/>
        </p:nvSpPr>
        <p:spPr>
          <a:xfrm>
            <a:off x="6153749" y="4991118"/>
            <a:ext cx="904276" cy="24162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Shape: P(uzzle)"/>
          <p:cNvSpPr/>
          <p:nvPr/>
        </p:nvSpPr>
        <p:spPr>
          <a:xfrm>
            <a:off x="2665956" y="816301"/>
            <a:ext cx="471876" cy="484685"/>
          </a:xfrm>
          <a:prstGeom prst="star4">
            <a:avLst/>
          </a:prstGeom>
          <a:solidFill>
            <a:schemeClr val="accent6">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9"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S-05</a:t>
            </a:r>
          </a:p>
        </p:txBody>
      </p:sp>
      <p:sp>
        <p:nvSpPr>
          <p:cNvPr id="40"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1"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2" name="Action Button: Worksheet">
            <a:hlinkClick r:id="rId4" action="ppaction://hlinksldjump" highlightClick="1"/>
          </p:cNvPr>
          <p:cNvSpPr/>
          <p:nvPr/>
        </p:nvSpPr>
        <p:spPr>
          <a:xfrm>
            <a:off x="9456000"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4" name="Textbox: Tool instructions"/>
          <p:cNvSpPr txBox="1"/>
          <p:nvPr/>
        </p:nvSpPr>
        <p:spPr>
          <a:xfrm>
            <a:off x="4237969" y="6550225"/>
            <a:ext cx="3716082"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words to reveal their position in the puzzle.</a:t>
            </a:r>
          </a:p>
        </p:txBody>
      </p:sp>
      <p:sp>
        <p:nvSpPr>
          <p:cNvPr id="13" name="JESUS"/>
          <p:cNvSpPr/>
          <p:nvPr/>
        </p:nvSpPr>
        <p:spPr>
          <a:xfrm>
            <a:off x="713677" y="1538868"/>
            <a:ext cx="334537" cy="2494821"/>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3" name="SON"/>
          <p:cNvSpPr/>
          <p:nvPr/>
        </p:nvSpPr>
        <p:spPr>
          <a:xfrm>
            <a:off x="1314450" y="1543217"/>
            <a:ext cx="338901" cy="144130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4" name="GODS"/>
          <p:cNvSpPr/>
          <p:nvPr/>
        </p:nvSpPr>
        <p:spPr>
          <a:xfrm>
            <a:off x="4943475" y="3624944"/>
            <a:ext cx="356421" cy="1997294"/>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5" name="IS1"/>
          <p:cNvSpPr/>
          <p:nvPr/>
        </p:nvSpPr>
        <p:spPr>
          <a:xfrm>
            <a:off x="713677" y="4725429"/>
            <a:ext cx="304800" cy="896808"/>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6" name="THE"/>
          <p:cNvSpPr/>
          <p:nvPr/>
        </p:nvSpPr>
        <p:spPr>
          <a:xfrm>
            <a:off x="1319562" y="3099474"/>
            <a:ext cx="333789" cy="145823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7" name="GREATEST"/>
          <p:cNvSpPr/>
          <p:nvPr/>
        </p:nvSpPr>
        <p:spPr>
          <a:xfrm>
            <a:off x="1919588" y="1538867"/>
            <a:ext cx="346870" cy="4083370"/>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8" name="GIFT"/>
          <p:cNvSpPr/>
          <p:nvPr/>
        </p:nvSpPr>
        <p:spPr>
          <a:xfrm>
            <a:off x="2537058" y="1538867"/>
            <a:ext cx="334537" cy="197227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9" name="OF"/>
          <p:cNvSpPr/>
          <p:nvPr/>
        </p:nvSpPr>
        <p:spPr>
          <a:xfrm>
            <a:off x="2524725" y="3623904"/>
            <a:ext cx="346870" cy="93380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0" name="ALL"/>
          <p:cNvSpPr/>
          <p:nvPr/>
        </p:nvSpPr>
        <p:spPr>
          <a:xfrm>
            <a:off x="3137833" y="1538868"/>
            <a:ext cx="338900" cy="1445649"/>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1" name="TO"/>
          <p:cNvSpPr/>
          <p:nvPr/>
        </p:nvSpPr>
        <p:spPr>
          <a:xfrm>
            <a:off x="3140014" y="3088288"/>
            <a:ext cx="336719" cy="945402"/>
          </a:xfrm>
          <a:prstGeom prst="round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3" name="ONLY"/>
          <p:cNvSpPr/>
          <p:nvPr/>
        </p:nvSpPr>
        <p:spPr>
          <a:xfrm>
            <a:off x="3137832" y="3624944"/>
            <a:ext cx="338902" cy="1997294"/>
          </a:xfrm>
          <a:prstGeom prst="round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5" name="PEOPLE"/>
          <p:cNvSpPr/>
          <p:nvPr/>
        </p:nvSpPr>
        <p:spPr>
          <a:xfrm>
            <a:off x="3748233" y="1543482"/>
            <a:ext cx="333638" cy="3014231"/>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7" name="BECAUSE"/>
          <p:cNvSpPr/>
          <p:nvPr/>
        </p:nvSpPr>
        <p:spPr>
          <a:xfrm>
            <a:off x="4338336" y="2046751"/>
            <a:ext cx="348672" cy="3575486"/>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5" name="HE"/>
          <p:cNvSpPr/>
          <p:nvPr/>
        </p:nvSpPr>
        <p:spPr>
          <a:xfrm>
            <a:off x="4953514" y="1543275"/>
            <a:ext cx="346382" cy="924102"/>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6" name="Is2"/>
          <p:cNvSpPr/>
          <p:nvPr/>
        </p:nvSpPr>
        <p:spPr>
          <a:xfrm>
            <a:off x="4942576" y="2581182"/>
            <a:ext cx="357320" cy="929957"/>
          </a:xfrm>
          <a:prstGeom prst="round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Trigger: Because"/>
          <p:cNvSpPr/>
          <p:nvPr/>
        </p:nvSpPr>
        <p:spPr>
          <a:xfrm>
            <a:off x="7323362" y="5427267"/>
            <a:ext cx="1363438" cy="262037"/>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rigger: He"/>
          <p:cNvSpPr/>
          <p:nvPr/>
        </p:nvSpPr>
        <p:spPr>
          <a:xfrm>
            <a:off x="8780053" y="5411589"/>
            <a:ext cx="421098" cy="27771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rigger: Is2"/>
          <p:cNvSpPr/>
          <p:nvPr/>
        </p:nvSpPr>
        <p:spPr>
          <a:xfrm>
            <a:off x="9277791" y="5411589"/>
            <a:ext cx="255823" cy="262434"/>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rigger: Gods"/>
          <p:cNvSpPr/>
          <p:nvPr/>
        </p:nvSpPr>
        <p:spPr>
          <a:xfrm>
            <a:off x="9617514" y="5411589"/>
            <a:ext cx="951150" cy="277715"/>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rigger: Only"/>
          <p:cNvSpPr/>
          <p:nvPr/>
        </p:nvSpPr>
        <p:spPr>
          <a:xfrm>
            <a:off x="10698169" y="5446292"/>
            <a:ext cx="671141" cy="243012"/>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rigger: Son"/>
          <p:cNvSpPr/>
          <p:nvPr/>
        </p:nvSpPr>
        <p:spPr>
          <a:xfrm>
            <a:off x="6096010" y="5889289"/>
            <a:ext cx="670627" cy="245187"/>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itle 25"/>
          <p:cNvSpPr>
            <a:spLocks noGrp="1"/>
          </p:cNvSpPr>
          <p:nvPr>
            <p:ph type="title"/>
          </p:nvPr>
        </p:nvSpPr>
        <p:spPr>
          <a:xfrm>
            <a:off x="838210" y="64841"/>
            <a:ext cx="10515600" cy="1325563"/>
          </a:xfrm>
        </p:spPr>
        <p:txBody>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Jesus was God’s gift</a:t>
            </a:r>
            <a:b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b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to everyone on earth</a:t>
            </a:r>
          </a:p>
        </p:txBody>
      </p:sp>
    </p:spTree>
    <p:extLst>
      <p:ext uri="{BB962C8B-B14F-4D97-AF65-F5344CB8AC3E}">
        <p14:creationId xmlns:p14="http://schemas.microsoft.com/office/powerpoint/2010/main" val="536676277"/>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6"/>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up)">
                                      <p:cBhvr>
                                        <p:cTn id="13" dur="500"/>
                                        <p:tgtEl>
                                          <p:spTgt spid="45"/>
                                        </p:tgtEl>
                                      </p:cBhvr>
                                    </p:animEffect>
                                  </p:childTnLst>
                                </p:cTn>
                              </p:par>
                            </p:childTnLst>
                          </p:cTn>
                        </p:par>
                      </p:childTnLst>
                    </p:cTn>
                  </p:par>
                </p:childTnLst>
              </p:cTn>
              <p:nextCondLst>
                <p:cond evt="onClick" delay="0">
                  <p:tgtEl>
                    <p:spTgt spid="56"/>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up)">
                                      <p:cBhvr>
                                        <p:cTn id="19" dur="500"/>
                                        <p:tgtEl>
                                          <p:spTgt spid="43"/>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59"/>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childTnLst>
                    </p:cTn>
                  </p:par>
                </p:childTnLst>
              </p:cTn>
              <p:nextCondLst>
                <p:cond evt="onClick" delay="0">
                  <p:tgtEl>
                    <p:spTgt spid="59"/>
                  </p:tgtEl>
                </p:cond>
              </p:nextCondLst>
            </p:seq>
            <p:seq concurrent="1" nextAc="seek">
              <p:cTn id="26" restart="whenNotActive" fill="hold" evtFilter="cancelBubble" nodeType="interactiveSeq">
                <p:stCondLst>
                  <p:cond evt="onClick" delay="0">
                    <p:tgtEl>
                      <p:spTgt spid="58"/>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up)">
                                      <p:cBhvr>
                                        <p:cTn id="31" dur="1000"/>
                                        <p:tgtEl>
                                          <p:spTgt spid="47"/>
                                        </p:tgtEl>
                                      </p:cBhvr>
                                    </p:animEffect>
                                  </p:child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60"/>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up)">
                                      <p:cBhvr>
                                        <p:cTn id="37" dur="750"/>
                                        <p:tgtEl>
                                          <p:spTgt spid="48"/>
                                        </p:tgtEl>
                                      </p:cBhvr>
                                    </p:animEffect>
                                  </p:childTnLst>
                                </p:cTn>
                              </p:par>
                            </p:childTnLst>
                          </p:cTn>
                        </p:par>
                      </p:childTnLst>
                    </p:cTn>
                  </p:par>
                </p:childTnLst>
              </p:cTn>
              <p:nextCondLst>
                <p:cond evt="onClick" delay="0">
                  <p:tgtEl>
                    <p:spTgt spid="60"/>
                  </p:tgtEl>
                </p:cond>
              </p:nextCondLst>
            </p:seq>
            <p:seq concurrent="1" nextAc="seek">
              <p:cTn id="38" restart="whenNotActive" fill="hold" evtFilter="cancelBubble" nodeType="interactiveSeq">
                <p:stCondLst>
                  <p:cond evt="onClick" delay="0">
                    <p:tgtEl>
                      <p:spTgt spid="61"/>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up)">
                                      <p:cBhvr>
                                        <p:cTn id="43" dur="500"/>
                                        <p:tgtEl>
                                          <p:spTgt spid="49"/>
                                        </p:tgtEl>
                                      </p:cBhvr>
                                    </p:animEffect>
                                  </p:childTnLst>
                                </p:cTn>
                              </p:par>
                            </p:childTnLst>
                          </p:cTn>
                        </p:par>
                      </p:childTnLst>
                    </p:cTn>
                  </p:par>
                </p:childTnLst>
              </p:cTn>
              <p:nextCondLst>
                <p:cond evt="onClick" delay="0">
                  <p:tgtEl>
                    <p:spTgt spid="61"/>
                  </p:tgtEl>
                </p:cond>
              </p:nextCondLst>
            </p:seq>
            <p:seq concurrent="1" nextAc="seek">
              <p:cTn id="44" restart="whenNotActive" fill="hold" evtFilter="cancelBubble" nodeType="interactiveSeq">
                <p:stCondLst>
                  <p:cond evt="onClick" delay="0">
                    <p:tgtEl>
                      <p:spTgt spid="62"/>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up)">
                                      <p:cBhvr>
                                        <p:cTn id="49" dur="500"/>
                                        <p:tgtEl>
                                          <p:spTgt spid="50"/>
                                        </p:tgtEl>
                                      </p:cBhvr>
                                    </p:animEffect>
                                  </p:childTnLst>
                                </p:cTn>
                              </p:par>
                            </p:childTnLst>
                          </p:cTn>
                        </p:par>
                      </p:childTnLst>
                    </p:cTn>
                  </p:par>
                </p:childTnLst>
              </p:cTn>
              <p:nextCondLst>
                <p:cond evt="onClick" delay="0">
                  <p:tgtEl>
                    <p:spTgt spid="62"/>
                  </p:tgtEl>
                </p:cond>
              </p:nextCondLst>
            </p:seq>
            <p:seq concurrent="1" nextAc="seek">
              <p:cTn id="50" restart="whenNotActive" fill="hold" evtFilter="cancelBubble" nodeType="interactiveSeq">
                <p:stCondLst>
                  <p:cond evt="onClick" delay="0">
                    <p:tgtEl>
                      <p:spTgt spid="63"/>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ipe(up)">
                                      <p:cBhvr>
                                        <p:cTn id="55" dur="500"/>
                                        <p:tgtEl>
                                          <p:spTgt spid="51"/>
                                        </p:tgtEl>
                                      </p:cBhvr>
                                    </p:animEffect>
                                  </p:childTnLst>
                                </p:cTn>
                              </p:par>
                            </p:childTnLst>
                          </p:cTn>
                        </p:par>
                      </p:childTnLst>
                    </p:cTn>
                  </p:par>
                </p:childTnLst>
              </p:cTn>
              <p:nextCondLst>
                <p:cond evt="onClick" delay="0">
                  <p:tgtEl>
                    <p:spTgt spid="63"/>
                  </p:tgtEl>
                </p:cond>
              </p:nextCondLst>
            </p:seq>
            <p:seq concurrent="1" nextAc="seek">
              <p:cTn id="56" restart="whenNotActive" fill="hold" evtFilter="cancelBubble" nodeType="interactiveSeq">
                <p:stCondLst>
                  <p:cond evt="onClick" delay="0">
                    <p:tgtEl>
                      <p:spTgt spid="64"/>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up)">
                                      <p:cBhvr>
                                        <p:cTn id="61" dur="1000"/>
                                        <p:tgtEl>
                                          <p:spTgt spid="55"/>
                                        </p:tgtEl>
                                      </p:cBhvr>
                                    </p:animEffect>
                                  </p:childTnLst>
                                </p:cTn>
                              </p:par>
                            </p:childTnLst>
                          </p:cTn>
                        </p:par>
                      </p:childTnLst>
                    </p:cTn>
                  </p:par>
                </p:childTnLst>
              </p:cTn>
              <p:nextCondLst>
                <p:cond evt="onClick" delay="0">
                  <p:tgtEl>
                    <p:spTgt spid="64"/>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up)">
                                      <p:cBhvr>
                                        <p:cTn id="67" dur="750"/>
                                        <p:tgtEl>
                                          <p:spTgt spid="53"/>
                                        </p:tgtEl>
                                      </p:cBhvr>
                                    </p:animEffect>
                                  </p:childTnLst>
                                </p:cTn>
                              </p:par>
                            </p:childTnLst>
                          </p:cTn>
                        </p:par>
                      </p:childTnLst>
                    </p:cTn>
                  </p:par>
                </p:childTnLst>
              </p:cTn>
              <p:nextCondLst>
                <p:cond evt="onClick" delay="0">
                  <p:tgtEl>
                    <p:spTgt spid="20"/>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up)">
                                      <p:cBhvr>
                                        <p:cTn id="73" dur="1000"/>
                                        <p:tgtEl>
                                          <p:spTgt spid="57"/>
                                        </p:tgtEl>
                                      </p:cBhvr>
                                    </p:animEffec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wipe(up)">
                                      <p:cBhvr>
                                        <p:cTn id="79" dur="500"/>
                                        <p:tgtEl>
                                          <p:spTgt spid="65"/>
                                        </p:tgtEl>
                                      </p:cBhvr>
                                    </p:animEffec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up)">
                                      <p:cBhvr>
                                        <p:cTn id="85" dur="500"/>
                                        <p:tgtEl>
                                          <p:spTgt spid="66"/>
                                        </p:tgtEl>
                                      </p:cBhvr>
                                    </p:animEffect>
                                  </p:childTnLst>
                                </p:cTn>
                              </p:par>
                            </p:childTnLst>
                          </p:cTn>
                        </p:par>
                      </p:childTnLst>
                    </p:cTn>
                  </p:par>
                </p:childTnLst>
              </p:cTn>
              <p:nextCondLst>
                <p:cond evt="onClick" delay="0">
                  <p:tgtEl>
                    <p:spTgt spid="18"/>
                  </p:tgtEl>
                </p:cond>
              </p:nextCondLst>
            </p:seq>
            <p:seq concurrent="1" nextAc="seek">
              <p:cTn id="86" restart="whenNotActive" fill="hold" evtFilter="cancelBubble" nodeType="interactiveSeq">
                <p:stCondLst>
                  <p:cond evt="onClick" delay="0">
                    <p:tgtEl>
                      <p:spTgt spid="19"/>
                    </p:tgtEl>
                  </p:cond>
                </p:stCondLst>
                <p:endSync evt="end" delay="0">
                  <p:rtn val="all"/>
                </p:endSync>
                <p:childTnLst>
                  <p:par>
                    <p:cTn id="87" fill="hold">
                      <p:stCondLst>
                        <p:cond delay="0"/>
                      </p:stCondLst>
                      <p:childTnLst>
                        <p:par>
                          <p:cTn id="88" fill="hold">
                            <p:stCondLst>
                              <p:cond delay="0"/>
                            </p:stCondLst>
                            <p:childTnLst>
                              <p:par>
                                <p:cTn id="89" presetID="22" presetClass="entr" presetSubtype="1"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Effect transition="in" filter="wipe(up)">
                                      <p:cBhvr>
                                        <p:cTn id="91" dur="750"/>
                                        <p:tgtEl>
                                          <p:spTgt spid="44"/>
                                        </p:tgtEl>
                                      </p:cBhvr>
                                    </p:animEffect>
                                  </p:childTnLst>
                                </p:cTn>
                              </p:par>
                            </p:childTnLst>
                          </p:cTn>
                        </p:par>
                      </p:childTnLst>
                    </p:cTn>
                  </p:par>
                </p:childTnLst>
              </p:cTn>
              <p:nextCondLst>
                <p:cond evt="onClick" delay="0">
                  <p:tgtEl>
                    <p:spTgt spid="19"/>
                  </p:tgtEl>
                </p:cond>
              </p:nextCondLst>
            </p:seq>
            <p:seq concurrent="1" nextAc="seek">
              <p:cTn id="92" restart="whenNotActive" fill="hold" evtFilter="cancelBubble" nodeType="interactiveSeq">
                <p:stCondLst>
                  <p:cond evt="onClick" delay="0">
                    <p:tgtEl>
                      <p:spTgt spid="4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3" nodeType="withEffect">
                                  <p:stCondLst>
                                    <p:cond delay="0"/>
                                  </p:stCondLst>
                                  <p:childTnLst>
                                    <p:set>
                                      <p:cBhvr>
                                        <p:cTn id="96" dur="1" fill="hold">
                                          <p:stCondLst>
                                            <p:cond delay="0"/>
                                          </p:stCondLst>
                                        </p:cTn>
                                        <p:tgtEl>
                                          <p:spTgt spid="13"/>
                                        </p:tgtEl>
                                        <p:attrNameLst>
                                          <p:attrName>style.visibility</p:attrName>
                                        </p:attrNameLst>
                                      </p:cBhvr>
                                      <p:to>
                                        <p:strVal val="hidden"/>
                                      </p:to>
                                    </p:set>
                                  </p:childTnLst>
                                </p:cTn>
                              </p:par>
                              <p:par>
                                <p:cTn id="97" presetID="1" presetClass="exit" presetSubtype="0" fill="hold" grpId="3" nodeType="withEffect">
                                  <p:stCondLst>
                                    <p:cond delay="0"/>
                                  </p:stCondLst>
                                  <p:childTnLst>
                                    <p:set>
                                      <p:cBhvr>
                                        <p:cTn id="98" dur="1" fill="hold">
                                          <p:stCondLst>
                                            <p:cond delay="0"/>
                                          </p:stCondLst>
                                        </p:cTn>
                                        <p:tgtEl>
                                          <p:spTgt spid="45"/>
                                        </p:tgtEl>
                                        <p:attrNameLst>
                                          <p:attrName>style.visibility</p:attrName>
                                        </p:attrNameLst>
                                      </p:cBhvr>
                                      <p:to>
                                        <p:strVal val="hidden"/>
                                      </p:to>
                                    </p:set>
                                  </p:childTnLst>
                                </p:cTn>
                              </p:par>
                              <p:par>
                                <p:cTn id="99" presetID="1" presetClass="exit" presetSubtype="0" fill="hold" grpId="3" nodeType="withEffect">
                                  <p:stCondLst>
                                    <p:cond delay="0"/>
                                  </p:stCondLst>
                                  <p:childTnLst>
                                    <p:set>
                                      <p:cBhvr>
                                        <p:cTn id="100" dur="1" fill="hold">
                                          <p:stCondLst>
                                            <p:cond delay="0"/>
                                          </p:stCondLst>
                                        </p:cTn>
                                        <p:tgtEl>
                                          <p:spTgt spid="43"/>
                                        </p:tgtEl>
                                        <p:attrNameLst>
                                          <p:attrName>style.visibility</p:attrName>
                                        </p:attrNameLst>
                                      </p:cBhvr>
                                      <p:to>
                                        <p:strVal val="hidden"/>
                                      </p:to>
                                    </p:set>
                                  </p:childTnLst>
                                </p:cTn>
                              </p:par>
                              <p:par>
                                <p:cTn id="101" presetID="1" presetClass="exit" presetSubtype="0" fill="hold" grpId="3" nodeType="withEffect">
                                  <p:stCondLst>
                                    <p:cond delay="0"/>
                                  </p:stCondLst>
                                  <p:childTnLst>
                                    <p:set>
                                      <p:cBhvr>
                                        <p:cTn id="102" dur="1" fill="hold">
                                          <p:stCondLst>
                                            <p:cond delay="0"/>
                                          </p:stCondLst>
                                        </p:cTn>
                                        <p:tgtEl>
                                          <p:spTgt spid="46"/>
                                        </p:tgtEl>
                                        <p:attrNameLst>
                                          <p:attrName>style.visibility</p:attrName>
                                        </p:attrNameLst>
                                      </p:cBhvr>
                                      <p:to>
                                        <p:strVal val="hidden"/>
                                      </p:to>
                                    </p:set>
                                  </p:childTnLst>
                                </p:cTn>
                              </p:par>
                              <p:par>
                                <p:cTn id="103" presetID="1" presetClass="exit" presetSubtype="0" fill="hold" grpId="3" nodeType="withEffect">
                                  <p:stCondLst>
                                    <p:cond delay="0"/>
                                  </p:stCondLst>
                                  <p:childTnLst>
                                    <p:set>
                                      <p:cBhvr>
                                        <p:cTn id="104" dur="1" fill="hold">
                                          <p:stCondLst>
                                            <p:cond delay="0"/>
                                          </p:stCondLst>
                                        </p:cTn>
                                        <p:tgtEl>
                                          <p:spTgt spid="47"/>
                                        </p:tgtEl>
                                        <p:attrNameLst>
                                          <p:attrName>style.visibility</p:attrName>
                                        </p:attrNameLst>
                                      </p:cBhvr>
                                      <p:to>
                                        <p:strVal val="hidden"/>
                                      </p:to>
                                    </p:set>
                                  </p:childTnLst>
                                </p:cTn>
                              </p:par>
                              <p:par>
                                <p:cTn id="105" presetID="1" presetClass="exit" presetSubtype="0" fill="hold" grpId="3" nodeType="withEffect">
                                  <p:stCondLst>
                                    <p:cond delay="0"/>
                                  </p:stCondLst>
                                  <p:childTnLst>
                                    <p:set>
                                      <p:cBhvr>
                                        <p:cTn id="106" dur="1" fill="hold">
                                          <p:stCondLst>
                                            <p:cond delay="0"/>
                                          </p:stCondLst>
                                        </p:cTn>
                                        <p:tgtEl>
                                          <p:spTgt spid="48"/>
                                        </p:tgtEl>
                                        <p:attrNameLst>
                                          <p:attrName>style.visibility</p:attrName>
                                        </p:attrNameLst>
                                      </p:cBhvr>
                                      <p:to>
                                        <p:strVal val="hidden"/>
                                      </p:to>
                                    </p:set>
                                  </p:childTnLst>
                                </p:cTn>
                              </p:par>
                              <p:par>
                                <p:cTn id="107" presetID="1" presetClass="exit" presetSubtype="0" fill="hold" grpId="3" nodeType="withEffect">
                                  <p:stCondLst>
                                    <p:cond delay="0"/>
                                  </p:stCondLst>
                                  <p:childTnLst>
                                    <p:set>
                                      <p:cBhvr>
                                        <p:cTn id="108" dur="1" fill="hold">
                                          <p:stCondLst>
                                            <p:cond delay="0"/>
                                          </p:stCondLst>
                                        </p:cTn>
                                        <p:tgtEl>
                                          <p:spTgt spid="49"/>
                                        </p:tgtEl>
                                        <p:attrNameLst>
                                          <p:attrName>style.visibility</p:attrName>
                                        </p:attrNameLst>
                                      </p:cBhvr>
                                      <p:to>
                                        <p:strVal val="hidden"/>
                                      </p:to>
                                    </p:set>
                                  </p:childTnLst>
                                </p:cTn>
                              </p:par>
                              <p:par>
                                <p:cTn id="109" presetID="1" presetClass="exit" presetSubtype="0" fill="hold" grpId="3" nodeType="withEffect">
                                  <p:stCondLst>
                                    <p:cond delay="0"/>
                                  </p:stCondLst>
                                  <p:childTnLst>
                                    <p:set>
                                      <p:cBhvr>
                                        <p:cTn id="110" dur="1" fill="hold">
                                          <p:stCondLst>
                                            <p:cond delay="0"/>
                                          </p:stCondLst>
                                        </p:cTn>
                                        <p:tgtEl>
                                          <p:spTgt spid="50"/>
                                        </p:tgtEl>
                                        <p:attrNameLst>
                                          <p:attrName>style.visibility</p:attrName>
                                        </p:attrNameLst>
                                      </p:cBhvr>
                                      <p:to>
                                        <p:strVal val="hidden"/>
                                      </p:to>
                                    </p:set>
                                  </p:childTnLst>
                                </p:cTn>
                              </p:par>
                              <p:par>
                                <p:cTn id="111" presetID="1" presetClass="exit" presetSubtype="0" fill="hold" grpId="3" nodeType="withEffect">
                                  <p:stCondLst>
                                    <p:cond delay="0"/>
                                  </p:stCondLst>
                                  <p:childTnLst>
                                    <p:set>
                                      <p:cBhvr>
                                        <p:cTn id="112" dur="1" fill="hold">
                                          <p:stCondLst>
                                            <p:cond delay="0"/>
                                          </p:stCondLst>
                                        </p:cTn>
                                        <p:tgtEl>
                                          <p:spTgt spid="51"/>
                                        </p:tgtEl>
                                        <p:attrNameLst>
                                          <p:attrName>style.visibility</p:attrName>
                                        </p:attrNameLst>
                                      </p:cBhvr>
                                      <p:to>
                                        <p:strVal val="hidden"/>
                                      </p:to>
                                    </p:set>
                                  </p:childTnLst>
                                </p:cTn>
                              </p:par>
                              <p:par>
                                <p:cTn id="113" presetID="1" presetClass="exit" presetSubtype="0" fill="hold" grpId="3" nodeType="withEffect">
                                  <p:stCondLst>
                                    <p:cond delay="0"/>
                                  </p:stCondLst>
                                  <p:childTnLst>
                                    <p:set>
                                      <p:cBhvr>
                                        <p:cTn id="114" dur="1" fill="hold">
                                          <p:stCondLst>
                                            <p:cond delay="0"/>
                                          </p:stCondLst>
                                        </p:cTn>
                                        <p:tgtEl>
                                          <p:spTgt spid="53"/>
                                        </p:tgtEl>
                                        <p:attrNameLst>
                                          <p:attrName>style.visibility</p:attrName>
                                        </p:attrNameLst>
                                      </p:cBhvr>
                                      <p:to>
                                        <p:strVal val="hidden"/>
                                      </p:to>
                                    </p:set>
                                  </p:childTnLst>
                                </p:cTn>
                              </p:par>
                              <p:par>
                                <p:cTn id="115" presetID="1" presetClass="exit" presetSubtype="0" fill="hold" grpId="3" nodeType="withEffect">
                                  <p:stCondLst>
                                    <p:cond delay="0"/>
                                  </p:stCondLst>
                                  <p:childTnLst>
                                    <p:set>
                                      <p:cBhvr>
                                        <p:cTn id="116" dur="1" fill="hold">
                                          <p:stCondLst>
                                            <p:cond delay="0"/>
                                          </p:stCondLst>
                                        </p:cTn>
                                        <p:tgtEl>
                                          <p:spTgt spid="55"/>
                                        </p:tgtEl>
                                        <p:attrNameLst>
                                          <p:attrName>style.visibility</p:attrName>
                                        </p:attrNameLst>
                                      </p:cBhvr>
                                      <p:to>
                                        <p:strVal val="hidden"/>
                                      </p:to>
                                    </p:set>
                                  </p:childTnLst>
                                </p:cTn>
                              </p:par>
                              <p:par>
                                <p:cTn id="117" presetID="1" presetClass="exit" presetSubtype="0" fill="hold" grpId="3" nodeType="withEffect">
                                  <p:stCondLst>
                                    <p:cond delay="0"/>
                                  </p:stCondLst>
                                  <p:childTnLst>
                                    <p:set>
                                      <p:cBhvr>
                                        <p:cTn id="118" dur="1" fill="hold">
                                          <p:stCondLst>
                                            <p:cond delay="0"/>
                                          </p:stCondLst>
                                        </p:cTn>
                                        <p:tgtEl>
                                          <p:spTgt spid="57"/>
                                        </p:tgtEl>
                                        <p:attrNameLst>
                                          <p:attrName>style.visibility</p:attrName>
                                        </p:attrNameLst>
                                      </p:cBhvr>
                                      <p:to>
                                        <p:strVal val="hidden"/>
                                      </p:to>
                                    </p:set>
                                  </p:childTnLst>
                                </p:cTn>
                              </p:par>
                              <p:par>
                                <p:cTn id="119" presetID="1" presetClass="exit" presetSubtype="0" fill="hold" grpId="3" nodeType="withEffect">
                                  <p:stCondLst>
                                    <p:cond delay="0"/>
                                  </p:stCondLst>
                                  <p:childTnLst>
                                    <p:set>
                                      <p:cBhvr>
                                        <p:cTn id="120" dur="1" fill="hold">
                                          <p:stCondLst>
                                            <p:cond delay="0"/>
                                          </p:stCondLst>
                                        </p:cTn>
                                        <p:tgtEl>
                                          <p:spTgt spid="65"/>
                                        </p:tgtEl>
                                        <p:attrNameLst>
                                          <p:attrName>style.visibility</p:attrName>
                                        </p:attrNameLst>
                                      </p:cBhvr>
                                      <p:to>
                                        <p:strVal val="hidden"/>
                                      </p:to>
                                    </p:set>
                                  </p:childTnLst>
                                </p:cTn>
                              </p:par>
                              <p:par>
                                <p:cTn id="121" presetID="1" presetClass="exit" presetSubtype="0" fill="hold" grpId="3" nodeType="withEffect">
                                  <p:stCondLst>
                                    <p:cond delay="0"/>
                                  </p:stCondLst>
                                  <p:childTnLst>
                                    <p:set>
                                      <p:cBhvr>
                                        <p:cTn id="122" dur="1" fill="hold">
                                          <p:stCondLst>
                                            <p:cond delay="0"/>
                                          </p:stCondLst>
                                        </p:cTn>
                                        <p:tgtEl>
                                          <p:spTgt spid="66"/>
                                        </p:tgtEl>
                                        <p:attrNameLst>
                                          <p:attrName>style.visibility</p:attrName>
                                        </p:attrNameLst>
                                      </p:cBhvr>
                                      <p:to>
                                        <p:strVal val="hidden"/>
                                      </p:to>
                                    </p:set>
                                  </p:childTnLst>
                                </p:cTn>
                              </p:par>
                              <p:par>
                                <p:cTn id="123" presetID="1" presetClass="exit" presetSubtype="0" fill="hold" grpId="3" nodeType="withEffect">
                                  <p:stCondLst>
                                    <p:cond delay="0"/>
                                  </p:stCondLst>
                                  <p:childTnLst>
                                    <p:set>
                                      <p:cBhvr>
                                        <p:cTn id="124"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5" restart="whenNotActive" fill="hold" evtFilter="cancelBubble" nodeType="interactiveSeq">
                <p:stCondLst>
                  <p:cond evt="onClick" delay="0">
                    <p:tgtEl>
                      <p:spTgt spid="41"/>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2" nodeType="withEffect">
                                  <p:stCondLst>
                                    <p:cond delay="0"/>
                                  </p:stCondLst>
                                  <p:childTnLst>
                                    <p:set>
                                      <p:cBhvr>
                                        <p:cTn id="129" dur="1" fill="hold">
                                          <p:stCondLst>
                                            <p:cond delay="0"/>
                                          </p:stCondLst>
                                        </p:cTn>
                                        <p:tgtEl>
                                          <p:spTgt spid="13"/>
                                        </p:tgtEl>
                                        <p:attrNameLst>
                                          <p:attrName>style.visibility</p:attrName>
                                        </p:attrNameLst>
                                      </p:cBhvr>
                                      <p:to>
                                        <p:strVal val="hidden"/>
                                      </p:to>
                                    </p:set>
                                  </p:childTnLst>
                                </p:cTn>
                              </p:par>
                              <p:par>
                                <p:cTn id="130" presetID="1" presetClass="exit" presetSubtype="0" fill="hold" grpId="2" nodeType="withEffect">
                                  <p:stCondLst>
                                    <p:cond delay="0"/>
                                  </p:stCondLst>
                                  <p:childTnLst>
                                    <p:set>
                                      <p:cBhvr>
                                        <p:cTn id="131" dur="1" fill="hold">
                                          <p:stCondLst>
                                            <p:cond delay="0"/>
                                          </p:stCondLst>
                                        </p:cTn>
                                        <p:tgtEl>
                                          <p:spTgt spid="45"/>
                                        </p:tgtEl>
                                        <p:attrNameLst>
                                          <p:attrName>style.visibility</p:attrName>
                                        </p:attrNameLst>
                                      </p:cBhvr>
                                      <p:to>
                                        <p:strVal val="hidden"/>
                                      </p:to>
                                    </p:set>
                                  </p:childTnLst>
                                </p:cTn>
                              </p:par>
                              <p:par>
                                <p:cTn id="132" presetID="1" presetClass="exit" presetSubtype="0" fill="hold" grpId="2" nodeType="withEffect">
                                  <p:stCondLst>
                                    <p:cond delay="0"/>
                                  </p:stCondLst>
                                  <p:childTnLst>
                                    <p:set>
                                      <p:cBhvr>
                                        <p:cTn id="133" dur="1" fill="hold">
                                          <p:stCondLst>
                                            <p:cond delay="0"/>
                                          </p:stCondLst>
                                        </p:cTn>
                                        <p:tgtEl>
                                          <p:spTgt spid="43"/>
                                        </p:tgtEl>
                                        <p:attrNameLst>
                                          <p:attrName>style.visibility</p:attrName>
                                        </p:attrNameLst>
                                      </p:cBhvr>
                                      <p:to>
                                        <p:strVal val="hidden"/>
                                      </p:to>
                                    </p:set>
                                  </p:childTnLst>
                                </p:cTn>
                              </p:par>
                              <p:par>
                                <p:cTn id="134" presetID="1" presetClass="exit" presetSubtype="0" fill="hold" grpId="2" nodeType="withEffect">
                                  <p:stCondLst>
                                    <p:cond delay="0"/>
                                  </p:stCondLst>
                                  <p:childTnLst>
                                    <p:set>
                                      <p:cBhvr>
                                        <p:cTn id="135" dur="1" fill="hold">
                                          <p:stCondLst>
                                            <p:cond delay="0"/>
                                          </p:stCondLst>
                                        </p:cTn>
                                        <p:tgtEl>
                                          <p:spTgt spid="46"/>
                                        </p:tgtEl>
                                        <p:attrNameLst>
                                          <p:attrName>style.visibility</p:attrName>
                                        </p:attrNameLst>
                                      </p:cBhvr>
                                      <p:to>
                                        <p:strVal val="hidden"/>
                                      </p:to>
                                    </p:set>
                                  </p:childTnLst>
                                </p:cTn>
                              </p:par>
                              <p:par>
                                <p:cTn id="136" presetID="1" presetClass="exit" presetSubtype="0" fill="hold" grpId="2" nodeType="withEffect">
                                  <p:stCondLst>
                                    <p:cond delay="0"/>
                                  </p:stCondLst>
                                  <p:childTnLst>
                                    <p:set>
                                      <p:cBhvr>
                                        <p:cTn id="137" dur="1" fill="hold">
                                          <p:stCondLst>
                                            <p:cond delay="0"/>
                                          </p:stCondLst>
                                        </p:cTn>
                                        <p:tgtEl>
                                          <p:spTgt spid="47"/>
                                        </p:tgtEl>
                                        <p:attrNameLst>
                                          <p:attrName>style.visibility</p:attrName>
                                        </p:attrNameLst>
                                      </p:cBhvr>
                                      <p:to>
                                        <p:strVal val="hidden"/>
                                      </p:to>
                                    </p:set>
                                  </p:childTnLst>
                                </p:cTn>
                              </p:par>
                              <p:par>
                                <p:cTn id="138" presetID="1" presetClass="exit" presetSubtype="0" fill="hold" grpId="2" nodeType="withEffect">
                                  <p:stCondLst>
                                    <p:cond delay="0"/>
                                  </p:stCondLst>
                                  <p:childTnLst>
                                    <p:set>
                                      <p:cBhvr>
                                        <p:cTn id="139" dur="1" fill="hold">
                                          <p:stCondLst>
                                            <p:cond delay="0"/>
                                          </p:stCondLst>
                                        </p:cTn>
                                        <p:tgtEl>
                                          <p:spTgt spid="48"/>
                                        </p:tgtEl>
                                        <p:attrNameLst>
                                          <p:attrName>style.visibility</p:attrName>
                                        </p:attrNameLst>
                                      </p:cBhvr>
                                      <p:to>
                                        <p:strVal val="hidden"/>
                                      </p:to>
                                    </p:set>
                                  </p:childTnLst>
                                </p:cTn>
                              </p:par>
                              <p:par>
                                <p:cTn id="140" presetID="1" presetClass="exit" presetSubtype="0" fill="hold" grpId="2" nodeType="withEffect">
                                  <p:stCondLst>
                                    <p:cond delay="0"/>
                                  </p:stCondLst>
                                  <p:childTnLst>
                                    <p:set>
                                      <p:cBhvr>
                                        <p:cTn id="141" dur="1" fill="hold">
                                          <p:stCondLst>
                                            <p:cond delay="0"/>
                                          </p:stCondLst>
                                        </p:cTn>
                                        <p:tgtEl>
                                          <p:spTgt spid="49"/>
                                        </p:tgtEl>
                                        <p:attrNameLst>
                                          <p:attrName>style.visibility</p:attrName>
                                        </p:attrNameLst>
                                      </p:cBhvr>
                                      <p:to>
                                        <p:strVal val="hidden"/>
                                      </p:to>
                                    </p:set>
                                  </p:childTnLst>
                                </p:cTn>
                              </p:par>
                              <p:par>
                                <p:cTn id="142" presetID="1" presetClass="exit" presetSubtype="0" fill="hold" grpId="2" nodeType="withEffect">
                                  <p:stCondLst>
                                    <p:cond delay="0"/>
                                  </p:stCondLst>
                                  <p:childTnLst>
                                    <p:set>
                                      <p:cBhvr>
                                        <p:cTn id="143" dur="1" fill="hold">
                                          <p:stCondLst>
                                            <p:cond delay="0"/>
                                          </p:stCondLst>
                                        </p:cTn>
                                        <p:tgtEl>
                                          <p:spTgt spid="50"/>
                                        </p:tgtEl>
                                        <p:attrNameLst>
                                          <p:attrName>style.visibility</p:attrName>
                                        </p:attrNameLst>
                                      </p:cBhvr>
                                      <p:to>
                                        <p:strVal val="hidden"/>
                                      </p:to>
                                    </p:set>
                                  </p:childTnLst>
                                </p:cTn>
                              </p:par>
                              <p:par>
                                <p:cTn id="144" presetID="1" presetClass="exit" presetSubtype="0" fill="hold" grpId="2" nodeType="withEffect">
                                  <p:stCondLst>
                                    <p:cond delay="0"/>
                                  </p:stCondLst>
                                  <p:childTnLst>
                                    <p:set>
                                      <p:cBhvr>
                                        <p:cTn id="145" dur="1" fill="hold">
                                          <p:stCondLst>
                                            <p:cond delay="0"/>
                                          </p:stCondLst>
                                        </p:cTn>
                                        <p:tgtEl>
                                          <p:spTgt spid="51"/>
                                        </p:tgtEl>
                                        <p:attrNameLst>
                                          <p:attrName>style.visibility</p:attrName>
                                        </p:attrNameLst>
                                      </p:cBhvr>
                                      <p:to>
                                        <p:strVal val="hidden"/>
                                      </p:to>
                                    </p:set>
                                  </p:childTnLst>
                                </p:cTn>
                              </p:par>
                              <p:par>
                                <p:cTn id="146" presetID="1" presetClass="exit" presetSubtype="0" fill="hold" grpId="2" nodeType="withEffect">
                                  <p:stCondLst>
                                    <p:cond delay="0"/>
                                  </p:stCondLst>
                                  <p:childTnLst>
                                    <p:set>
                                      <p:cBhvr>
                                        <p:cTn id="147" dur="1" fill="hold">
                                          <p:stCondLst>
                                            <p:cond delay="0"/>
                                          </p:stCondLst>
                                        </p:cTn>
                                        <p:tgtEl>
                                          <p:spTgt spid="53"/>
                                        </p:tgtEl>
                                        <p:attrNameLst>
                                          <p:attrName>style.visibility</p:attrName>
                                        </p:attrNameLst>
                                      </p:cBhvr>
                                      <p:to>
                                        <p:strVal val="hidden"/>
                                      </p:to>
                                    </p:set>
                                  </p:childTnLst>
                                </p:cTn>
                              </p:par>
                              <p:par>
                                <p:cTn id="148" presetID="1" presetClass="exit" presetSubtype="0" fill="hold" grpId="2" nodeType="withEffect">
                                  <p:stCondLst>
                                    <p:cond delay="0"/>
                                  </p:stCondLst>
                                  <p:childTnLst>
                                    <p:set>
                                      <p:cBhvr>
                                        <p:cTn id="149" dur="1" fill="hold">
                                          <p:stCondLst>
                                            <p:cond delay="0"/>
                                          </p:stCondLst>
                                        </p:cTn>
                                        <p:tgtEl>
                                          <p:spTgt spid="55"/>
                                        </p:tgtEl>
                                        <p:attrNameLst>
                                          <p:attrName>style.visibility</p:attrName>
                                        </p:attrNameLst>
                                      </p:cBhvr>
                                      <p:to>
                                        <p:strVal val="hidden"/>
                                      </p:to>
                                    </p:set>
                                  </p:childTnLst>
                                </p:cTn>
                              </p:par>
                              <p:par>
                                <p:cTn id="150" presetID="1" presetClass="exit" presetSubtype="0" fill="hold" grpId="2" nodeType="withEffect">
                                  <p:stCondLst>
                                    <p:cond delay="0"/>
                                  </p:stCondLst>
                                  <p:childTnLst>
                                    <p:set>
                                      <p:cBhvr>
                                        <p:cTn id="151" dur="1" fill="hold">
                                          <p:stCondLst>
                                            <p:cond delay="0"/>
                                          </p:stCondLst>
                                        </p:cTn>
                                        <p:tgtEl>
                                          <p:spTgt spid="57"/>
                                        </p:tgtEl>
                                        <p:attrNameLst>
                                          <p:attrName>style.visibility</p:attrName>
                                        </p:attrNameLst>
                                      </p:cBhvr>
                                      <p:to>
                                        <p:strVal val="hidden"/>
                                      </p:to>
                                    </p:set>
                                  </p:childTnLst>
                                </p:cTn>
                              </p:par>
                              <p:par>
                                <p:cTn id="152" presetID="1" presetClass="exit" presetSubtype="0" fill="hold" grpId="2" nodeType="withEffect">
                                  <p:stCondLst>
                                    <p:cond delay="0"/>
                                  </p:stCondLst>
                                  <p:childTnLst>
                                    <p:set>
                                      <p:cBhvr>
                                        <p:cTn id="153" dur="1" fill="hold">
                                          <p:stCondLst>
                                            <p:cond delay="0"/>
                                          </p:stCondLst>
                                        </p:cTn>
                                        <p:tgtEl>
                                          <p:spTgt spid="65"/>
                                        </p:tgtEl>
                                        <p:attrNameLst>
                                          <p:attrName>style.visibility</p:attrName>
                                        </p:attrNameLst>
                                      </p:cBhvr>
                                      <p:to>
                                        <p:strVal val="hidden"/>
                                      </p:to>
                                    </p:set>
                                  </p:childTnLst>
                                </p:cTn>
                              </p:par>
                              <p:par>
                                <p:cTn id="154" presetID="1" presetClass="exit" presetSubtype="0" fill="hold" grpId="2" nodeType="withEffect">
                                  <p:stCondLst>
                                    <p:cond delay="0"/>
                                  </p:stCondLst>
                                  <p:childTnLst>
                                    <p:set>
                                      <p:cBhvr>
                                        <p:cTn id="155" dur="1" fill="hold">
                                          <p:stCondLst>
                                            <p:cond delay="0"/>
                                          </p:stCondLst>
                                        </p:cTn>
                                        <p:tgtEl>
                                          <p:spTgt spid="66"/>
                                        </p:tgtEl>
                                        <p:attrNameLst>
                                          <p:attrName>style.visibility</p:attrName>
                                        </p:attrNameLst>
                                      </p:cBhvr>
                                      <p:to>
                                        <p:strVal val="hidden"/>
                                      </p:to>
                                    </p:set>
                                  </p:childTnLst>
                                </p:cTn>
                              </p:par>
                              <p:par>
                                <p:cTn id="156" presetID="1" presetClass="exit" presetSubtype="0" fill="hold" grpId="2" nodeType="withEffect">
                                  <p:stCondLst>
                                    <p:cond delay="0"/>
                                  </p:stCondLst>
                                  <p:childTnLst>
                                    <p:set>
                                      <p:cBhvr>
                                        <p:cTn id="157"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13" grpId="0" animBg="1"/>
      <p:bldP spid="13" grpId="2" animBg="1"/>
      <p:bldP spid="13" grpId="3" animBg="1"/>
      <p:bldP spid="43" grpId="0" animBg="1"/>
      <p:bldP spid="43" grpId="2" animBg="1"/>
      <p:bldP spid="43" grpId="3" animBg="1"/>
      <p:bldP spid="44" grpId="0" animBg="1"/>
      <p:bldP spid="44" grpId="2" animBg="1"/>
      <p:bldP spid="44" grpId="3" animBg="1"/>
      <p:bldP spid="45" grpId="0" animBg="1"/>
      <p:bldP spid="45" grpId="2" animBg="1"/>
      <p:bldP spid="45" grpId="3" animBg="1"/>
      <p:bldP spid="46" grpId="0" animBg="1"/>
      <p:bldP spid="46" grpId="2" animBg="1"/>
      <p:bldP spid="46" grpId="3" animBg="1"/>
      <p:bldP spid="47" grpId="0" animBg="1"/>
      <p:bldP spid="47" grpId="2" animBg="1"/>
      <p:bldP spid="47" grpId="3" animBg="1"/>
      <p:bldP spid="48" grpId="0" animBg="1"/>
      <p:bldP spid="48" grpId="2" animBg="1"/>
      <p:bldP spid="48" grpId="3" animBg="1"/>
      <p:bldP spid="49" grpId="0" animBg="1"/>
      <p:bldP spid="49" grpId="2" animBg="1"/>
      <p:bldP spid="49" grpId="3" animBg="1"/>
      <p:bldP spid="50" grpId="0" animBg="1"/>
      <p:bldP spid="50" grpId="2" animBg="1"/>
      <p:bldP spid="50" grpId="3" animBg="1"/>
      <p:bldP spid="51" grpId="0" animBg="1"/>
      <p:bldP spid="51" grpId="2" animBg="1"/>
      <p:bldP spid="51" grpId="3" animBg="1"/>
      <p:bldP spid="53" grpId="0" animBg="1"/>
      <p:bldP spid="53" grpId="2" animBg="1"/>
      <p:bldP spid="53" grpId="3" animBg="1"/>
      <p:bldP spid="55" grpId="0" animBg="1"/>
      <p:bldP spid="55" grpId="2" animBg="1"/>
      <p:bldP spid="55" grpId="3" animBg="1"/>
      <p:bldP spid="57" grpId="0" animBg="1"/>
      <p:bldP spid="57" grpId="2" animBg="1"/>
      <p:bldP spid="57" grpId="3" animBg="1"/>
      <p:bldP spid="65" grpId="0" animBg="1"/>
      <p:bldP spid="65" grpId="2" animBg="1"/>
      <p:bldP spid="65" grpId="3" animBg="1"/>
      <p:bldP spid="66" grpId="0" animBg="1"/>
      <p:bldP spid="66" grpId="2" animBg="1"/>
      <p:bldP spid="66"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S-06</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38199" y="150636"/>
            <a:ext cx="10515600" cy="1325563"/>
          </a:xfrm>
        </p:spPr>
        <p:txBody>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Pass the parcel – </a:t>
            </a:r>
            <a:b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b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Thank you God for giving us Jesus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185" y="1690688"/>
            <a:ext cx="4839630" cy="3613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Scroll: Horizontal 7"/>
          <p:cNvSpPr/>
          <p:nvPr/>
        </p:nvSpPr>
        <p:spPr>
          <a:xfrm>
            <a:off x="2875429" y="5347869"/>
            <a:ext cx="6441141" cy="1138245"/>
          </a:xfrm>
          <a:prstGeom prst="horizontalScroll">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Can you guess what is in the parcel?</a:t>
            </a:r>
          </a:p>
          <a:p>
            <a:pPr algn="ctr"/>
            <a:r>
              <a:rPr lang="en-NZ" sz="2400" dirty="0">
                <a:solidFill>
                  <a:schemeClr val="tx1"/>
                </a:solidFill>
                <a:latin typeface="Arial" panose="020B0604020202020204" pitchFamily="34" charset="0"/>
                <a:cs typeface="Arial" panose="020B0604020202020204" pitchFamily="34" charset="0"/>
              </a:rPr>
              <a:t>Ask your teacher for a clue</a:t>
            </a:r>
            <a:endParaRPr lang="en-NZ"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4979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S-07</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Video">
            <a:hlinkClick r:id="rId3" highlightClick="1"/>
          </p:cNvPr>
          <p:cNvSpPr/>
          <p:nvPr/>
        </p:nvSpPr>
        <p:spPr>
          <a:xfrm>
            <a:off x="9456000" y="6240000"/>
            <a:ext cx="480000" cy="48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TextBox: Tool instructions"/>
          <p:cNvSpPr txBox="1"/>
          <p:nvPr/>
        </p:nvSpPr>
        <p:spPr>
          <a:xfrm>
            <a:off x="4723319" y="6529706"/>
            <a:ext cx="2745367" cy="297454"/>
          </a:xfrm>
          <a:prstGeom prst="rect">
            <a:avLst/>
          </a:prstGeom>
          <a:noFill/>
        </p:spPr>
        <p:txBody>
          <a:bodyPr wrap="none" rtlCol="0">
            <a:spAutoFit/>
          </a:bodyPr>
          <a:lstStyle/>
          <a:p>
            <a:pPr algn="ctr"/>
            <a:r>
              <a:rPr lang="en-GB" sz="1333" dirty="0"/>
              <a:t>Click the video button to play a video</a:t>
            </a:r>
          </a:p>
        </p:txBody>
      </p:sp>
      <p:sp>
        <p:nvSpPr>
          <p:cNvPr id="2" name="Title 1"/>
          <p:cNvSpPr>
            <a:spLocks noGrp="1"/>
          </p:cNvSpPr>
          <p:nvPr>
            <p:ph type="title"/>
          </p:nvPr>
        </p:nvSpPr>
        <p:spPr/>
        <p:txBody>
          <a:bodyPr>
            <a:normAutofit fontScale="90000"/>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The second part of the Christmas story – More visitors for Mary, Joseph and Jesus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212600"/>
            <a:ext cx="5313691" cy="3660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croll: Vertical 3"/>
          <p:cNvSpPr/>
          <p:nvPr/>
        </p:nvSpPr>
        <p:spPr>
          <a:xfrm>
            <a:off x="343707" y="1962091"/>
            <a:ext cx="5398187" cy="4425262"/>
          </a:xfrm>
          <a:prstGeom prst="verticalScroll">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rIns="360000" rtlCol="0" anchor="ctr"/>
          <a:lstStyle/>
          <a:p>
            <a:pPr marL="342900" indent="-342900" algn="just">
              <a:buFont typeface="Courier New" panose="02070309020205020404" pitchFamily="49" charset="0"/>
              <a:buChar char="o"/>
            </a:pPr>
            <a:r>
              <a:rPr lang="en-NZ" sz="2400" dirty="0">
                <a:solidFill>
                  <a:schemeClr val="tx1"/>
                </a:solidFill>
                <a:latin typeface="Arial" panose="020B0604020202020204" pitchFamily="34" charset="0"/>
                <a:cs typeface="Arial" panose="020B0604020202020204" pitchFamily="34" charset="0"/>
              </a:rPr>
              <a:t>These visitors are called wise men or kings.</a:t>
            </a:r>
          </a:p>
          <a:p>
            <a:pPr marL="342900" indent="-342900" algn="just">
              <a:buFont typeface="Courier New" panose="02070309020205020404" pitchFamily="49" charset="0"/>
              <a:buChar char="o"/>
            </a:pPr>
            <a:r>
              <a:rPr lang="en-NZ" sz="2400" dirty="0">
                <a:solidFill>
                  <a:schemeClr val="tx1"/>
                </a:solidFill>
                <a:latin typeface="Arial" panose="020B0604020202020204" pitchFamily="34" charset="0"/>
                <a:cs typeface="Arial" panose="020B0604020202020204" pitchFamily="34" charset="0"/>
              </a:rPr>
              <a:t>They followed a star that led them to the stable where Jesus was born.</a:t>
            </a:r>
          </a:p>
          <a:p>
            <a:pPr marL="342900" indent="-342900" algn="just">
              <a:buFont typeface="Courier New" panose="02070309020205020404" pitchFamily="49" charset="0"/>
              <a:buChar char="o"/>
            </a:pPr>
            <a:r>
              <a:rPr lang="en-NZ" sz="2400" dirty="0">
                <a:solidFill>
                  <a:schemeClr val="tx1"/>
                </a:solidFill>
                <a:latin typeface="Arial" panose="020B0604020202020204" pitchFamily="34" charset="0"/>
                <a:cs typeface="Arial" panose="020B0604020202020204" pitchFamily="34" charset="0"/>
              </a:rPr>
              <a:t>They brought birthday presents for Jesus.</a:t>
            </a:r>
          </a:p>
          <a:p>
            <a:pPr marL="342900" indent="-342900" algn="just">
              <a:buFont typeface="Courier New" panose="02070309020205020404" pitchFamily="49" charset="0"/>
              <a:buChar char="o"/>
            </a:pPr>
            <a:r>
              <a:rPr lang="en-NZ" sz="2400" dirty="0">
                <a:solidFill>
                  <a:schemeClr val="tx1"/>
                </a:solidFill>
                <a:latin typeface="Arial" panose="020B0604020202020204" pitchFamily="34" charset="0"/>
                <a:cs typeface="Arial" panose="020B0604020202020204" pitchFamily="34" charset="0"/>
              </a:rPr>
              <a:t>What do you think they were?</a:t>
            </a:r>
            <a:endParaRPr lang="en-NZ"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947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96072" y="1366783"/>
            <a:ext cx="8035290" cy="491443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Rectangle: Rounded Corners 23"/>
          <p:cNvSpPr/>
          <p:nvPr/>
        </p:nvSpPr>
        <p:spPr>
          <a:xfrm>
            <a:off x="9037141" y="1611147"/>
            <a:ext cx="2990471" cy="4343269"/>
          </a:xfrm>
          <a:prstGeom prst="roundRect">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S-08</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0" y="0"/>
            <a:ext cx="12192000" cy="1325563"/>
          </a:xfrm>
        </p:spPr>
        <p:txBody>
          <a:bodyPr>
            <a:normAutofit fontScale="90000"/>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Listening to the Christmas story and thinking about the characters and their part in it</a:t>
            </a:r>
          </a:p>
        </p:txBody>
      </p:sp>
      <p:pic>
        <p:nvPicPr>
          <p:cNvPr id="5" name="Shep 3"/>
          <p:cNvPicPr>
            <a:picLocks noChangeAspect="1"/>
          </p:cNvPicPr>
          <p:nvPr/>
        </p:nvPicPr>
        <p:blipFill>
          <a:blip r:embed="rId3">
            <a:extLst>
              <a:ext uri="{BEBA8EAE-BF5A-486C-A8C5-ECC9F3942E4B}">
                <a14:imgProps xmlns:a14="http://schemas.microsoft.com/office/drawing/2010/main">
                  <a14:imgLayer r:embed="rId4">
                    <a14:imgEffect>
                      <a14:backgroundRemoval t="501" b="100000" l="0" r="99510"/>
                    </a14:imgEffect>
                  </a14:imgLayer>
                </a14:imgProps>
              </a:ext>
              <a:ext uri="{28A0092B-C50C-407E-A947-70E740481C1C}">
                <a14:useLocalDpi xmlns:a14="http://schemas.microsoft.com/office/drawing/2010/main" val="0"/>
              </a:ext>
            </a:extLst>
          </a:blip>
          <a:stretch>
            <a:fillRect/>
          </a:stretch>
        </p:blipFill>
        <p:spPr>
          <a:xfrm>
            <a:off x="7350180" y="3190340"/>
            <a:ext cx="1222060" cy="2667000"/>
          </a:xfrm>
          <a:prstGeom prst="rect">
            <a:avLst/>
          </a:prstGeom>
        </p:spPr>
      </p:pic>
      <p:pic>
        <p:nvPicPr>
          <p:cNvPr id="3" name="Shep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17778" r="80000">
                        <a14:backgroundMark x1="56889" y1="889" x2="55556" y2="444"/>
                        <a14:backgroundMark x1="48889" y1="1333" x2="51556" y2="444"/>
                      </a14:backgroundRemoval>
                    </a14:imgEffect>
                  </a14:imgLayer>
                </a14:imgProps>
              </a:ext>
              <a:ext uri="{28A0092B-C50C-407E-A947-70E740481C1C}">
                <a14:useLocalDpi xmlns:a14="http://schemas.microsoft.com/office/drawing/2010/main" val="0"/>
              </a:ext>
            </a:extLst>
          </a:blip>
          <a:srcRect l="18311" r="19429"/>
          <a:stretch/>
        </p:blipFill>
        <p:spPr>
          <a:xfrm>
            <a:off x="5825501" y="3287416"/>
            <a:ext cx="1476698" cy="2667000"/>
          </a:xfrm>
          <a:prstGeom prst="rect">
            <a:avLst/>
          </a:prstGeom>
        </p:spPr>
      </p:pic>
      <p:pic>
        <p:nvPicPr>
          <p:cNvPr id="8" name="Angels"/>
          <p:cNvPicPr>
            <a:picLocks noChangeAspect="1"/>
          </p:cNvPicPr>
          <p:nvPr/>
        </p:nvPicPr>
        <p:blipFill>
          <a:blip r:embed="rId7">
            <a:extLst>
              <a:ext uri="{BEBA8EAE-BF5A-486C-A8C5-ECC9F3942E4B}">
                <a14:imgProps xmlns:a14="http://schemas.microsoft.com/office/drawing/2010/main">
                  <a14:imgLayer r:embed="rId8">
                    <a14:imgEffect>
                      <a14:backgroundRemoval t="0" b="98667" l="0" r="100000">
                        <a14:foregroundMark x1="23077" y1="85333" x2="19527" y2="34222"/>
                        <a14:foregroundMark x1="20710" y1="16000" x2="18935" y2="6222"/>
                      </a14:backgroundRemoval>
                    </a14:imgEffect>
                  </a14:imgLayer>
                </a14:imgProps>
              </a:ext>
              <a:ext uri="{28A0092B-C50C-407E-A947-70E740481C1C}">
                <a14:useLocalDpi xmlns:a14="http://schemas.microsoft.com/office/drawing/2010/main" val="0"/>
              </a:ext>
            </a:extLst>
          </a:blip>
          <a:stretch>
            <a:fillRect/>
          </a:stretch>
        </p:blipFill>
        <p:spPr>
          <a:xfrm>
            <a:off x="6163655" y="1416056"/>
            <a:ext cx="1394704" cy="1733064"/>
          </a:xfrm>
          <a:prstGeom prst="rect">
            <a:avLst/>
          </a:prstGeom>
          <a:effectLst>
            <a:glow rad="101600">
              <a:schemeClr val="accent4">
                <a:lumMod val="60000"/>
                <a:lumOff val="40000"/>
                <a:alpha val="60000"/>
              </a:schemeClr>
            </a:glow>
          </a:effectLst>
        </p:spPr>
      </p:pic>
      <p:pic>
        <p:nvPicPr>
          <p:cNvPr id="9" name="Magi"/>
          <p:cNvPicPr>
            <a:picLocks noChangeAspect="1"/>
          </p:cNvPicPr>
          <p:nvPr/>
        </p:nvPicPr>
        <p:blipFill>
          <a:blip r:embed="rId9">
            <a:extLst>
              <a:ext uri="{BEBA8EAE-BF5A-486C-A8C5-ECC9F3942E4B}">
                <a14:imgProps xmlns:a14="http://schemas.microsoft.com/office/drawing/2010/main">
                  <a14:imgLayer r:embed="rId10">
                    <a14:imgEffect>
                      <a14:backgroundRemoval t="0" b="100000" l="2500" r="92857">
                        <a14:foregroundMark x1="46786" y1="3929" x2="46786" y2="3929"/>
                        <a14:foregroundMark x1="50357" y1="3571" x2="51429" y2="6786"/>
                        <a14:foregroundMark x1="45357" y1="5000" x2="45357" y2="3571"/>
                        <a14:foregroundMark x1="44286" y1="6786" x2="44643" y2="4643"/>
                      </a14:backgroundRemoval>
                    </a14:imgEffect>
                  </a14:imgLayer>
                </a14:imgProps>
              </a:ext>
              <a:ext uri="{28A0092B-C50C-407E-A947-70E740481C1C}">
                <a14:useLocalDpi xmlns:a14="http://schemas.microsoft.com/office/drawing/2010/main" val="0"/>
              </a:ext>
            </a:extLst>
          </a:blip>
          <a:stretch>
            <a:fillRect/>
          </a:stretch>
        </p:blipFill>
        <p:spPr>
          <a:xfrm>
            <a:off x="765698" y="3287416"/>
            <a:ext cx="2667000" cy="2667000"/>
          </a:xfrm>
          <a:prstGeom prst="rect">
            <a:avLst/>
          </a:prstGeom>
          <a:ln>
            <a:noFill/>
          </a:ln>
        </p:spPr>
      </p:pic>
      <p:pic>
        <p:nvPicPr>
          <p:cNvPr id="13" name="sm Shep 1"/>
          <p:cNvPicPr>
            <a:picLocks noChangeAspect="1"/>
          </p:cNvPicPr>
          <p:nvPr/>
        </p:nvPicPr>
        <p:blipFill rotWithShape="1">
          <a:blip r:embed="rId11">
            <a:extLst>
              <a:ext uri="{BEBA8EAE-BF5A-486C-A8C5-ECC9F3942E4B}">
                <a14:imgProps xmlns:a14="http://schemas.microsoft.com/office/drawing/2010/main">
                  <a14:imgLayer r:embed="rId6">
                    <a14:imgEffect>
                      <a14:backgroundRemoval t="0" b="100000" l="17778" r="80000">
                        <a14:backgroundMark x1="56889" y1="889" x2="52889" y2="0"/>
                      </a14:backgroundRemoval>
                    </a14:imgEffect>
                  </a14:imgLayer>
                </a14:imgProps>
              </a:ext>
              <a:ext uri="{28A0092B-C50C-407E-A947-70E740481C1C}">
                <a14:useLocalDpi xmlns:a14="http://schemas.microsoft.com/office/drawing/2010/main" val="0"/>
              </a:ext>
            </a:extLst>
          </a:blip>
          <a:srcRect l="18311" r="19429"/>
          <a:stretch/>
        </p:blipFill>
        <p:spPr>
          <a:xfrm>
            <a:off x="9126117" y="1863877"/>
            <a:ext cx="605050" cy="1170809"/>
          </a:xfrm>
          <a:prstGeom prst="rect">
            <a:avLst/>
          </a:prstGeom>
        </p:spPr>
      </p:pic>
      <p:pic>
        <p:nvPicPr>
          <p:cNvPr id="14" name="smShep 2"/>
          <p:cNvPicPr>
            <a:picLocks noChangeAspect="1"/>
          </p:cNvPicPr>
          <p:nvPr/>
        </p:nvPicPr>
        <p:blipFill>
          <a:blip r:embed="rId12" cstate="print">
            <a:extLst>
              <a:ext uri="{BEBA8EAE-BF5A-486C-A8C5-ECC9F3942E4B}">
                <a14:imgProps xmlns:a14="http://schemas.microsoft.com/office/drawing/2010/main">
                  <a14:imgLayer r:embed="rId13">
                    <a14:imgEffect>
                      <a14:backgroundRemoval t="333" b="100000" l="0" r="100000"/>
                    </a14:imgEffect>
                  </a14:imgLayer>
                </a14:imgProps>
              </a:ext>
              <a:ext uri="{28A0092B-C50C-407E-A947-70E740481C1C}">
                <a14:useLocalDpi xmlns:a14="http://schemas.microsoft.com/office/drawing/2010/main" val="0"/>
              </a:ext>
            </a:extLst>
          </a:blip>
          <a:stretch>
            <a:fillRect/>
          </a:stretch>
        </p:blipFill>
        <p:spPr>
          <a:xfrm>
            <a:off x="9485719" y="1925236"/>
            <a:ext cx="586021" cy="1134233"/>
          </a:xfrm>
          <a:prstGeom prst="rect">
            <a:avLst/>
          </a:prstGeom>
        </p:spPr>
      </p:pic>
      <p:pic>
        <p:nvPicPr>
          <p:cNvPr id="15" name="sm Shep 3"/>
          <p:cNvPicPr>
            <a:picLocks noChangeAspect="1"/>
          </p:cNvPicPr>
          <p:nvPr/>
        </p:nvPicPr>
        <p:blipFill>
          <a:blip r:embed="rId14" cstate="print">
            <a:extLst>
              <a:ext uri="{BEBA8EAE-BF5A-486C-A8C5-ECC9F3942E4B}">
                <a14:imgProps xmlns:a14="http://schemas.microsoft.com/office/drawing/2010/main">
                  <a14:imgLayer r:embed="rId15">
                    <a14:imgEffect>
                      <a14:backgroundRemoval t="501" b="100000" l="0" r="99510"/>
                    </a14:imgEffect>
                  </a14:imgLayer>
                </a14:imgProps>
              </a:ext>
              <a:ext uri="{28A0092B-C50C-407E-A947-70E740481C1C}">
                <a14:useLocalDpi xmlns:a14="http://schemas.microsoft.com/office/drawing/2010/main" val="0"/>
              </a:ext>
            </a:extLst>
          </a:blip>
          <a:stretch>
            <a:fillRect/>
          </a:stretch>
        </p:blipFill>
        <p:spPr>
          <a:xfrm>
            <a:off x="9961356" y="1886491"/>
            <a:ext cx="498498" cy="1165620"/>
          </a:xfrm>
          <a:prstGeom prst="rect">
            <a:avLst/>
          </a:prstGeom>
        </p:spPr>
      </p:pic>
      <p:pic>
        <p:nvPicPr>
          <p:cNvPr id="16" name="sm M&amp;J"/>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9153">
                        <a14:foregroundMark x1="6780" y1="62567" x2="26695" y2="89037"/>
                        <a14:foregroundMark x1="9322" y1="56684" x2="9322" y2="56684"/>
                        <a14:foregroundMark x1="8898" y1="53209" x2="8898" y2="53209"/>
                        <a14:foregroundMark x1="29661" y1="50802" x2="29661" y2="50802"/>
                        <a14:foregroundMark x1="12712" y1="42246" x2="12712" y2="42246"/>
                        <a14:foregroundMark x1="15678" y1="37166" x2="15678" y2="37166"/>
                        <a14:foregroundMark x1="9322" y1="45989" x2="16949" y2="35829"/>
                        <a14:foregroundMark x1="44068" y1="29679" x2="41949" y2="25668"/>
                        <a14:foregroundMark x1="44492" y1="30749" x2="44492" y2="30749"/>
                        <a14:backgroundMark x1="3814" y1="43850" x2="2119" y2="47594"/>
                        <a14:backgroundMark x1="2542" y1="58556" x2="0" y2="62834"/>
                        <a14:backgroundMark x1="2542" y1="83690" x2="5932" y2="96791"/>
                        <a14:backgroundMark x1="38983" y1="98396" x2="80508" y2="99198"/>
                        <a14:backgroundMark x1="47034" y1="30214" x2="46186" y2="28075"/>
                      </a14:backgroundRemoval>
                    </a14:imgEffect>
                  </a14:imgLayer>
                </a14:imgProps>
              </a:ext>
              <a:ext uri="{28A0092B-C50C-407E-A947-70E740481C1C}">
                <a14:useLocalDpi xmlns:a14="http://schemas.microsoft.com/office/drawing/2010/main" val="0"/>
              </a:ext>
            </a:extLst>
          </a:blip>
          <a:stretch>
            <a:fillRect/>
          </a:stretch>
        </p:blipFill>
        <p:spPr>
          <a:xfrm>
            <a:off x="10140235" y="3194903"/>
            <a:ext cx="741921" cy="1175756"/>
          </a:xfrm>
          <a:prstGeom prst="rect">
            <a:avLst/>
          </a:prstGeom>
        </p:spPr>
      </p:pic>
      <p:pic>
        <p:nvPicPr>
          <p:cNvPr id="17" name="sm Angels"/>
          <p:cNvPicPr>
            <a:picLocks noChangeAspect="1"/>
          </p:cNvPicPr>
          <p:nvPr/>
        </p:nvPicPr>
        <p:blipFill>
          <a:blip r:embed="rId18">
            <a:extLst>
              <a:ext uri="{BEBA8EAE-BF5A-486C-A8C5-ECC9F3942E4B}">
                <a14:imgProps xmlns:a14="http://schemas.microsoft.com/office/drawing/2010/main">
                  <a14:imgLayer r:embed="rId8">
                    <a14:imgEffect>
                      <a14:backgroundRemoval t="0" b="98667" l="0" r="100000">
                        <a14:foregroundMark x1="23077" y1="85333" x2="19527" y2="34222"/>
                        <a14:foregroundMark x1="20710" y1="16000" x2="18935" y2="6222"/>
                      </a14:backgroundRemoval>
                    </a14:imgEffect>
                  </a14:imgLayer>
                </a14:imgProps>
              </a:ext>
              <a:ext uri="{28A0092B-C50C-407E-A947-70E740481C1C}">
                <a14:useLocalDpi xmlns:a14="http://schemas.microsoft.com/office/drawing/2010/main" val="0"/>
              </a:ext>
            </a:extLst>
          </a:blip>
          <a:stretch>
            <a:fillRect/>
          </a:stretch>
        </p:blipFill>
        <p:spPr>
          <a:xfrm flipH="1">
            <a:off x="10935413" y="1806079"/>
            <a:ext cx="882347" cy="1170809"/>
          </a:xfrm>
          <a:prstGeom prst="rect">
            <a:avLst/>
          </a:prstGeom>
        </p:spPr>
      </p:pic>
      <p:pic>
        <p:nvPicPr>
          <p:cNvPr id="18" name="sm Magi"/>
          <p:cNvPicPr>
            <a:picLocks noChangeAspect="1"/>
          </p:cNvPicPr>
          <p:nvPr/>
        </p:nvPicPr>
        <p:blipFill>
          <a:blip r:embed="rId19">
            <a:extLst>
              <a:ext uri="{BEBA8EAE-BF5A-486C-A8C5-ECC9F3942E4B}">
                <a14:imgProps xmlns:a14="http://schemas.microsoft.com/office/drawing/2010/main">
                  <a14:imgLayer r:embed="rId10">
                    <a14:imgEffect>
                      <a14:backgroundRemoval t="0" b="100000" l="2500" r="92857">
                        <a14:foregroundMark x1="46786" y1="3929" x2="46786" y2="3929"/>
                        <a14:foregroundMark x1="44643" y1="5714" x2="45357" y2="2857"/>
                        <a14:foregroundMark x1="52500" y1="7143" x2="51071" y2="3571"/>
                      </a14:backgroundRemoval>
                    </a14:imgEffect>
                  </a14:imgLayer>
                </a14:imgProps>
              </a:ext>
              <a:ext uri="{28A0092B-C50C-407E-A947-70E740481C1C}">
                <a14:useLocalDpi xmlns:a14="http://schemas.microsoft.com/office/drawing/2010/main" val="0"/>
              </a:ext>
            </a:extLst>
          </a:blip>
          <a:stretch>
            <a:fillRect/>
          </a:stretch>
        </p:blipFill>
        <p:spPr>
          <a:xfrm>
            <a:off x="10053252" y="4507791"/>
            <a:ext cx="1175756" cy="1175756"/>
          </a:xfrm>
          <a:prstGeom prst="rect">
            <a:avLst/>
          </a:prstGeom>
        </p:spPr>
      </p:pic>
      <p:pic>
        <p:nvPicPr>
          <p:cNvPr id="7" name="M&amp;J"/>
          <p:cNvPicPr>
            <a:picLocks noChangeAspect="1"/>
          </p:cNvPicPr>
          <p:nvPr/>
        </p:nvPicPr>
        <p:blipFill>
          <a:blip r:embed="rId20">
            <a:extLst>
              <a:ext uri="{BEBA8EAE-BF5A-486C-A8C5-ECC9F3942E4B}">
                <a14:imgProps xmlns:a14="http://schemas.microsoft.com/office/drawing/2010/main">
                  <a14:imgLayer r:embed="rId21">
                    <a14:imgEffect>
                      <a14:backgroundRemoval t="0" b="100000" l="0" r="99153">
                        <a14:foregroundMark x1="6780" y1="62567" x2="26695" y2="89037"/>
                        <a14:foregroundMark x1="9322" y1="56684" x2="9322" y2="56684"/>
                        <a14:foregroundMark x1="8898" y1="53209" x2="8898" y2="53209"/>
                        <a14:foregroundMark x1="29661" y1="50802" x2="29661" y2="50802"/>
                        <a14:foregroundMark x1="12712" y1="42246" x2="12712" y2="42246"/>
                        <a14:foregroundMark x1="15678" y1="37166" x2="15678" y2="37166"/>
                        <a14:foregroundMark x1="9322" y1="45989" x2="16949" y2="35829"/>
                        <a14:foregroundMark x1="45763" y1="31818" x2="41949" y2="26738"/>
                        <a14:backgroundMark x1="3814" y1="43850" x2="2119" y2="47594"/>
                        <a14:backgroundMark x1="2542" y1="58556" x2="0" y2="62834"/>
                        <a14:backgroundMark x1="2542" y1="83690" x2="5932" y2="96791"/>
                        <a14:backgroundMark x1="38983" y1="98396" x2="80508" y2="99198"/>
                        <a14:backgroundMark x1="46610" y1="29947" x2="46610" y2="28610"/>
                      </a14:backgroundRemoval>
                    </a14:imgEffect>
                  </a14:imgLayer>
                </a14:imgProps>
              </a:ext>
              <a:ext uri="{28A0092B-C50C-407E-A947-70E740481C1C}">
                <a14:useLocalDpi xmlns:a14="http://schemas.microsoft.com/office/drawing/2010/main" val="0"/>
              </a:ext>
            </a:extLst>
          </a:blip>
          <a:stretch>
            <a:fillRect/>
          </a:stretch>
        </p:blipFill>
        <p:spPr>
          <a:xfrm>
            <a:off x="3623651" y="3034686"/>
            <a:ext cx="1969730" cy="3121522"/>
          </a:xfrm>
          <a:prstGeom prst="rect">
            <a:avLst/>
          </a:prstGeom>
        </p:spPr>
      </p:pic>
      <p:sp>
        <p:nvSpPr>
          <p:cNvPr id="27" name="Trigger: Shep"/>
          <p:cNvSpPr/>
          <p:nvPr/>
        </p:nvSpPr>
        <p:spPr>
          <a:xfrm>
            <a:off x="9177307" y="1900453"/>
            <a:ext cx="1282547" cy="1134233"/>
          </a:xfrm>
          <a:prstGeom prst="rect">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8" name="Star: 4 Points 27"/>
          <p:cNvSpPr/>
          <p:nvPr/>
        </p:nvSpPr>
        <p:spPr>
          <a:xfrm>
            <a:off x="4098136" y="1458274"/>
            <a:ext cx="831162" cy="933923"/>
          </a:xfrm>
          <a:prstGeom prst="star4">
            <a:avLst>
              <a:gd name="adj" fmla="val 10175"/>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NZ" dirty="0"/>
          </a:p>
        </p:txBody>
      </p:sp>
      <p:pic>
        <p:nvPicPr>
          <p:cNvPr id="4" name="Shep 2"/>
          <p:cNvPicPr>
            <a:picLocks noChangeAspect="1"/>
          </p:cNvPicPr>
          <p:nvPr/>
        </p:nvPicPr>
        <p:blipFill>
          <a:blip r:embed="rId22">
            <a:extLst>
              <a:ext uri="{BEBA8EAE-BF5A-486C-A8C5-ECC9F3942E4B}">
                <a14:imgProps xmlns:a14="http://schemas.microsoft.com/office/drawing/2010/main">
                  <a14:imgLayer r:embed="rId23">
                    <a14:imgEffect>
                      <a14:backgroundRemoval t="333" b="100000" l="0" r="100000"/>
                    </a14:imgEffect>
                  </a14:imgLayer>
                </a14:imgProps>
              </a:ext>
              <a:ext uri="{28A0092B-C50C-407E-A947-70E740481C1C}">
                <a14:useLocalDpi xmlns:a14="http://schemas.microsoft.com/office/drawing/2010/main" val="0"/>
              </a:ext>
            </a:extLst>
          </a:blip>
          <a:stretch>
            <a:fillRect/>
          </a:stretch>
        </p:blipFill>
        <p:spPr>
          <a:xfrm>
            <a:off x="6585029" y="3450818"/>
            <a:ext cx="1377950" cy="2667000"/>
          </a:xfrm>
          <a:prstGeom prst="rect">
            <a:avLst/>
          </a:prstGeom>
        </p:spPr>
      </p:pic>
      <p:sp>
        <p:nvSpPr>
          <p:cNvPr id="6" name="TextBox 5"/>
          <p:cNvSpPr txBox="1"/>
          <p:nvPr/>
        </p:nvSpPr>
        <p:spPr>
          <a:xfrm>
            <a:off x="4480990" y="6401979"/>
            <a:ext cx="3230020" cy="461665"/>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Click characters on the right as they appear in the story to bring them into the main box.</a:t>
            </a:r>
          </a:p>
        </p:txBody>
      </p:sp>
    </p:spTree>
    <p:extLst>
      <p:ext uri="{BB962C8B-B14F-4D97-AF65-F5344CB8AC3E}">
        <p14:creationId xmlns:p14="http://schemas.microsoft.com/office/powerpoint/2010/main" val="191596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1000"/>
                                        <p:tgtEl>
                                          <p:spTgt spid="13"/>
                                        </p:tgtEl>
                                      </p:cBhvr>
                                    </p:animEffect>
                                    <p:anim calcmode="lin" valueType="num">
                                      <p:cBhvr>
                                        <p:cTn id="7" dur="1000"/>
                                        <p:tgtEl>
                                          <p:spTgt spid="13"/>
                                        </p:tgtEl>
                                        <p:attrNameLst>
                                          <p:attrName>ppt_x</p:attrName>
                                        </p:attrNameLst>
                                      </p:cBhvr>
                                      <p:tavLst>
                                        <p:tav tm="0">
                                          <p:val>
                                            <p:strVal val="ppt_x"/>
                                          </p:val>
                                        </p:tav>
                                        <p:tav tm="100000">
                                          <p:val>
                                            <p:strVal val="ppt_x"/>
                                          </p:val>
                                        </p:tav>
                                      </p:tavLst>
                                    </p:anim>
                                    <p:anim calcmode="lin" valueType="num">
                                      <p:cBhvr>
                                        <p:cTn id="8" dur="1000"/>
                                        <p:tgtEl>
                                          <p:spTgt spid="13"/>
                                        </p:tgtEl>
                                        <p:attrNameLst>
                                          <p:attrName>ppt_y</p:attrName>
                                        </p:attrNameLst>
                                      </p:cBhvr>
                                      <p:tavLst>
                                        <p:tav tm="0">
                                          <p:val>
                                            <p:strVal val="ppt_y"/>
                                          </p:val>
                                        </p:tav>
                                        <p:tav tm="100000">
                                          <p:val>
                                            <p:strVal val="ppt_y-.1"/>
                                          </p:val>
                                        </p:tav>
                                      </p:tavLst>
                                    </p:anim>
                                    <p:set>
                                      <p:cBhvr>
                                        <p:cTn id="9" dur="1" fill="hold">
                                          <p:stCondLst>
                                            <p:cond delay="999"/>
                                          </p:stCondLst>
                                        </p:cTn>
                                        <p:tgtEl>
                                          <p:spTgt spid="13"/>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14"/>
                                        </p:tgtEl>
                                      </p:cBhvr>
                                    </p:animEffect>
                                    <p:anim calcmode="lin" valueType="num">
                                      <p:cBhvr>
                                        <p:cTn id="12" dur="1000"/>
                                        <p:tgtEl>
                                          <p:spTgt spid="14"/>
                                        </p:tgtEl>
                                        <p:attrNameLst>
                                          <p:attrName>ppt_x</p:attrName>
                                        </p:attrNameLst>
                                      </p:cBhvr>
                                      <p:tavLst>
                                        <p:tav tm="0">
                                          <p:val>
                                            <p:strVal val="ppt_x"/>
                                          </p:val>
                                        </p:tav>
                                        <p:tav tm="100000">
                                          <p:val>
                                            <p:strVal val="ppt_x"/>
                                          </p:val>
                                        </p:tav>
                                      </p:tavLst>
                                    </p:anim>
                                    <p:anim calcmode="lin" valueType="num">
                                      <p:cBhvr>
                                        <p:cTn id="13" dur="1000"/>
                                        <p:tgtEl>
                                          <p:spTgt spid="14"/>
                                        </p:tgtEl>
                                        <p:attrNameLst>
                                          <p:attrName>ppt_y</p:attrName>
                                        </p:attrNameLst>
                                      </p:cBhvr>
                                      <p:tavLst>
                                        <p:tav tm="0">
                                          <p:val>
                                            <p:strVal val="ppt_y"/>
                                          </p:val>
                                        </p:tav>
                                        <p:tav tm="100000">
                                          <p:val>
                                            <p:strVal val="ppt_y-.1"/>
                                          </p:val>
                                        </p:tav>
                                      </p:tavLst>
                                    </p:anim>
                                    <p:set>
                                      <p:cBhvr>
                                        <p:cTn id="14" dur="1" fill="hold">
                                          <p:stCondLst>
                                            <p:cond delay="999"/>
                                          </p:stCondLst>
                                        </p:cTn>
                                        <p:tgtEl>
                                          <p:spTgt spid="14"/>
                                        </p:tgtEl>
                                        <p:attrNameLst>
                                          <p:attrName>style.visibility</p:attrName>
                                        </p:attrNameLst>
                                      </p:cBhvr>
                                      <p:to>
                                        <p:strVal val="hidden"/>
                                      </p:to>
                                    </p:set>
                                  </p:childTnLst>
                                </p:cTn>
                              </p:par>
                              <p:par>
                                <p:cTn id="15" presetID="47" presetClass="exit" presetSubtype="0" fill="hold" nodeType="withEffect">
                                  <p:stCondLst>
                                    <p:cond delay="0"/>
                                  </p:stCondLst>
                                  <p:childTnLst>
                                    <p:animEffect transition="out" filter="fade">
                                      <p:cBhvr>
                                        <p:cTn id="16" dur="1000"/>
                                        <p:tgtEl>
                                          <p:spTgt spid="15"/>
                                        </p:tgtEl>
                                      </p:cBhvr>
                                    </p:animEffect>
                                    <p:anim calcmode="lin" valueType="num">
                                      <p:cBhvr>
                                        <p:cTn id="17" dur="1000"/>
                                        <p:tgtEl>
                                          <p:spTgt spid="15"/>
                                        </p:tgtEl>
                                        <p:attrNameLst>
                                          <p:attrName>ppt_x</p:attrName>
                                        </p:attrNameLst>
                                      </p:cBhvr>
                                      <p:tavLst>
                                        <p:tav tm="0">
                                          <p:val>
                                            <p:strVal val="ppt_x"/>
                                          </p:val>
                                        </p:tav>
                                        <p:tav tm="100000">
                                          <p:val>
                                            <p:strVal val="ppt_x"/>
                                          </p:val>
                                        </p:tav>
                                      </p:tavLst>
                                    </p:anim>
                                    <p:anim calcmode="lin" valueType="num">
                                      <p:cBhvr>
                                        <p:cTn id="18" dur="1000"/>
                                        <p:tgtEl>
                                          <p:spTgt spid="15"/>
                                        </p:tgtEl>
                                        <p:attrNameLst>
                                          <p:attrName>ppt_y</p:attrName>
                                        </p:attrNameLst>
                                      </p:cBhvr>
                                      <p:tavLst>
                                        <p:tav tm="0">
                                          <p:val>
                                            <p:strVal val="ppt_y"/>
                                          </p:val>
                                        </p:tav>
                                        <p:tav tm="100000">
                                          <p:val>
                                            <p:strVal val="ppt_y-.1"/>
                                          </p:val>
                                        </p:tav>
                                      </p:tavLst>
                                    </p:anim>
                                    <p:set>
                                      <p:cBhvr>
                                        <p:cTn id="19" dur="1" fill="hold">
                                          <p:stCondLst>
                                            <p:cond delay="999"/>
                                          </p:stCondLst>
                                        </p:cTn>
                                        <p:tgtEl>
                                          <p:spTgt spid="15"/>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7"/>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withEffect">
                                  <p:stCondLst>
                                    <p:cond delay="0"/>
                                  </p:stCondLst>
                                  <p:childTnLst>
                                    <p:animEffect transition="out" filter="fade">
                                      <p:cBhvr>
                                        <p:cTn id="39" dur="1000"/>
                                        <p:tgtEl>
                                          <p:spTgt spid="17"/>
                                        </p:tgtEl>
                                      </p:cBhvr>
                                    </p:animEffect>
                                    <p:anim calcmode="lin" valueType="num">
                                      <p:cBhvr>
                                        <p:cTn id="40" dur="1000"/>
                                        <p:tgtEl>
                                          <p:spTgt spid="17"/>
                                        </p:tgtEl>
                                        <p:attrNameLst>
                                          <p:attrName>ppt_x</p:attrName>
                                        </p:attrNameLst>
                                      </p:cBhvr>
                                      <p:tavLst>
                                        <p:tav tm="0">
                                          <p:val>
                                            <p:strVal val="ppt_x"/>
                                          </p:val>
                                        </p:tav>
                                        <p:tav tm="100000">
                                          <p:val>
                                            <p:strVal val="ppt_x"/>
                                          </p:val>
                                        </p:tav>
                                      </p:tavLst>
                                    </p:anim>
                                    <p:anim calcmode="lin" valueType="num">
                                      <p:cBhvr>
                                        <p:cTn id="41" dur="1000"/>
                                        <p:tgtEl>
                                          <p:spTgt spid="17"/>
                                        </p:tgtEl>
                                        <p:attrNameLst>
                                          <p:attrName>ppt_y</p:attrName>
                                        </p:attrNameLst>
                                      </p:cBhvr>
                                      <p:tavLst>
                                        <p:tav tm="0">
                                          <p:val>
                                            <p:strVal val="ppt_y"/>
                                          </p:val>
                                        </p:tav>
                                        <p:tav tm="100000">
                                          <p:val>
                                            <p:strVal val="ppt_y-.1"/>
                                          </p:val>
                                        </p:tav>
                                      </p:tavLst>
                                    </p:anim>
                                    <p:set>
                                      <p:cBhvr>
                                        <p:cTn id="42" dur="1" fill="hold">
                                          <p:stCondLst>
                                            <p:cond delay="999"/>
                                          </p:stCondLst>
                                        </p:cTn>
                                        <p:tgtEl>
                                          <p:spTgt spid="17"/>
                                        </p:tgtEl>
                                        <p:attrNameLst>
                                          <p:attrName>style.visibility</p:attrName>
                                        </p:attrNameLst>
                                      </p:cBhvr>
                                      <p:to>
                                        <p:strVal val="hidden"/>
                                      </p:to>
                                    </p:set>
                                  </p:childTnLst>
                                </p:cTn>
                              </p:par>
                              <p:par>
                                <p:cTn id="43" presetID="47"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47" presetClass="exit" presetSubtype="0" fill="hold" nodeType="clickEffect">
                                  <p:stCondLst>
                                    <p:cond delay="0"/>
                                  </p:stCondLst>
                                  <p:childTnLst>
                                    <p:animEffect transition="out" filter="fade">
                                      <p:cBhvr>
                                        <p:cTn id="52" dur="1000"/>
                                        <p:tgtEl>
                                          <p:spTgt spid="16"/>
                                        </p:tgtEl>
                                      </p:cBhvr>
                                    </p:animEffect>
                                    <p:anim calcmode="lin" valueType="num">
                                      <p:cBhvr>
                                        <p:cTn id="53" dur="1000"/>
                                        <p:tgtEl>
                                          <p:spTgt spid="16"/>
                                        </p:tgtEl>
                                        <p:attrNameLst>
                                          <p:attrName>ppt_x</p:attrName>
                                        </p:attrNameLst>
                                      </p:cBhvr>
                                      <p:tavLst>
                                        <p:tav tm="0">
                                          <p:val>
                                            <p:strVal val="ppt_x"/>
                                          </p:val>
                                        </p:tav>
                                        <p:tav tm="100000">
                                          <p:val>
                                            <p:strVal val="ppt_x"/>
                                          </p:val>
                                        </p:tav>
                                      </p:tavLst>
                                    </p:anim>
                                    <p:anim calcmode="lin" valueType="num">
                                      <p:cBhvr>
                                        <p:cTn id="54" dur="1000"/>
                                        <p:tgtEl>
                                          <p:spTgt spid="16"/>
                                        </p:tgtEl>
                                        <p:attrNameLst>
                                          <p:attrName>ppt_y</p:attrName>
                                        </p:attrNameLst>
                                      </p:cBhvr>
                                      <p:tavLst>
                                        <p:tav tm="0">
                                          <p:val>
                                            <p:strVal val="ppt_y"/>
                                          </p:val>
                                        </p:tav>
                                        <p:tav tm="100000">
                                          <p:val>
                                            <p:strVal val="ppt_y-.1"/>
                                          </p:val>
                                        </p:tav>
                                      </p:tavLst>
                                    </p:anim>
                                    <p:set>
                                      <p:cBhvr>
                                        <p:cTn id="55" dur="1" fill="hold">
                                          <p:stCondLst>
                                            <p:cond delay="999"/>
                                          </p:stCondLst>
                                        </p:cTn>
                                        <p:tgtEl>
                                          <p:spTgt spid="16"/>
                                        </p:tgtEl>
                                        <p:attrNameLst>
                                          <p:attrName>style.visibility</p:attrName>
                                        </p:attrNameLst>
                                      </p:cBhvr>
                                      <p:to>
                                        <p:strVal val="hidden"/>
                                      </p:to>
                                    </p:set>
                                  </p:childTnLst>
                                </p:cTn>
                              </p:par>
                              <p:par>
                                <p:cTn id="56" presetID="42"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withEffect">
                                  <p:stCondLst>
                                    <p:cond delay="0"/>
                                  </p:stCondLst>
                                  <p:childTnLst>
                                    <p:animEffect transition="out" filter="fade">
                                      <p:cBhvr>
                                        <p:cTn id="65" dur="1000"/>
                                        <p:tgtEl>
                                          <p:spTgt spid="18"/>
                                        </p:tgtEl>
                                      </p:cBhvr>
                                    </p:animEffect>
                                    <p:anim calcmode="lin" valueType="num">
                                      <p:cBhvr>
                                        <p:cTn id="66" dur="1000"/>
                                        <p:tgtEl>
                                          <p:spTgt spid="18"/>
                                        </p:tgtEl>
                                        <p:attrNameLst>
                                          <p:attrName>ppt_x</p:attrName>
                                        </p:attrNameLst>
                                      </p:cBhvr>
                                      <p:tavLst>
                                        <p:tav tm="0">
                                          <p:val>
                                            <p:strVal val="ppt_x"/>
                                          </p:val>
                                        </p:tav>
                                        <p:tav tm="100000">
                                          <p:val>
                                            <p:strVal val="ppt_x"/>
                                          </p:val>
                                        </p:tav>
                                      </p:tavLst>
                                    </p:anim>
                                    <p:anim calcmode="lin" valueType="num">
                                      <p:cBhvr>
                                        <p:cTn id="67" dur="1000"/>
                                        <p:tgtEl>
                                          <p:spTgt spid="18"/>
                                        </p:tgtEl>
                                        <p:attrNameLst>
                                          <p:attrName>ppt_y</p:attrName>
                                        </p:attrNameLst>
                                      </p:cBhvr>
                                      <p:tavLst>
                                        <p:tav tm="0">
                                          <p:val>
                                            <p:strVal val="ppt_y"/>
                                          </p:val>
                                        </p:tav>
                                        <p:tav tm="100000">
                                          <p:val>
                                            <p:strVal val="ppt_y+.1"/>
                                          </p:val>
                                        </p:tav>
                                      </p:tavLst>
                                    </p:anim>
                                    <p:set>
                                      <p:cBhvr>
                                        <p:cTn id="68" dur="1" fill="hold">
                                          <p:stCondLst>
                                            <p:cond delay="999"/>
                                          </p:stCondLst>
                                        </p:cTn>
                                        <p:tgtEl>
                                          <p:spTgt spid="18"/>
                                        </p:tgtEl>
                                        <p:attrNameLst>
                                          <p:attrName>style.visibility</p:attrName>
                                        </p:attrNameLst>
                                      </p:cBhvr>
                                      <p:to>
                                        <p:strVal val="hidden"/>
                                      </p:to>
                                    </p:set>
                                  </p:childTnLst>
                                </p:cTn>
                              </p:par>
                              <p:par>
                                <p:cTn id="69" presetID="42"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anim calcmode="lin" valueType="num">
                                      <p:cBhvr>
                                        <p:cTn id="72" dur="1000" fill="hold"/>
                                        <p:tgtEl>
                                          <p:spTgt spid="9"/>
                                        </p:tgtEl>
                                        <p:attrNameLst>
                                          <p:attrName>ppt_x</p:attrName>
                                        </p:attrNameLst>
                                      </p:cBhvr>
                                      <p:tavLst>
                                        <p:tav tm="0">
                                          <p:val>
                                            <p:strVal val="#ppt_x"/>
                                          </p:val>
                                        </p:tav>
                                        <p:tav tm="100000">
                                          <p:val>
                                            <p:strVal val="#ppt_x"/>
                                          </p:val>
                                        </p:tav>
                                      </p:tavLst>
                                    </p:anim>
                                    <p:anim calcmode="lin" valueType="num">
                                      <p:cBhvr>
                                        <p:cTn id="7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withEffect">
                                  <p:stCondLst>
                                    <p:cond delay="0"/>
                                  </p:stCondLst>
                                  <p:childTnLst>
                                    <p:set>
                                      <p:cBhvr>
                                        <p:cTn id="78" dur="1" fill="hold">
                                          <p:stCondLst>
                                            <p:cond delay="0"/>
                                          </p:stCondLst>
                                        </p:cTn>
                                        <p:tgtEl>
                                          <p:spTgt spid="9"/>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7"/>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4"/>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5"/>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01" restart="whenNotActive" fill="hold" evtFilter="cancelBubble" nodeType="interactiveSeq">
                <p:stCondLst>
                  <p:cond evt="onClick" delay="0">
                    <p:tgtEl>
                      <p:spTgt spid="1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nodeType="withEffect">
                                  <p:stCondLst>
                                    <p:cond delay="0"/>
                                  </p:stCondLst>
                                  <p:childTnLst>
                                    <p:set>
                                      <p:cBhvr>
                                        <p:cTn id="105" dur="1" fill="hold">
                                          <p:stCondLst>
                                            <p:cond delay="0"/>
                                          </p:stCondLst>
                                        </p:cTn>
                                        <p:tgtEl>
                                          <p:spTgt spid="9"/>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7"/>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8"/>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3"/>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4"/>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5"/>
                                        </p:tgtEl>
                                        <p:attrNameLst>
                                          <p:attrName>style.visibility</p:attrName>
                                        </p:attrNameLst>
                                      </p:cBhvr>
                                      <p:to>
                                        <p:strVal val="hidden"/>
                                      </p:to>
                                    </p:set>
                                  </p:childTnLst>
                                </p:cTn>
                              </p:par>
                              <p:par>
                                <p:cTn id="116" presetID="1" presetClass="entr" presetSubtype="0" fill="hold" nodeType="withEffect">
                                  <p:stCondLst>
                                    <p:cond delay="0"/>
                                  </p:stCondLst>
                                  <p:childTnLst>
                                    <p:set>
                                      <p:cBhvr>
                                        <p:cTn id="117" dur="1" fill="hold">
                                          <p:stCondLst>
                                            <p:cond delay="0"/>
                                          </p:stCondLst>
                                        </p:cTn>
                                        <p:tgtEl>
                                          <p:spTgt spid="13"/>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14"/>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15"/>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17"/>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16"/>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Border 5"/>
          <p:cNvSpPr/>
          <p:nvPr/>
        </p:nvSpPr>
        <p:spPr>
          <a:xfrm>
            <a:off x="1196191" y="5109449"/>
            <a:ext cx="9892363" cy="451405"/>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Questions I would like to ask about the topics in this lesson are…</a:t>
            </a:r>
          </a:p>
        </p:txBody>
      </p:sp>
      <p:sp>
        <p:nvSpPr>
          <p:cNvPr id="37" name="Shape: Border 4"/>
          <p:cNvSpPr/>
          <p:nvPr/>
        </p:nvSpPr>
        <p:spPr>
          <a:xfrm>
            <a:off x="1196188" y="4379014"/>
            <a:ext cx="9892365" cy="451405"/>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lesson?</a:t>
            </a:r>
            <a:endParaRPr lang="en-GB" sz="2400" dirty="0">
              <a:solidFill>
                <a:schemeClr val="tx1"/>
              </a:solidFill>
              <a:latin typeface="Arial" panose="020B0604020202020204" pitchFamily="34" charset="0"/>
              <a:cs typeface="Arial" panose="020B0604020202020204" pitchFamily="34" charset="0"/>
            </a:endParaRPr>
          </a:p>
        </p:txBody>
      </p:sp>
      <p:sp>
        <p:nvSpPr>
          <p:cNvPr id="23" name="Shape: Border 3"/>
          <p:cNvSpPr/>
          <p:nvPr/>
        </p:nvSpPr>
        <p:spPr>
          <a:xfrm>
            <a:off x="1196187" y="3645075"/>
            <a:ext cx="9892365" cy="451405"/>
          </a:xfrm>
          <a:prstGeom prst="rect">
            <a:avLst/>
          </a:prstGeom>
          <a:solidFill>
            <a:schemeClr val="accent4">
              <a:lumMod val="20000"/>
              <a:lumOff val="80000"/>
            </a:schemeClr>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Why do we believe Jesus is God’s best gift to the world?</a:t>
            </a:r>
            <a:endParaRPr lang="en-NZ" sz="2800" dirty="0">
              <a:solidFill>
                <a:schemeClr val="tx1"/>
              </a:solidFill>
              <a:latin typeface="Arial" panose="020B0604020202020204" pitchFamily="34" charset="0"/>
              <a:cs typeface="Arial" panose="020B0604020202020204" pitchFamily="34" charset="0"/>
            </a:endParaRPr>
          </a:p>
        </p:txBody>
      </p:sp>
      <p:sp>
        <p:nvSpPr>
          <p:cNvPr id="24" name="Shape: Border 2"/>
          <p:cNvSpPr/>
          <p:nvPr/>
        </p:nvSpPr>
        <p:spPr>
          <a:xfrm>
            <a:off x="1196186" y="2850341"/>
            <a:ext cx="9892365" cy="470533"/>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Use the pictures on slide 8 and tell the Christmas story to your group.</a:t>
            </a:r>
            <a:endParaRPr lang="en-NZ" sz="2400" dirty="0">
              <a:solidFill>
                <a:schemeClr val="tx1"/>
              </a:solidFill>
              <a:latin typeface="Arial" panose="020B0604020202020204" pitchFamily="34" charset="0"/>
              <a:cs typeface="Arial" panose="020B0604020202020204" pitchFamily="34" charset="0"/>
            </a:endParaRPr>
          </a:p>
        </p:txBody>
      </p:sp>
      <p:sp>
        <p:nvSpPr>
          <p:cNvPr id="25" name="Shape: Border 1"/>
          <p:cNvSpPr/>
          <p:nvPr/>
        </p:nvSpPr>
        <p:spPr>
          <a:xfrm>
            <a:off x="1196190" y="2135974"/>
            <a:ext cx="9892364" cy="451405"/>
          </a:xfrm>
          <a:prstGeom prst="rect">
            <a:avLst/>
          </a:prstGeom>
          <a:solidFill>
            <a:schemeClr val="accent4">
              <a:lumMod val="20000"/>
              <a:lumOff val="80000"/>
            </a:scheme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Who is your favourite character in the Christmas story – can you say why?</a:t>
            </a:r>
            <a:endParaRPr lang="en-NZ" sz="2800" dirty="0">
              <a:solidFill>
                <a:schemeClr val="tx1"/>
              </a:solidFill>
              <a:latin typeface="Arial" panose="020B0604020202020204" pitchFamily="34" charset="0"/>
              <a:cs typeface="Arial" panose="020B0604020202020204" pitchFamily="34" charset="0"/>
            </a:endParaRPr>
          </a:p>
        </p:txBody>
      </p:sp>
      <p:sp>
        <p:nvSpPr>
          <p:cNvPr id="38" name="Shape: Number 5"/>
          <p:cNvSpPr txBox="1"/>
          <p:nvPr/>
        </p:nvSpPr>
        <p:spPr>
          <a:xfrm>
            <a:off x="743568" y="5128373"/>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5)</a:t>
            </a:r>
          </a:p>
        </p:txBody>
      </p:sp>
      <p:sp>
        <p:nvSpPr>
          <p:cNvPr id="39" name="Shape: Number 4"/>
          <p:cNvSpPr txBox="1"/>
          <p:nvPr/>
        </p:nvSpPr>
        <p:spPr>
          <a:xfrm>
            <a:off x="743568" y="4394434"/>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4)</a:t>
            </a:r>
          </a:p>
        </p:txBody>
      </p:sp>
      <p:sp>
        <p:nvSpPr>
          <p:cNvPr id="27" name="Shape: Number 3"/>
          <p:cNvSpPr txBox="1"/>
          <p:nvPr/>
        </p:nvSpPr>
        <p:spPr>
          <a:xfrm>
            <a:off x="743568" y="3660447"/>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3)</a:t>
            </a:r>
          </a:p>
        </p:txBody>
      </p:sp>
      <p:sp>
        <p:nvSpPr>
          <p:cNvPr id="28" name="Shape: Number 2"/>
          <p:cNvSpPr txBox="1"/>
          <p:nvPr/>
        </p:nvSpPr>
        <p:spPr>
          <a:xfrm>
            <a:off x="743568" y="2891815"/>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2)</a:t>
            </a:r>
          </a:p>
        </p:txBody>
      </p:sp>
      <p:sp>
        <p:nvSpPr>
          <p:cNvPr id="29" name="Shape: Number 1"/>
          <p:cNvSpPr txBox="1"/>
          <p:nvPr/>
        </p:nvSpPr>
        <p:spPr>
          <a:xfrm>
            <a:off x="743569" y="2148394"/>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L-2</a:t>
            </a:r>
          </a:p>
          <a:p>
            <a:pPr algn="ctr"/>
            <a:r>
              <a:rPr lang="en-GB" sz="1200" b="1" dirty="0">
                <a:solidFill>
                  <a:srgbClr val="002060"/>
                </a:solidFill>
                <a:latin typeface="Arial" pitchFamily="34" charset="0"/>
                <a:cs typeface="Arial" pitchFamily="34" charset="0"/>
              </a:rPr>
              <a:t>S-09</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13066" y="6550225"/>
            <a:ext cx="296587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in each caption space to reveal text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7529" y="204259"/>
            <a:ext cx="1704205" cy="1624570"/>
          </a:xfrm>
          <a:prstGeom prst="rect">
            <a:avLst/>
          </a:prstGeom>
          <a:ln>
            <a:noFill/>
          </a:ln>
          <a:effectLst>
            <a:softEdge rad="112500"/>
          </a:effectLst>
        </p:spPr>
      </p:pic>
      <p:sp>
        <p:nvSpPr>
          <p:cNvPr id="4" name="Title 3"/>
          <p:cNvSpPr>
            <a:spLocks noGrp="1"/>
          </p:cNvSpPr>
          <p:nvPr>
            <p:ph type="title"/>
          </p:nvPr>
        </p:nvSpPr>
        <p:spPr/>
        <p:txBody>
          <a:bodyPr/>
          <a:lstStyle/>
          <a:p>
            <a:pPr algn="ctr"/>
            <a:r>
              <a:rPr lang="en-NZ" b="1" dirty="0">
                <a:ln w="10160">
                  <a:solidFill>
                    <a:schemeClr val="bg1"/>
                  </a:solid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Check Up</a:t>
            </a:r>
            <a:endParaRPr lang="en-NZ" dirty="0">
              <a:ln w="10160">
                <a:solidFill>
                  <a:schemeClr val="bg1"/>
                </a:solidFill>
                <a:prstDash val="solid"/>
              </a:ln>
              <a:solidFill>
                <a:srgbClr val="C00000"/>
              </a:solidFill>
            </a:endParaRPr>
          </a:p>
        </p:txBody>
      </p:sp>
    </p:spTree>
    <p:extLst>
      <p:ext uri="{BB962C8B-B14F-4D97-AF65-F5344CB8AC3E}">
        <p14:creationId xmlns:p14="http://schemas.microsoft.com/office/powerpoint/2010/main" val="1328895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750" fill="hold"/>
                                        <p:tgtEl>
                                          <p:spTgt spid="25">
                                            <p:txEl>
                                              <p:pRg st="0" end="0"/>
                                            </p:txEl>
                                          </p:spTgt>
                                        </p:tgtEl>
                                        <p:attrNameLst>
                                          <p:attrName>style.color</p:attrName>
                                        </p:attrNameLst>
                                      </p:cBhvr>
                                      <p:to>
                                        <a:srgbClr val="7F600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nodeType="withEffect">
                                  <p:stCondLst>
                                    <p:cond delay="0"/>
                                  </p:stCondLst>
                                  <p:childTnLst>
                                    <p:animClr clrSpc="rgb" dir="cw">
                                      <p:cBhvr override="childStyle">
                                        <p:cTn id="14" dur="750" fill="hold"/>
                                        <p:tgtEl>
                                          <p:spTgt spid="24">
                                            <p:txEl>
                                              <p:pRg st="0" end="0"/>
                                            </p:txEl>
                                          </p:spTgt>
                                        </p:tgtEl>
                                        <p:attrNameLst>
                                          <p:attrName>style.color</p:attrName>
                                        </p:attrNameLst>
                                      </p:cBhvr>
                                      <p:to>
                                        <a:srgbClr val="7F600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7"/>
                    </p:tgtEl>
                  </p:cond>
                </p:stCondLst>
                <p:endSync evt="end" delay="0">
                  <p:rtn val="all"/>
                </p:endSync>
                <p:childTnLst>
                  <p:par>
                    <p:cTn id="19" fill="hold">
                      <p:stCondLst>
                        <p:cond delay="0"/>
                      </p:stCondLst>
                      <p:childTnLst>
                        <p:par>
                          <p:cTn id="20" fill="hold">
                            <p:stCondLst>
                              <p:cond delay="0"/>
                            </p:stCondLst>
                            <p:childTnLst>
                              <p:par>
                                <p:cTn id="21" presetID="22" presetClass="entr" presetSubtype="8" fill="hold" nodeType="with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par>
                                <p:cTn id="24" presetID="3" presetClass="emph" presetSubtype="2" fill="hold" nodeType="withEffect">
                                  <p:stCondLst>
                                    <p:cond delay="0"/>
                                  </p:stCondLst>
                                  <p:childTnLst>
                                    <p:animClr clrSpc="rgb" dir="cw">
                                      <p:cBhvr override="childStyle">
                                        <p:cTn id="25" dur="750" fill="hold"/>
                                        <p:tgtEl>
                                          <p:spTgt spid="23">
                                            <p:txEl>
                                              <p:pRg st="0" end="0"/>
                                            </p:txEl>
                                          </p:spTgt>
                                        </p:tgtEl>
                                        <p:attrNameLst>
                                          <p:attrName>style.color</p:attrName>
                                        </p:attrNameLst>
                                      </p:cBhvr>
                                      <p:to>
                                        <a:srgbClr val="7F6000"/>
                                      </p:to>
                                    </p:animClr>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withEffect">
                                  <p:stCondLst>
                                    <p:cond delay="0"/>
                                  </p:stCondLst>
                                  <p:childTnLst>
                                    <p:animClr clrSpc="rgb" dir="cw">
                                      <p:cBhvr override="childStyle">
                                        <p:cTn id="30" dur="750" fill="hold"/>
                                        <p:tgtEl>
                                          <p:spTgt spid="37">
                                            <p:txEl>
                                              <p:pRg st="0" end="0"/>
                                            </p:txEl>
                                          </p:spTgt>
                                        </p:tgtEl>
                                        <p:attrNameLst>
                                          <p:attrName>style.color</p:attrName>
                                        </p:attrNameLst>
                                      </p:cBhvr>
                                      <p:to>
                                        <a:srgbClr val="7F6000"/>
                                      </p:to>
                                    </p:animClr>
                                  </p:childTnLst>
                                </p:cTn>
                              </p:par>
                              <p:par>
                                <p:cTn id="31" presetID="22" presetClass="entr" presetSubtype="8" fill="hold" nodeType="with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wipe(left)">
                                      <p:cBhvr>
                                        <p:cTn id="33" dur="500"/>
                                        <p:tgtEl>
                                          <p:spTgt spid="36">
                                            <p:txEl>
                                              <p:pRg st="0" end="0"/>
                                            </p:txEl>
                                          </p:spTgt>
                                        </p:tgtEl>
                                      </p:cBhvr>
                                    </p:animEffect>
                                  </p:childTnLst>
                                </p:cTn>
                              </p:par>
                            </p:childTnLst>
                          </p:cTn>
                        </p:par>
                      </p:childTnLst>
                    </p:cTn>
                  </p:par>
                </p:childTnLst>
              </p:cTn>
              <p:nextCondLst>
                <p:cond evt="onClick" delay="0">
                  <p:tgtEl>
                    <p:spTgt spid="36"/>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nodeType="withEffect">
                                  <p:stCondLst>
                                    <p:cond delay="0"/>
                                  </p:stCondLst>
                                  <p:childTnLst>
                                    <p:animClr clrSpc="rgb" dir="cw">
                                      <p:cBhvr override="childStyle">
                                        <p:cTn id="38" dur="10" fill="hold"/>
                                        <p:tgtEl>
                                          <p:spTgt spid="25">
                                            <p:txEl>
                                              <p:pRg st="0" end="0"/>
                                            </p:txEl>
                                          </p:spTgt>
                                        </p:tgtEl>
                                        <p:attrNameLst>
                                          <p:attrName>style.color</p:attrName>
                                        </p:attrNameLst>
                                      </p:cBhvr>
                                      <p:to>
                                        <a:srgbClr val="000000"/>
                                      </p:to>
                                    </p:animClr>
                                  </p:childTnLst>
                                </p:cTn>
                              </p:par>
                              <p:par>
                                <p:cTn id="39" presetID="3" presetClass="emph" presetSubtype="2" fill="hold" nodeType="withEffect">
                                  <p:stCondLst>
                                    <p:cond delay="0"/>
                                  </p:stCondLst>
                                  <p:childTnLst>
                                    <p:animClr clrSpc="rgb" dir="cw">
                                      <p:cBhvr override="childStyle">
                                        <p:cTn id="40" dur="10" fill="hold"/>
                                        <p:tgtEl>
                                          <p:spTgt spid="24">
                                            <p:txEl>
                                              <p:pRg st="0" end="0"/>
                                            </p:txEl>
                                          </p:spTgt>
                                        </p:tgtEl>
                                        <p:attrNameLst>
                                          <p:attrName>style.color</p:attrName>
                                        </p:attrNameLst>
                                      </p:cBhvr>
                                      <p:to>
                                        <a:srgbClr val="000000"/>
                                      </p:to>
                                    </p:animClr>
                                  </p:childTnLst>
                                </p:cTn>
                              </p:par>
                              <p:par>
                                <p:cTn id="41" presetID="3" presetClass="emph" presetSubtype="2" fill="hold" nodeType="withEffect">
                                  <p:stCondLst>
                                    <p:cond delay="0"/>
                                  </p:stCondLst>
                                  <p:childTnLst>
                                    <p:animClr clrSpc="rgb" dir="cw">
                                      <p:cBhvr override="childStyle">
                                        <p:cTn id="42" dur="10" fill="hold"/>
                                        <p:tgtEl>
                                          <p:spTgt spid="23">
                                            <p:txEl>
                                              <p:pRg st="0" end="0"/>
                                            </p:txEl>
                                          </p:spTgt>
                                        </p:tgtEl>
                                        <p:attrNameLst>
                                          <p:attrName>style.color</p:attrName>
                                        </p:attrNameLst>
                                      </p:cBhvr>
                                      <p:to>
                                        <a:srgbClr val="000000"/>
                                      </p:to>
                                    </p:animClr>
                                  </p:childTnLst>
                                </p:cTn>
                              </p:par>
                              <p:par>
                                <p:cTn id="43" presetID="3" presetClass="emph" presetSubtype="2" fill="hold" nodeType="withEffect">
                                  <p:stCondLst>
                                    <p:cond delay="0"/>
                                  </p:stCondLst>
                                  <p:childTnLst>
                                    <p:animClr clrSpc="rgb" dir="cw">
                                      <p:cBhvr override="childStyle">
                                        <p:cTn id="44" dur="10" fill="hold"/>
                                        <p:tgtEl>
                                          <p:spTgt spid="37">
                                            <p:txEl>
                                              <p:pRg st="0" end="0"/>
                                            </p:txEl>
                                          </p:spTgt>
                                        </p:tgtEl>
                                        <p:attrNameLst>
                                          <p:attrName>style.color</p:attrName>
                                        </p:attrNameLst>
                                      </p:cBhvr>
                                      <p:to>
                                        <a:srgbClr val="000000"/>
                                      </p:to>
                                    </p:animClr>
                                  </p:childTnLst>
                                </p:cTn>
                              </p:par>
                              <p:par>
                                <p:cTn id="45" presetID="1" presetClass="exit" presetSubtype="0" fill="hold" nodeType="withEffect">
                                  <p:stCondLst>
                                    <p:cond delay="0"/>
                                  </p:stCondLst>
                                  <p:childTnLst>
                                    <p:set>
                                      <p:cBhvr>
                                        <p:cTn id="46" dur="1" fill="hold">
                                          <p:stCondLst>
                                            <p:cond delay="0"/>
                                          </p:stCondLst>
                                        </p:cTn>
                                        <p:tgtEl>
                                          <p:spTgt spid="24">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3">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7">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6">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3" presetClass="emph" presetSubtype="2" fill="hold" grpId="0" nodeType="withEffect">
                                  <p:stCondLst>
                                    <p:cond delay="0"/>
                                  </p:stCondLst>
                                  <p:childTnLst>
                                    <p:animClr clrSpc="rgb" dir="cw">
                                      <p:cBhvr override="childStyle">
                                        <p:cTn id="57" dur="10" fill="hold"/>
                                        <p:tgtEl>
                                          <p:spTgt spid="25">
                                            <p:txEl>
                                              <p:pRg st="0" end="0"/>
                                            </p:txEl>
                                          </p:spTgt>
                                        </p:tgtEl>
                                        <p:attrNameLst>
                                          <p:attrName>style.color</p:attrName>
                                        </p:attrNameLst>
                                      </p:cBhvr>
                                      <p:to>
                                        <a:srgbClr val="000000"/>
                                      </p:to>
                                    </p:animClr>
                                  </p:childTnLst>
                                </p:cTn>
                              </p:par>
                              <p:par>
                                <p:cTn id="58" presetID="3" presetClass="emph" presetSubtype="2" fill="hold" nodeType="withEffect">
                                  <p:stCondLst>
                                    <p:cond delay="0"/>
                                  </p:stCondLst>
                                  <p:childTnLst>
                                    <p:animClr clrSpc="rgb" dir="cw">
                                      <p:cBhvr override="childStyle">
                                        <p:cTn id="59" dur="10" fill="hold"/>
                                        <p:tgtEl>
                                          <p:spTgt spid="24">
                                            <p:txEl>
                                              <p:pRg st="0" end="0"/>
                                            </p:txEl>
                                          </p:spTgt>
                                        </p:tgtEl>
                                        <p:attrNameLst>
                                          <p:attrName>style.color</p:attrName>
                                        </p:attrNameLst>
                                      </p:cBhvr>
                                      <p:to>
                                        <a:srgbClr val="000000"/>
                                      </p:to>
                                    </p:animClr>
                                  </p:childTnLst>
                                </p:cTn>
                              </p:par>
                              <p:par>
                                <p:cTn id="60" presetID="3" presetClass="emph" presetSubtype="2" fill="hold" nodeType="withEffect">
                                  <p:stCondLst>
                                    <p:cond delay="0"/>
                                  </p:stCondLst>
                                  <p:childTnLst>
                                    <p:animClr clrSpc="rgb" dir="cw">
                                      <p:cBhvr override="childStyle">
                                        <p:cTn id="61" dur="10" fill="hold"/>
                                        <p:tgtEl>
                                          <p:spTgt spid="23">
                                            <p:txEl>
                                              <p:pRg st="0" end="0"/>
                                            </p:txEl>
                                          </p:spTgt>
                                        </p:tgtEl>
                                        <p:attrNameLst>
                                          <p:attrName>style.color</p:attrName>
                                        </p:attrNameLst>
                                      </p:cBhvr>
                                      <p:to>
                                        <a:srgbClr val="000000"/>
                                      </p:to>
                                    </p:animClr>
                                  </p:childTnLst>
                                </p:cTn>
                              </p:par>
                              <p:par>
                                <p:cTn id="62" presetID="3" presetClass="emph" presetSubtype="2" fill="hold" nodeType="withEffect">
                                  <p:stCondLst>
                                    <p:cond delay="0"/>
                                  </p:stCondLst>
                                  <p:childTnLst>
                                    <p:animClr clrSpc="rgb" dir="cw">
                                      <p:cBhvr override="childStyle">
                                        <p:cTn id="63" dur="10" fill="hold"/>
                                        <p:tgtEl>
                                          <p:spTgt spid="37">
                                            <p:txEl>
                                              <p:pRg st="0" end="0"/>
                                            </p:txEl>
                                          </p:spTgt>
                                        </p:tgtEl>
                                        <p:attrNameLst>
                                          <p:attrName>style.color</p:attrName>
                                        </p:attrNameLst>
                                      </p:cBhvr>
                                      <p:to>
                                        <a:srgbClr val="000000"/>
                                      </p:to>
                                    </p:animClr>
                                  </p:childTnLst>
                                </p:cTn>
                              </p:par>
                              <p:par>
                                <p:cTn id="64" presetID="1" presetClass="exit" presetSubtype="0" fill="hold" nodeType="withEffect">
                                  <p:stCondLst>
                                    <p:cond delay="0"/>
                                  </p:stCondLst>
                                  <p:childTnLst>
                                    <p:set>
                                      <p:cBhvr>
                                        <p:cTn id="65" dur="1" fill="hold">
                                          <p:stCondLst>
                                            <p:cond delay="0"/>
                                          </p:stCondLst>
                                        </p:cTn>
                                        <p:tgtEl>
                                          <p:spTgt spid="24">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3">
                                            <p:txEl>
                                              <p:pRg st="0" end="0"/>
                                            </p:txEl>
                                          </p:spTgt>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7">
                                            <p:txEl>
                                              <p:pRg st="0" end="0"/>
                                            </p:txEl>
                                          </p:spTgt>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6">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5"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15D1B47-1305-41D2-8FCC-BE288285F87C}">
  <we:reference id="wa104379997" version="1.0.0.2"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14370</TotalTime>
  <Words>1529</Words>
  <Application>Microsoft Office PowerPoint</Application>
  <PresentationFormat>Custom</PresentationFormat>
  <Paragraphs>283</Paragraphs>
  <Slides>13</Slides>
  <Notes>13</Notes>
  <HiddenSlides>2</HiddenSlides>
  <MMClips>1</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1_Office Theme</vt:lpstr>
      <vt:lpstr>The Christmas Story</vt:lpstr>
      <vt:lpstr>Learning Intentions</vt:lpstr>
      <vt:lpstr>Why was Jesus such a special baby?</vt:lpstr>
      <vt:lpstr>Jesus’ birth was ‘good news’  for everyone on earth</vt:lpstr>
      <vt:lpstr>Jesus was God’s gift to everyone on earth</vt:lpstr>
      <vt:lpstr>Pass the parcel –  Thank you God for giving us Jesus</vt:lpstr>
      <vt:lpstr>The second part of the Christmas story – More visitors for Mary, Joseph and Jesus</vt:lpstr>
      <vt:lpstr>Listening to the Christmas story and thinking about the characters and their part in it</vt:lpstr>
      <vt:lpstr>Check Up</vt:lpstr>
      <vt:lpstr>Time for Reflection</vt:lpstr>
      <vt:lpstr>Sharing our Learning about CHRISTMAS with family whānau</vt:lpstr>
      <vt:lpstr>Jesus was God’s gift to everyone on earth</vt:lpstr>
      <vt:lpstr>Sharing our Learning about  CHRISTMAS with family whānau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Christmas Story</dc:title>
  <dc:creator>Jenny McCairn</dc:creator>
  <cp:lastModifiedBy>Pierre Schmits</cp:lastModifiedBy>
  <cp:revision>80</cp:revision>
  <dcterms:created xsi:type="dcterms:W3CDTF">2016-09-24T02:30:25Z</dcterms:created>
  <dcterms:modified xsi:type="dcterms:W3CDTF">2016-11-20T21:05:34Z</dcterms:modified>
</cp:coreProperties>
</file>