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1" r:id="rId7"/>
    <p:sldId id="264" r:id="rId8"/>
    <p:sldId id="265" r:id="rId9"/>
    <p:sldId id="266" r:id="rId10"/>
    <p:sldId id="267" r:id="rId11"/>
    <p:sldId id="269" r:id="rId12"/>
    <p:sldId id="271" r:id="rId13"/>
    <p:sldId id="260" r:id="rId14"/>
    <p:sldId id="262" r:id="rId15"/>
    <p:sldId id="263" r:id="rId16"/>
    <p:sldId id="268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FF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193" autoAdjust="0"/>
  </p:normalViewPr>
  <p:slideViewPr>
    <p:cSldViewPr>
      <p:cViewPr>
        <p:scale>
          <a:sx n="80" d="100"/>
          <a:sy n="80" d="100"/>
        </p:scale>
        <p:origin x="-1710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E0A72-8F01-4652-B984-73A84DFF764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97152-54D5-404C-80EF-58C12B0EA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9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tvB0_MqE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980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10 Check Up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formative assessment strategy will help teachers to identify how well students have achieved the Learning Intentions of the lesson.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can choose how they use the slide in their range of assessment options.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worksheet of this slide is available for students in Years 5-8 to complete.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two items are feed forward for the teacher.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Recording the students’ responses to these items is recommended as it will enable teachers to adjust their learning strategies for future lessons and target the areas that need further attention.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1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11 Time for Reflection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MP3 is played to help create a reflective atmosphere and bring the young people to stillness and silence as the teacher invites them to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 on how they could make a greater effort to let Jesus come into their lives more fully during Advent through prayer and kindness.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 Student’s Activities available on lesson home page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9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 The vestments priests wear at Mass reflect the colour of the feast or Liturgical Season WORKSHEET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worksheet relates to slide 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8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5A The message of Advent WORKSHEET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worksheet relates to slide 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05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5B The message of Advent WORKSHEET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worksheet relates to slide 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61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9 Christians prepare to receive Christ more fully into their lives during Advent… WORKSHEET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worksheet relates to slide 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35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10 Check Up WORKSHEET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worksheet relates to slide 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84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 Learning Outcomes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through the Learning Intentions with the class and identify some ideas/questions that might be explored in the lesson.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3 The place of Advent in the Liturgical Year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closely at the Advent Calendar.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 to each item on the pop up.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questions do you have about Advent?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 Teaching and Learning Experiences 2 &amp;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43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 The vestments priests wear at Mass reflect the colour of the feast or Liturgical Season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 Teaching and Learning Experience 1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discuss and complete the sentences and answer the question on the Worksheet which needs to be printed in colour.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82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 The message of Advent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each post it note and ask yourself how these ideas about Advent apply to your life.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the worksheets in pairs or groups and share your responses.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0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6 Thomas Merton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information about Thomas Merton.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quote from Thomas Merton and discuss its meaning.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questions on the left to reflect on your own response and readiness for the coming of Christ.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Watch the clip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https://www.youtube.com/watch?v=vqtvB0_MqEM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 Thomas Merton’s prayer with Father Horan at class prayer time. (1:26 minutes)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the words of the prayer and relate them to yourself.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13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7 Jesus at the door waiting to be let in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 Teaching and Learning Experience 5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handle on the outside of the door.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 refer to Teacher Resource on p13 Teacher’s book or the Lesson home page.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59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8 The season of Advent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each statement and click on a word to complete the cloze activity.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your responses to the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16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9 Christians prepare to receive Christ more fully into their lives during Advent…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answer and construct a question to match.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 some other ways Christians of your age can prepare to receive Christ more fully into their lives during Advent.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0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77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9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13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54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87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11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3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06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2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748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80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22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63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94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20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69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9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53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C3968-206A-4C1C-B939-050B2EAB8BF3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7598E-D3F3-4140-A7D9-2ED48F1CAD2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2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C949C-10F4-4C6A-AEEB-02D77FEB4F26}" type="datetimeFigureOut">
              <a:rPr lang="en-GB" smtClean="0"/>
              <a:t>19/11/2016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15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tinyurl.com/NCRSfeedback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0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vqtvB0_MqE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" y="850758"/>
            <a:ext cx="7355344" cy="3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900000"/>
          </a:xfrm>
        </p:spPr>
        <p:txBody>
          <a:bodyPr>
            <a:norm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Message of Advent</a:t>
            </a:r>
            <a:endParaRPr lang="en-GB" sz="4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6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S-01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: Line 5"/>
          <p:cNvSpPr txBox="1"/>
          <p:nvPr/>
        </p:nvSpPr>
        <p:spPr>
          <a:xfrm>
            <a:off x="323528" y="4283328"/>
            <a:ext cx="748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Questions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 would like to ask about the topics in this lesson are …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0" name="Textbox: Line 4"/>
          <p:cNvSpPr txBox="1"/>
          <p:nvPr/>
        </p:nvSpPr>
        <p:spPr>
          <a:xfrm>
            <a:off x="332691" y="3904463"/>
            <a:ext cx="7490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Which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activity do you think helped you to learn best in this lesson?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1" name="Textbox: Line 3"/>
          <p:cNvSpPr txBox="1"/>
          <p:nvPr/>
        </p:nvSpPr>
        <p:spPr>
          <a:xfrm>
            <a:off x="332688" y="3297519"/>
            <a:ext cx="835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Name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3 ways young people of your age can show you are taking Advent seriously by your attitude and actions towards others. 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2" name="Textbox: Line 2"/>
          <p:cNvSpPr txBox="1"/>
          <p:nvPr/>
        </p:nvSpPr>
        <p:spPr>
          <a:xfrm>
            <a:off x="332692" y="2468033"/>
            <a:ext cx="846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Recall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challenge of Thomas Merton</a:t>
            </a:r>
            <a:r>
              <a:rPr lang="en-US" sz="1600" b="1" spc="-12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’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s words about how we receive and respond to the coming of Jesus and go forth and meet him in our lives. (Slide 6) </a:t>
            </a: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Write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 short response.</a:t>
            </a:r>
          </a:p>
        </p:txBody>
      </p:sp>
      <p:sp>
        <p:nvSpPr>
          <p:cNvPr id="27" name="Textbox: Line 1"/>
          <p:cNvSpPr txBox="1"/>
          <p:nvPr/>
        </p:nvSpPr>
        <p:spPr>
          <a:xfrm>
            <a:off x="332691" y="1376414"/>
            <a:ext cx="8721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Identify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challenges of using the season of Advent </a:t>
            </a: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to live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its message </a:t>
            </a: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in</a:t>
            </a:r>
            <a:b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midst of preparations for Christmas, finishing the school and working </a:t>
            </a: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year</a:t>
            </a:r>
            <a:b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and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making holiday </a:t>
            </a: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plans.</a:t>
            </a:r>
            <a:b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Write </a:t>
            </a:r>
            <a:r>
              <a:rPr lang="en-US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2 tips to help people focus on using Advent for its rightful purpose.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0" name="Shape: Border 5"/>
          <p:cNvSpPr/>
          <p:nvPr/>
        </p:nvSpPr>
        <p:spPr>
          <a:xfrm>
            <a:off x="372047" y="4283328"/>
            <a:ext cx="8627953" cy="338554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1" name="Shape: Border 4"/>
          <p:cNvSpPr/>
          <p:nvPr/>
        </p:nvSpPr>
        <p:spPr>
          <a:xfrm>
            <a:off x="372047" y="3903349"/>
            <a:ext cx="8627953" cy="338554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2" name="Shape: Border 3"/>
          <p:cNvSpPr/>
          <p:nvPr/>
        </p:nvSpPr>
        <p:spPr>
          <a:xfrm>
            <a:off x="372047" y="3320580"/>
            <a:ext cx="8627953" cy="54134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3" name="Shape: Border 2"/>
          <p:cNvSpPr/>
          <p:nvPr/>
        </p:nvSpPr>
        <p:spPr>
          <a:xfrm>
            <a:off x="372047" y="2469161"/>
            <a:ext cx="8627953" cy="80999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4" name="Shape: Border 1"/>
          <p:cNvSpPr/>
          <p:nvPr/>
        </p:nvSpPr>
        <p:spPr>
          <a:xfrm>
            <a:off x="372047" y="1405552"/>
            <a:ext cx="8627953" cy="102218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7" name="Shape: Number 5"/>
          <p:cNvSpPr txBox="1"/>
          <p:nvPr/>
        </p:nvSpPr>
        <p:spPr>
          <a:xfrm>
            <a:off x="35496" y="4283328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5</a:t>
            </a:r>
            <a:r>
              <a:rPr lang="en-GB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)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8" name="Shape: Number 4"/>
          <p:cNvSpPr txBox="1"/>
          <p:nvPr/>
        </p:nvSpPr>
        <p:spPr>
          <a:xfrm>
            <a:off x="35496" y="3904463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4)</a:t>
            </a:r>
            <a:endParaRPr lang="en-GB" sz="1600" b="1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9" name="Shape: Number 3"/>
          <p:cNvSpPr txBox="1"/>
          <p:nvPr/>
        </p:nvSpPr>
        <p:spPr>
          <a:xfrm>
            <a:off x="35496" y="3297519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3)</a:t>
            </a:r>
            <a:endParaRPr lang="en-GB" sz="1600" b="1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40" name="Shape: Number 2"/>
          <p:cNvSpPr txBox="1"/>
          <p:nvPr/>
        </p:nvSpPr>
        <p:spPr>
          <a:xfrm>
            <a:off x="35496" y="2468033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2)</a:t>
            </a:r>
            <a:endParaRPr lang="en-GB" sz="1600" b="1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41" name="Shape: Number 1"/>
          <p:cNvSpPr txBox="1"/>
          <p:nvPr/>
        </p:nvSpPr>
        <p:spPr>
          <a:xfrm>
            <a:off x="35496" y="1376414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1)</a:t>
            </a:r>
            <a:endParaRPr lang="en-GB" sz="1600" b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pic>
        <p:nvPicPr>
          <p:cNvPr id="15" name="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16" y="70520"/>
            <a:ext cx="2479138" cy="128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Check up</a:t>
            </a:r>
            <a:endParaRPr lang="en-GB" sz="3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S-10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Worksheet">
            <a:hlinkClick r:id="rId4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: Tool instructions"/>
          <p:cNvSpPr txBox="1"/>
          <p:nvPr/>
        </p:nvSpPr>
        <p:spPr>
          <a:xfrm>
            <a:off x="3073861" y="4774168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in each caption space to reveal text</a:t>
            </a:r>
          </a:p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worksheet.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4561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8" grpId="3"/>
      <p:bldP spid="18" grpId="4"/>
      <p:bldP spid="20" grpId="0"/>
      <p:bldP spid="20" grpId="1"/>
      <p:bldP spid="20" grpId="2"/>
      <p:bldP spid="20" grpId="3"/>
      <p:bldP spid="20" grpId="4"/>
      <p:bldP spid="20" grpId="5"/>
      <p:bldP spid="21" grpId="0"/>
      <p:bldP spid="21" grpId="1"/>
      <p:bldP spid="21" grpId="2"/>
      <p:bldP spid="21" grpId="3"/>
      <p:bldP spid="21" grpId="4"/>
      <p:bldP spid="21" grpId="5"/>
      <p:bldP spid="22" grpId="0"/>
      <p:bldP spid="22" grpId="1"/>
      <p:bldP spid="22" grpId="2"/>
      <p:bldP spid="22" grpId="3"/>
      <p:bldP spid="22" grpId="4"/>
      <p:bldP spid="22" grpId="5"/>
      <p:bldP spid="27" grpId="0"/>
      <p:bldP spid="27" grpId="1"/>
      <p:bldP spid="2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7 - Canite tu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6659" y="-27637"/>
            <a:ext cx="609600" cy="609600"/>
          </a:xfrm>
          <a:prstGeom prst="rect">
            <a:avLst/>
          </a:prstGeom>
        </p:spPr>
      </p:pic>
      <p:pic>
        <p:nvPicPr>
          <p:cNvPr id="8197" name="Picture" descr="D:\03 Projects\TCI\10 Lessons\02 LITURGICAL YEAR\01 Advent\Advent Y7-L01\Picture slide 11 - with B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9" y="333388"/>
            <a:ext cx="7960043" cy="44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Time for Reflection</a:t>
            </a:r>
            <a:endParaRPr lang="en-GB" sz="3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S-11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Audio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Soun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: Tool instructions stop"/>
          <p:cNvSpPr txBox="1"/>
          <p:nvPr/>
        </p:nvSpPr>
        <p:spPr>
          <a:xfrm>
            <a:off x="3398507" y="4909873"/>
            <a:ext cx="24994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audio button to stop </a:t>
            </a:r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12" name="TextBox: Tool instructions start"/>
          <p:cNvSpPr txBox="1"/>
          <p:nvPr/>
        </p:nvSpPr>
        <p:spPr>
          <a:xfrm>
            <a:off x="3398507" y="4909873"/>
            <a:ext cx="2492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audio button to play </a:t>
            </a:r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13" name="Feedback" descr="D:\03 Projects\TCI\02 Deliverables\2016-10 Release Liturgical\Feedback button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8899"/>
            <a:ext cx="903177" cy="6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5011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: Question"/>
          <p:cNvSpPr txBox="1"/>
          <p:nvPr/>
        </p:nvSpPr>
        <p:spPr>
          <a:xfrm>
            <a:off x="5219600" y="386789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Adobe Heiti Std R" pitchFamily="34" charset="-128"/>
                <a:ea typeface="Adobe Heiti Std R" pitchFamily="34" charset="-128"/>
              </a:rPr>
              <a:t>What other church decorations reflect the liturgical season</a:t>
            </a:r>
            <a:r>
              <a:rPr lang="en-NZ" dirty="0" smtClean="0">
                <a:latin typeface="Adobe Heiti Std R" pitchFamily="34" charset="-128"/>
                <a:ea typeface="Adobe Heiti Std R" pitchFamily="34" charset="-128"/>
              </a:rPr>
              <a:t>?</a:t>
            </a:r>
            <a:endParaRPr lang="en-GB" dirty="0"/>
          </a:p>
        </p:txBody>
      </p:sp>
      <p:sp>
        <p:nvSpPr>
          <p:cNvPr id="3" name="TextBox: Vestments"/>
          <p:cNvSpPr txBox="1"/>
          <p:nvPr/>
        </p:nvSpPr>
        <p:spPr>
          <a:xfrm>
            <a:off x="5004048" y="1275606"/>
            <a:ext cx="33843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If the priest is wearing purple vestments it is …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If the priest is wearing green vestments it is …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If the priest is wearing red vestments it is …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If the priest is wearing white vestments it is </a:t>
            </a:r>
            <a:r>
              <a:rPr lang="en-NZ" sz="1600" dirty="0" smtClean="0"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TextBox: date"/>
          <p:cNvSpPr txBox="1"/>
          <p:nvPr/>
        </p:nvSpPr>
        <p:spPr>
          <a:xfrm>
            <a:off x="2555776" y="4421679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Date: 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name"/>
          <p:cNvSpPr txBox="1"/>
          <p:nvPr/>
        </p:nvSpPr>
        <p:spPr>
          <a:xfrm>
            <a:off x="513209" y="4421679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Name: _______________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050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614"/>
            <a:ext cx="462621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</p:spPr>
        <p:txBody>
          <a:bodyPr>
            <a:normAutofit fontScale="90000"/>
          </a:bodyPr>
          <a:lstStyle/>
          <a:p>
            <a:r>
              <a:rPr lang="en-NZ" sz="3600" dirty="0">
                <a:latin typeface="Adobe Heiti Std R" pitchFamily="34" charset="-128"/>
                <a:ea typeface="Adobe Heiti Std R" pitchFamily="34" charset="-128"/>
              </a:rPr>
              <a:t>The vestments priests wear at </a:t>
            </a:r>
            <a:r>
              <a:rPr lang="en-NZ" sz="3600" dirty="0" smtClean="0">
                <a:latin typeface="Adobe Heiti Std R" pitchFamily="34" charset="-128"/>
                <a:ea typeface="Adobe Heiti Std R" pitchFamily="34" charset="-128"/>
              </a:rPr>
              <a:t>Mass </a:t>
            </a:r>
            <a:r>
              <a:rPr lang="en-NZ" sz="3600" dirty="0">
                <a:latin typeface="Adobe Heiti Std R" pitchFamily="34" charset="-128"/>
                <a:ea typeface="Adobe Heiti Std R" pitchFamily="34" charset="-128"/>
              </a:rPr>
              <a:t>reflect the colour of the feast or Liturgical Season</a:t>
            </a:r>
            <a:endParaRPr lang="en-GB" sz="40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0" name="Textbox: Tool instructions"/>
          <p:cNvSpPr txBox="1"/>
          <p:nvPr/>
        </p:nvSpPr>
        <p:spPr>
          <a:xfrm>
            <a:off x="3088288" y="4912668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S-04</a:t>
            </a:r>
            <a:endParaRPr lang="en-GB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ction Button: Up">
            <a:hlinkClick r:id="rId4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: Tool instructions"/>
          <p:cNvSpPr txBox="1"/>
          <p:nvPr/>
        </p:nvSpPr>
        <p:spPr>
          <a:xfrm>
            <a:off x="3444139" y="4912668"/>
            <a:ext cx="2255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lesson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3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Worksheet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1199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: Summary"/>
          <p:cNvSpPr/>
          <p:nvPr/>
        </p:nvSpPr>
        <p:spPr>
          <a:xfrm>
            <a:off x="323528" y="3939902"/>
            <a:ext cx="7704856" cy="92009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: Middle"/>
          <p:cNvSpPr txBox="1"/>
          <p:nvPr/>
        </p:nvSpPr>
        <p:spPr>
          <a:xfrm>
            <a:off x="395536" y="2715766"/>
            <a:ext cx="7834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When completed look at the ideas and mark using 3 different colours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Those that celebrate Christmas before it happens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Those that are about parties, present giving, shopping, decorations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Those that help people prepare to receive Jesus in a more meaningful way into their lives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Make a summary statement about what your findings tell you below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GB" dirty="0"/>
          </a:p>
        </p:txBody>
      </p:sp>
      <p:sp>
        <p:nvSpPr>
          <p:cNvPr id="17" name="Rectangle 3"/>
          <p:cNvSpPr/>
          <p:nvPr/>
        </p:nvSpPr>
        <p:spPr>
          <a:xfrm>
            <a:off x="6096276" y="972716"/>
            <a:ext cx="2959270" cy="1599034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33" y="1020341"/>
            <a:ext cx="560379" cy="67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/>
          <p:nvPr/>
        </p:nvSpPr>
        <p:spPr>
          <a:xfrm>
            <a:off x="3075411" y="972716"/>
            <a:ext cx="2959270" cy="1599034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1" y="1048916"/>
            <a:ext cx="707121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/>
          <p:nvPr/>
        </p:nvSpPr>
        <p:spPr>
          <a:xfrm>
            <a:off x="54546" y="972716"/>
            <a:ext cx="2959270" cy="1599034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" y="1010816"/>
            <a:ext cx="559033" cy="55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: date"/>
          <p:cNvSpPr txBox="1"/>
          <p:nvPr/>
        </p:nvSpPr>
        <p:spPr>
          <a:xfrm>
            <a:off x="7184460" y="637071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Date: 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Box: name"/>
          <p:cNvSpPr txBox="1"/>
          <p:nvPr/>
        </p:nvSpPr>
        <p:spPr>
          <a:xfrm>
            <a:off x="7080885" y="411510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Name: ________________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Subtitle"/>
          <p:cNvSpPr txBox="1"/>
          <p:nvPr/>
        </p:nvSpPr>
        <p:spPr>
          <a:xfrm>
            <a:off x="35496" y="603384"/>
            <a:ext cx="646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latin typeface="Adobe Heiti Std R" pitchFamily="34" charset="-128"/>
                <a:ea typeface="Adobe Heiti Std R" pitchFamily="34" charset="-128"/>
              </a:rPr>
              <a:t>Fill the shape with all the ways people prepare for Christmas</a:t>
            </a:r>
            <a:endParaRPr lang="en-GB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83518"/>
          </a:xfrm>
        </p:spPr>
        <p:txBody>
          <a:bodyPr>
            <a:normAutofit/>
          </a:bodyPr>
          <a:lstStyle/>
          <a:p>
            <a:r>
              <a:rPr lang="en-US" sz="2100" dirty="0" smtClean="0">
                <a:latin typeface="Adobe Heiti Std R" pitchFamily="34" charset="-128"/>
                <a:ea typeface="Adobe Heiti Std R" pitchFamily="34" charset="-128"/>
              </a:rPr>
              <a:t>Where is the message of Advent visible as people prepare for Christmas?</a:t>
            </a:r>
            <a:endParaRPr lang="en-GB" sz="21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0" name="Textbox: Tool instructions"/>
          <p:cNvSpPr txBox="1"/>
          <p:nvPr/>
        </p:nvSpPr>
        <p:spPr>
          <a:xfrm>
            <a:off x="3088288" y="4912668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S-05A</a:t>
            </a:r>
            <a:endParaRPr lang="en-GB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: Tool instructions"/>
          <p:cNvSpPr txBox="1"/>
          <p:nvPr/>
        </p:nvSpPr>
        <p:spPr>
          <a:xfrm>
            <a:off x="3165221" y="4912668"/>
            <a:ext cx="28135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Click the forward arrow to go to the next worksheet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3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Worksheet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1313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nswer 4"/>
          <p:cNvGrpSpPr/>
          <p:nvPr/>
        </p:nvGrpSpPr>
        <p:grpSpPr>
          <a:xfrm>
            <a:off x="193672" y="4129504"/>
            <a:ext cx="8806326" cy="730496"/>
            <a:chOff x="193672" y="4129504"/>
            <a:chExt cx="8806326" cy="730496"/>
          </a:xfrm>
        </p:grpSpPr>
        <p:sp>
          <p:nvSpPr>
            <p:cNvPr id="27" name="Rounded Rectangle 26"/>
            <p:cNvSpPr/>
            <p:nvPr/>
          </p:nvSpPr>
          <p:spPr>
            <a:xfrm>
              <a:off x="193672" y="4391114"/>
              <a:ext cx="7707280" cy="4688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51919" y="4129504"/>
              <a:ext cx="5148079" cy="4584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Question 4"/>
          <p:cNvSpPr txBox="1"/>
          <p:nvPr/>
        </p:nvSpPr>
        <p:spPr>
          <a:xfrm>
            <a:off x="118051" y="3867894"/>
            <a:ext cx="699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I </a:t>
            </a: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would like to offer this idea that could help people in </a:t>
            </a:r>
            <a:r>
              <a:rPr lang="en-NZ" sz="1400" i="1" dirty="0" err="1">
                <a:latin typeface="Adobe Heiti Std R" pitchFamily="34" charset="-128"/>
                <a:ea typeface="Adobe Heiti Std R" pitchFamily="34" charset="-128"/>
              </a:rPr>
              <a:t>Aotearoa</a:t>
            </a: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 New Zealand 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make</a:t>
            </a:r>
            <a:b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the </a:t>
            </a:r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message of Advent  more meaningful 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15" name="Answer 3"/>
          <p:cNvGrpSpPr/>
          <p:nvPr/>
        </p:nvGrpSpPr>
        <p:grpSpPr>
          <a:xfrm>
            <a:off x="193672" y="3217402"/>
            <a:ext cx="8806327" cy="624069"/>
            <a:chOff x="193672" y="3217402"/>
            <a:chExt cx="8806327" cy="624069"/>
          </a:xfrm>
        </p:grpSpPr>
        <p:sp>
          <p:nvSpPr>
            <p:cNvPr id="26" name="Rounded Rectangle 25"/>
            <p:cNvSpPr/>
            <p:nvPr/>
          </p:nvSpPr>
          <p:spPr>
            <a:xfrm>
              <a:off x="3711342" y="3217402"/>
              <a:ext cx="5288657" cy="6240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93672" y="3490690"/>
              <a:ext cx="6468712" cy="35078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Question 3"/>
          <p:cNvSpPr txBox="1"/>
          <p:nvPr/>
        </p:nvSpPr>
        <p:spPr>
          <a:xfrm>
            <a:off x="118051" y="2955792"/>
            <a:ext cx="7186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What </a:t>
            </a:r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other factors in </a:t>
            </a:r>
            <a:r>
              <a:rPr lang="en-NZ" sz="1400" dirty="0" err="1">
                <a:latin typeface="Adobe Heiti Std R" pitchFamily="34" charset="-128"/>
                <a:ea typeface="Adobe Heiti Std R" pitchFamily="34" charset="-128"/>
              </a:rPr>
              <a:t>Aotearoa</a:t>
            </a:r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 New Zealand affect how people prepare for Christmas?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Because it is the end of the year, people 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24" name="Answer 2"/>
          <p:cNvGrpSpPr/>
          <p:nvPr/>
        </p:nvGrpSpPr>
        <p:grpSpPr>
          <a:xfrm>
            <a:off x="193672" y="2293623"/>
            <a:ext cx="8806328" cy="624069"/>
            <a:chOff x="193672" y="2293623"/>
            <a:chExt cx="8806328" cy="624069"/>
          </a:xfrm>
        </p:grpSpPr>
        <p:sp>
          <p:nvSpPr>
            <p:cNvPr id="25" name="Rounded Rectangle 24"/>
            <p:cNvSpPr/>
            <p:nvPr/>
          </p:nvSpPr>
          <p:spPr>
            <a:xfrm>
              <a:off x="2483768" y="2293623"/>
              <a:ext cx="6516232" cy="6240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3672" y="2566911"/>
              <a:ext cx="6468712" cy="35078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Question 2"/>
          <p:cNvSpPr txBox="1"/>
          <p:nvPr/>
        </p:nvSpPr>
        <p:spPr>
          <a:xfrm>
            <a:off x="118051" y="2043691"/>
            <a:ext cx="6242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Do </a:t>
            </a:r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you get a sense that Christmas has been celebrated before it has come?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My idea to address this is 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32" name="Answer 1"/>
          <p:cNvGrpSpPr/>
          <p:nvPr/>
        </p:nvGrpSpPr>
        <p:grpSpPr>
          <a:xfrm>
            <a:off x="193672" y="1400571"/>
            <a:ext cx="8806328" cy="624069"/>
            <a:chOff x="193672" y="1400571"/>
            <a:chExt cx="8806328" cy="624069"/>
          </a:xfrm>
        </p:grpSpPr>
        <p:sp>
          <p:nvSpPr>
            <p:cNvPr id="7" name="Rounded Rectangle 6"/>
            <p:cNvSpPr/>
            <p:nvPr/>
          </p:nvSpPr>
          <p:spPr>
            <a:xfrm>
              <a:off x="3131840" y="1400571"/>
              <a:ext cx="5868160" cy="6240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93672" y="1654810"/>
              <a:ext cx="6468712" cy="369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Question 1"/>
          <p:cNvSpPr txBox="1"/>
          <p:nvPr/>
        </p:nvSpPr>
        <p:spPr>
          <a:xfrm>
            <a:off x="118051" y="1131590"/>
            <a:ext cx="778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Do </a:t>
            </a:r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you think that the message of Advent gets lost in the busyness of preparing for Christmas?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  <a:p>
            <a:r>
              <a:rPr lang="en-NZ" sz="1400" i="1" dirty="0">
                <a:latin typeface="Adobe Heiti Std R" pitchFamily="34" charset="-128"/>
                <a:ea typeface="Adobe Heiti Std R" pitchFamily="34" charset="-128"/>
              </a:rPr>
              <a:t>My suggestion to improve this is </a:t>
            </a:r>
            <a:r>
              <a:rPr lang="en-NZ" sz="1400" i="1" dirty="0" smtClean="0"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400" i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4" name="TextBox: date"/>
          <p:cNvSpPr txBox="1"/>
          <p:nvPr/>
        </p:nvSpPr>
        <p:spPr>
          <a:xfrm>
            <a:off x="6907823" y="710575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Date: 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3" name="TextBox: name"/>
          <p:cNvSpPr txBox="1"/>
          <p:nvPr/>
        </p:nvSpPr>
        <p:spPr>
          <a:xfrm>
            <a:off x="6804248" y="485014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Name: ________________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9" name="Subtile"/>
          <p:cNvSpPr/>
          <p:nvPr/>
        </p:nvSpPr>
        <p:spPr>
          <a:xfrm>
            <a:off x="35496" y="521618"/>
            <a:ext cx="5976664" cy="4837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Think about the following and make your </a:t>
            </a:r>
            <a:r>
              <a:rPr lang="en-NZ" dirty="0" smtClean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suggestions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itle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83518"/>
          </a:xfrm>
        </p:spPr>
        <p:txBody>
          <a:bodyPr>
            <a:normAutofit/>
          </a:bodyPr>
          <a:lstStyle/>
          <a:p>
            <a:r>
              <a:rPr lang="en-US" sz="2100" dirty="0" smtClean="0">
                <a:latin typeface="Adobe Heiti Std R" pitchFamily="34" charset="-128"/>
                <a:ea typeface="Adobe Heiti Std R" pitchFamily="34" charset="-128"/>
              </a:rPr>
              <a:t>Where is the message of Advent visible as people prepare for Christmas?</a:t>
            </a:r>
            <a:endParaRPr lang="en-GB" sz="21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S-05B</a:t>
            </a:r>
            <a:endParaRPr lang="en-GB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ction Button: Up">
            <a:hlinkClick r:id="rId3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: Tool instructions"/>
          <p:cNvSpPr txBox="1"/>
          <p:nvPr/>
        </p:nvSpPr>
        <p:spPr>
          <a:xfrm>
            <a:off x="3444144" y="4912668"/>
            <a:ext cx="2255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lesson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3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Worksheet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6116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Question 5"/>
          <p:cNvSpPr txBox="1"/>
          <p:nvPr/>
        </p:nvSpPr>
        <p:spPr>
          <a:xfrm>
            <a:off x="179512" y="4209350"/>
            <a:ext cx="8640488" cy="738664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A:	By demonstrating a willing attitude to support and care for </a:t>
            </a: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others</a:t>
            </a:r>
            <a:br>
              <a:rPr lang="en-US" sz="14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	and 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bring about peace. </a:t>
            </a:r>
          </a:p>
        </p:txBody>
      </p:sp>
      <p:sp>
        <p:nvSpPr>
          <p:cNvPr id="25" name="Question 4"/>
          <p:cNvSpPr txBox="1"/>
          <p:nvPr/>
        </p:nvSpPr>
        <p:spPr>
          <a:xfrm>
            <a:off x="179512" y="3583781"/>
            <a:ext cx="8640488" cy="52322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A:	By standing up against unfair treatment and acting with </a:t>
            </a:r>
            <a:r>
              <a:rPr lang="en-US" sz="1400" dirty="0" err="1">
                <a:latin typeface="Adobe Heiti Std R" pitchFamily="34" charset="-128"/>
                <a:ea typeface="Adobe Heiti Std R" pitchFamily="34" charset="-128"/>
              </a:rPr>
              <a:t>tika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.</a:t>
            </a:r>
          </a:p>
        </p:txBody>
      </p:sp>
      <p:sp>
        <p:nvSpPr>
          <p:cNvPr id="24" name="Question 3"/>
          <p:cNvSpPr txBox="1"/>
          <p:nvPr/>
        </p:nvSpPr>
        <p:spPr>
          <a:xfrm>
            <a:off x="179512" y="2958212"/>
            <a:ext cx="8640488" cy="52322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A: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	By consciously noticing people in need and offering to help them.</a:t>
            </a:r>
          </a:p>
        </p:txBody>
      </p:sp>
      <p:sp>
        <p:nvSpPr>
          <p:cNvPr id="23" name="Question 2"/>
          <p:cNvSpPr txBox="1"/>
          <p:nvPr/>
        </p:nvSpPr>
        <p:spPr>
          <a:xfrm>
            <a:off x="179512" y="2117199"/>
            <a:ext cx="8640488" cy="738664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A:	By 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listening to the Advent readings in Isaiah about how the people waited for </a:t>
            </a: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hundreds of 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years </a:t>
            </a: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for</a:t>
            </a:r>
            <a:br>
              <a:rPr lang="en-US" sz="14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en-US" sz="1400" dirty="0" smtClean="0">
                <a:latin typeface="Adobe Heiti Std R" pitchFamily="34" charset="-128"/>
                <a:ea typeface="Adobe Heiti Std R" pitchFamily="34" charset="-128"/>
              </a:rPr>
              <a:t>	Jesus </a:t>
            </a:r>
            <a:r>
              <a:rPr lang="en-US" sz="1400" dirty="0">
                <a:latin typeface="Adobe Heiti Std R" pitchFamily="34" charset="-128"/>
                <a:ea typeface="Adobe Heiti Std R" pitchFamily="34" charset="-128"/>
              </a:rPr>
              <a:t>to come.</a:t>
            </a:r>
          </a:p>
        </p:txBody>
      </p:sp>
      <p:sp>
        <p:nvSpPr>
          <p:cNvPr id="12" name="Question 1"/>
          <p:cNvSpPr txBox="1"/>
          <p:nvPr/>
        </p:nvSpPr>
        <p:spPr>
          <a:xfrm>
            <a:off x="179512" y="1491630"/>
            <a:ext cx="6336704" cy="52322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Q:	_________________________________________________________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A:	Through </a:t>
            </a:r>
            <a:r>
              <a:rPr lang="en-NZ" sz="1400" dirty="0">
                <a:latin typeface="Adobe Heiti Std R" pitchFamily="34" charset="-128"/>
                <a:ea typeface="Adobe Heiti Std R" pitchFamily="34" charset="-128"/>
              </a:rPr>
              <a:t>our class prayer and </a:t>
            </a:r>
            <a:r>
              <a:rPr lang="en-NZ" sz="1400" dirty="0" smtClean="0">
                <a:latin typeface="Adobe Heiti Std R" pitchFamily="34" charset="-128"/>
                <a:ea typeface="Adobe Heiti Std R" pitchFamily="34" charset="-128"/>
              </a:rPr>
              <a:t>liturgy</a:t>
            </a:r>
            <a:endParaRPr lang="en-GB" sz="1400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9" name="Picture" descr="http://smartfuse.s3.amazonaws.com/e5193ec3ee035c0ce3281021585b418c/uploads/2014/11/Chaplaincy-0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10738" r="1594" b="3133"/>
          <a:stretch/>
        </p:blipFill>
        <p:spPr bwMode="auto">
          <a:xfrm>
            <a:off x="6588224" y="555526"/>
            <a:ext cx="2448272" cy="1563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: date"/>
          <p:cNvSpPr txBox="1"/>
          <p:nvPr/>
        </p:nvSpPr>
        <p:spPr>
          <a:xfrm>
            <a:off x="4427984" y="1152748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Date: 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TextBox: name"/>
          <p:cNvSpPr txBox="1"/>
          <p:nvPr/>
        </p:nvSpPr>
        <p:spPr>
          <a:xfrm>
            <a:off x="4324409" y="927187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Name: ________________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"/>
          <p:cNvSpPr txBox="1"/>
          <p:nvPr/>
        </p:nvSpPr>
        <p:spPr>
          <a:xfrm>
            <a:off x="467544" y="107863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dobe Heiti Std R" pitchFamily="34" charset="-128"/>
                <a:ea typeface="Adobe Heiti Std R" pitchFamily="34" charset="-128"/>
              </a:rPr>
              <a:t>Write a </a:t>
            </a:r>
            <a:r>
              <a:rPr lang="en-US" dirty="0" smtClean="0">
                <a:latin typeface="Adobe Heiti Std R" pitchFamily="34" charset="-128"/>
                <a:ea typeface="Adobe Heiti Std R" pitchFamily="34" charset="-128"/>
              </a:rPr>
              <a:t>question</a:t>
            </a:r>
            <a:endParaRPr lang="en-GB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16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dobe Heiti Std R" pitchFamily="34" charset="-128"/>
                <a:ea typeface="Adobe Heiti Std R" pitchFamily="34" charset="-128"/>
              </a:rPr>
              <a:t>Christians prepare to receive Christ more fully into</a:t>
            </a:r>
            <a:br>
              <a:rPr lang="en-US" sz="2800" dirty="0" smtClean="0">
                <a:latin typeface="Adobe Heiti Std R" pitchFamily="34" charset="-128"/>
                <a:ea typeface="Adobe Heiti Std R" pitchFamily="34" charset="-128"/>
              </a:rPr>
            </a:br>
            <a:r>
              <a:rPr lang="en-US" sz="2800" dirty="0" smtClean="0">
                <a:latin typeface="Adobe Heiti Std R" pitchFamily="34" charset="-128"/>
                <a:ea typeface="Adobe Heiti Std R" pitchFamily="34" charset="-128"/>
              </a:rPr>
              <a:t>their lives during Advent...</a:t>
            </a:r>
            <a:endParaRPr lang="en-GB" sz="3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latin typeface="Arial" pitchFamily="34" charset="0"/>
                <a:cs typeface="Arial" pitchFamily="34" charset="0"/>
              </a:rPr>
              <a:t>S-09</a:t>
            </a:r>
            <a:endParaRPr lang="en-GB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ction Button: Up">
            <a:hlinkClick r:id="rId5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: Tool instructions"/>
          <p:cNvSpPr txBox="1"/>
          <p:nvPr/>
        </p:nvSpPr>
        <p:spPr>
          <a:xfrm>
            <a:off x="3444144" y="4912668"/>
            <a:ext cx="2255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lesson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7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Worksheet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233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: Line 5"/>
          <p:cNvSpPr txBox="1"/>
          <p:nvPr/>
        </p:nvSpPr>
        <p:spPr>
          <a:xfrm>
            <a:off x="323528" y="4283328"/>
            <a:ext cx="748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Questions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 would like to ask about the topics in this lesson are …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0" name="Textbox: Line 4"/>
          <p:cNvSpPr txBox="1"/>
          <p:nvPr/>
        </p:nvSpPr>
        <p:spPr>
          <a:xfrm>
            <a:off x="332691" y="3904463"/>
            <a:ext cx="7490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Which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activity do you think helped you to learn best in this lesson?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1" name="Textbox: Line 3"/>
          <p:cNvSpPr txBox="1"/>
          <p:nvPr/>
        </p:nvSpPr>
        <p:spPr>
          <a:xfrm>
            <a:off x="332688" y="3297519"/>
            <a:ext cx="835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Name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3 ways young people of your age can show you are taking Advent seriously by your attitude and actions towards others. 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22" name="Textbox: Line 2"/>
          <p:cNvSpPr txBox="1"/>
          <p:nvPr/>
        </p:nvSpPr>
        <p:spPr>
          <a:xfrm>
            <a:off x="332692" y="2468033"/>
            <a:ext cx="846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Recall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challenge of Thomas Merton</a:t>
            </a:r>
            <a:r>
              <a:rPr lang="en-US" sz="1600" b="1" spc="-1200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’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s words about how we receive and respond to the coming of Jesus and go forth and meet him in our lives. (Slide 6)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/>
            </a:r>
            <a:b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Write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 short response.</a:t>
            </a:r>
          </a:p>
        </p:txBody>
      </p:sp>
      <p:sp>
        <p:nvSpPr>
          <p:cNvPr id="27" name="Textbox: Line 1"/>
          <p:cNvSpPr txBox="1"/>
          <p:nvPr/>
        </p:nvSpPr>
        <p:spPr>
          <a:xfrm>
            <a:off x="332691" y="1376414"/>
            <a:ext cx="8721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Identify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challenges of using the season of Advent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to live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its message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in</a:t>
            </a:r>
            <a:b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the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midst of preparations for Christmas, finishing the school and working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year</a:t>
            </a:r>
            <a:b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and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making holiday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plans.</a:t>
            </a:r>
            <a:b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</a:br>
            <a:r>
              <a:rPr lang="en-US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Write </a:t>
            </a:r>
            <a:r>
              <a:rPr lang="en-US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2 tips to help people focus on using Advent for its rightful purpose.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0" name="Shape: Border 5" hidden="1"/>
          <p:cNvSpPr/>
          <p:nvPr/>
        </p:nvSpPr>
        <p:spPr>
          <a:xfrm>
            <a:off x="372047" y="4283328"/>
            <a:ext cx="8627953" cy="338554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1" name="Shape: Border 4" hidden="1"/>
          <p:cNvSpPr/>
          <p:nvPr/>
        </p:nvSpPr>
        <p:spPr>
          <a:xfrm>
            <a:off x="372047" y="3903349"/>
            <a:ext cx="8627953" cy="338554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2" name="Shape: Border 3" hidden="1"/>
          <p:cNvSpPr/>
          <p:nvPr/>
        </p:nvSpPr>
        <p:spPr>
          <a:xfrm>
            <a:off x="372047" y="3320580"/>
            <a:ext cx="8627953" cy="54134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3" name="Shape: Border 2" hidden="1"/>
          <p:cNvSpPr/>
          <p:nvPr/>
        </p:nvSpPr>
        <p:spPr>
          <a:xfrm>
            <a:off x="372047" y="2469161"/>
            <a:ext cx="8627953" cy="80999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4" name="Shape: Border 1" hidden="1"/>
          <p:cNvSpPr/>
          <p:nvPr/>
        </p:nvSpPr>
        <p:spPr>
          <a:xfrm>
            <a:off x="372047" y="1405552"/>
            <a:ext cx="8627953" cy="1022182"/>
          </a:xfrm>
          <a:prstGeom prst="rect">
            <a:avLst/>
          </a:prstGeom>
          <a:solidFill>
            <a:srgbClr val="CC66FF">
              <a:alpha val="0"/>
            </a:srgbClr>
          </a:solidFill>
          <a:ln>
            <a:solidFill>
              <a:srgbClr val="CC66FF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7" name="Shape: Number 5"/>
          <p:cNvSpPr txBox="1"/>
          <p:nvPr/>
        </p:nvSpPr>
        <p:spPr>
          <a:xfrm>
            <a:off x="35496" y="4283328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5</a:t>
            </a:r>
            <a:r>
              <a:rPr lang="en-GB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)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8" name="Shape: Number 4"/>
          <p:cNvSpPr txBox="1"/>
          <p:nvPr/>
        </p:nvSpPr>
        <p:spPr>
          <a:xfrm>
            <a:off x="35496" y="3904463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4)</a:t>
            </a:r>
            <a:endParaRPr lang="en-GB" sz="1600" b="1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9" name="Shape: Number 3"/>
          <p:cNvSpPr txBox="1"/>
          <p:nvPr/>
        </p:nvSpPr>
        <p:spPr>
          <a:xfrm>
            <a:off x="35496" y="3297519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3)</a:t>
            </a:r>
            <a:endParaRPr lang="en-GB" sz="1600" b="1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40" name="Shape: Number 2"/>
          <p:cNvSpPr txBox="1"/>
          <p:nvPr/>
        </p:nvSpPr>
        <p:spPr>
          <a:xfrm>
            <a:off x="35496" y="2468033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2)</a:t>
            </a:r>
            <a:endParaRPr lang="en-GB" sz="1600" b="1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41" name="Shape: Number 1"/>
          <p:cNvSpPr txBox="1"/>
          <p:nvPr/>
        </p:nvSpPr>
        <p:spPr>
          <a:xfrm>
            <a:off x="35496" y="1376414"/>
            <a:ext cx="3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1)</a:t>
            </a:r>
            <a:endParaRPr lang="en-GB" sz="1600" b="1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6" name="TextBox: date"/>
          <p:cNvSpPr txBox="1"/>
          <p:nvPr/>
        </p:nvSpPr>
        <p:spPr>
          <a:xfrm>
            <a:off x="2472641" y="915566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Date: 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9" name="TextBox: name"/>
          <p:cNvSpPr txBox="1"/>
          <p:nvPr/>
        </p:nvSpPr>
        <p:spPr>
          <a:xfrm>
            <a:off x="430074" y="915566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>
                <a:latin typeface="Adobe Heiti Std R" pitchFamily="34" charset="-128"/>
                <a:ea typeface="Adobe Heiti Std R" pitchFamily="34" charset="-128"/>
              </a:rPr>
              <a:t>Name: _______________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5" name="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16" y="70520"/>
            <a:ext cx="2479138" cy="128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ysClr val="windowText" lastClr="000000"/>
                </a:solidFill>
                <a:latin typeface="Adobe Heiti Std R" pitchFamily="34" charset="-128"/>
                <a:ea typeface="Adobe Heiti Std R" pitchFamily="34" charset="-128"/>
              </a:rPr>
              <a:t>Check up</a:t>
            </a:r>
            <a:endParaRPr lang="en-GB" sz="3600" dirty="0">
              <a:solidFill>
                <a:sysClr val="windowText" lastClr="0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S-10</a:t>
            </a:r>
            <a:endParaRPr lang="en-GB" sz="9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ction Button: Up">
            <a:hlinkClick r:id="rId5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: Tool instructions"/>
          <p:cNvSpPr txBox="1"/>
          <p:nvPr/>
        </p:nvSpPr>
        <p:spPr>
          <a:xfrm>
            <a:off x="3444144" y="4912668"/>
            <a:ext cx="2255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lesson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26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Worksheet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2079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8" grpId="3"/>
      <p:bldP spid="18" grpId="4"/>
      <p:bldP spid="20" grpId="0"/>
      <p:bldP spid="20" grpId="1"/>
      <p:bldP spid="20" grpId="2"/>
      <p:bldP spid="20" grpId="3"/>
      <p:bldP spid="20" grpId="4"/>
      <p:bldP spid="20" grpId="5"/>
      <p:bldP spid="21" grpId="0"/>
      <p:bldP spid="21" grpId="1"/>
      <p:bldP spid="21" grpId="2"/>
      <p:bldP spid="21" grpId="3"/>
      <p:bldP spid="21" grpId="4"/>
      <p:bldP spid="21" grpId="5"/>
      <p:bldP spid="22" grpId="0"/>
      <p:bldP spid="22" grpId="1"/>
      <p:bldP spid="22" grpId="2"/>
      <p:bldP spid="22" grpId="3"/>
      <p:bldP spid="22" grpId="4"/>
      <p:bldP spid="22" grpId="5"/>
      <p:bldP spid="27" grpId="0"/>
      <p:bldP spid="27" grpId="1"/>
      <p:bldP spid="2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: Line 2"/>
          <p:cNvSpPr txBox="1"/>
          <p:nvPr/>
        </p:nvSpPr>
        <p:spPr>
          <a:xfrm>
            <a:off x="859997" y="3108906"/>
            <a:ext cx="7744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4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identify </a:t>
            </a:r>
            <a:r>
              <a:rPr lang="en-US" sz="24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ways Christians could prepare to receive Christ more fully in their lives during Advent.</a:t>
            </a:r>
            <a:endParaRPr lang="en-GB" sz="24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9" name="Textbox: Line 1"/>
          <p:cNvSpPr txBox="1"/>
          <p:nvPr/>
        </p:nvSpPr>
        <p:spPr>
          <a:xfrm>
            <a:off x="865802" y="2226353"/>
            <a:ext cx="774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24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explain </a:t>
            </a:r>
            <a:r>
              <a:rPr lang="en-US" sz="24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what Christians prepare for during Advent</a:t>
            </a:r>
            <a:endParaRPr lang="en-GB" sz="24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11" name="Shape: Border 2"/>
          <p:cNvSpPr/>
          <p:nvPr/>
        </p:nvSpPr>
        <p:spPr>
          <a:xfrm>
            <a:off x="859997" y="3108905"/>
            <a:ext cx="7744315" cy="830997"/>
          </a:xfrm>
          <a:prstGeom prst="rect">
            <a:avLst/>
          </a:prstGeom>
          <a:solidFill>
            <a:srgbClr val="33CC33">
              <a:alpha val="0"/>
            </a:srgbClr>
          </a:solidFill>
          <a:ln>
            <a:solidFill>
              <a:schemeClr val="bg1">
                <a:lumMod val="95000"/>
                <a:alpha val="4980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2" name="Shape: Border 1"/>
          <p:cNvSpPr/>
          <p:nvPr/>
        </p:nvSpPr>
        <p:spPr>
          <a:xfrm>
            <a:off x="859997" y="2226352"/>
            <a:ext cx="7744315" cy="465480"/>
          </a:xfrm>
          <a:prstGeom prst="rect">
            <a:avLst/>
          </a:prstGeom>
          <a:solidFill>
            <a:srgbClr val="33CC33">
              <a:alpha val="0"/>
            </a:srgbClr>
          </a:solidFill>
          <a:ln>
            <a:solidFill>
              <a:schemeClr val="bg1">
                <a:lumMod val="95000"/>
                <a:alpha val="4980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4" name="Shape: Number 2"/>
          <p:cNvSpPr txBox="1"/>
          <p:nvPr/>
        </p:nvSpPr>
        <p:spPr>
          <a:xfrm>
            <a:off x="395536" y="3084971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2</a:t>
            </a:r>
            <a:r>
              <a:rPr lang="en-US" sz="24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)</a:t>
            </a:r>
            <a:endParaRPr lang="en-GB" sz="24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15" name="Shape: Number 1"/>
          <p:cNvSpPr txBox="1"/>
          <p:nvPr/>
        </p:nvSpPr>
        <p:spPr>
          <a:xfrm>
            <a:off x="395536" y="2230167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Segoe UI" pitchFamily="34" charset="0"/>
              </a:rPr>
              <a:t>1)</a:t>
            </a:r>
            <a:endParaRPr lang="en-GB" sz="24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Segoe UI" pitchFamily="34" charset="0"/>
            </a:endParaRPr>
          </a:p>
        </p:txBody>
      </p:sp>
      <p:sp>
        <p:nvSpPr>
          <p:cNvPr id="3" name="Subtile"/>
          <p:cNvSpPr txBox="1"/>
          <p:nvPr/>
        </p:nvSpPr>
        <p:spPr>
          <a:xfrm>
            <a:off x="539552" y="14916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Students will: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026" name="Picture: Right cor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48" y="555527"/>
            <a:ext cx="1584176" cy="82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900000"/>
          </a:xfrm>
        </p:spPr>
        <p:txBody>
          <a:bodyPr>
            <a:norm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Learning Outcomes</a:t>
            </a:r>
            <a:endParaRPr lang="en-GB" sz="4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S-02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: Tool instructions"/>
          <p:cNvSpPr txBox="1"/>
          <p:nvPr/>
        </p:nvSpPr>
        <p:spPr>
          <a:xfrm>
            <a:off x="3683777" y="4912668"/>
            <a:ext cx="1776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the borders to reveal text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5981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99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5567"/>
            <a:ext cx="5616624" cy="397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hape: Pop-up window"/>
          <p:cNvSpPr/>
          <p:nvPr/>
        </p:nvSpPr>
        <p:spPr>
          <a:xfrm>
            <a:off x="4355977" y="1092243"/>
            <a:ext cx="4608512" cy="3351716"/>
          </a:xfrm>
          <a:prstGeom prst="roundRect">
            <a:avLst>
              <a:gd name="adj" fmla="val 459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NZ" sz="2200" i="1" dirty="0">
                <a:solidFill>
                  <a:srgbClr val="7030A0"/>
                </a:solidFill>
                <a:latin typeface="Adobe Heiti Std R" pitchFamily="34" charset="-128"/>
                <a:ea typeface="Adobe Heiti Std R" pitchFamily="34" charset="-128"/>
              </a:rPr>
              <a:t>Explain where the season of Advent comes in </a:t>
            </a:r>
            <a:r>
              <a:rPr lang="en-NZ" sz="2200" i="1" dirty="0" smtClean="0">
                <a:solidFill>
                  <a:srgbClr val="7030A0"/>
                </a:solidFill>
                <a:latin typeface="Adobe Heiti Std R" pitchFamily="34" charset="-128"/>
                <a:ea typeface="Adobe Heiti Std R" pitchFamily="34" charset="-128"/>
              </a:rPr>
              <a:t>the Liturgical </a:t>
            </a:r>
            <a:r>
              <a:rPr lang="en-NZ" sz="2200" i="1" dirty="0">
                <a:solidFill>
                  <a:srgbClr val="7030A0"/>
                </a:solidFill>
                <a:latin typeface="Adobe Heiti Std R" pitchFamily="34" charset="-128"/>
                <a:ea typeface="Adobe Heiti Std R" pitchFamily="34" charset="-128"/>
              </a:rPr>
              <a:t>Year Cycle</a:t>
            </a:r>
            <a:endParaRPr lang="en-GB" sz="2200" i="1" dirty="0">
              <a:solidFill>
                <a:srgbClr val="7030A0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 marL="285750" lvl="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NZ" sz="2200" i="1" dirty="0">
                <a:solidFill>
                  <a:srgbClr val="7030A0"/>
                </a:solidFill>
                <a:latin typeface="Adobe Heiti Std R" pitchFamily="34" charset="-128"/>
                <a:ea typeface="Adobe Heiti Std R" pitchFamily="34" charset="-128"/>
              </a:rPr>
              <a:t>How would you describe the season of Advent?</a:t>
            </a:r>
            <a:endParaRPr lang="en-GB" sz="2200" i="1" dirty="0">
              <a:solidFill>
                <a:srgbClr val="7030A0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 marL="285750" lvl="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NZ" sz="2200" i="1" dirty="0">
                <a:solidFill>
                  <a:srgbClr val="7030A0"/>
                </a:solidFill>
                <a:latin typeface="Adobe Heiti Std R" pitchFamily="34" charset="-128"/>
                <a:ea typeface="Adobe Heiti Std R" pitchFamily="34" charset="-128"/>
              </a:rPr>
              <a:t>Identify 3 symbols on the calendar that relate to Advent.</a:t>
            </a:r>
            <a:endParaRPr lang="en-GB" sz="2200" i="1" dirty="0">
              <a:solidFill>
                <a:srgbClr val="7030A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8" name="Shape: Close button"/>
          <p:cNvSpPr/>
          <p:nvPr/>
        </p:nvSpPr>
        <p:spPr>
          <a:xfrm>
            <a:off x="8712569" y="1124915"/>
            <a:ext cx="224727" cy="213547"/>
          </a:xfrm>
          <a:prstGeom prst="roundRect">
            <a:avLst>
              <a:gd name="adj" fmla="val 4121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>
                <a:solidFill>
                  <a:schemeClr val="bg1"/>
                </a:solidFill>
              </a:rPr>
              <a:t>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place of Advent in the </a:t>
            </a:r>
            <a:r>
              <a:rPr lang="en-US" sz="4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Liturgical Year</a:t>
            </a:r>
            <a:endParaRPr lang="en-GB" sz="4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S-03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Information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Information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: Tool instructions"/>
          <p:cNvSpPr txBox="1"/>
          <p:nvPr/>
        </p:nvSpPr>
        <p:spPr>
          <a:xfrm>
            <a:off x="3461772" y="4912668"/>
            <a:ext cx="2220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the I-button to reveal information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7748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6" grpId="1" build="allAtOnce" animBg="1"/>
      <p:bldP spid="16" grpId="2" build="allAtOnce" animBg="1"/>
      <p:bldP spid="16" grpId="3" build="allAtOnce" animBg="1"/>
      <p:bldP spid="18" grpId="0" animBg="1"/>
      <p:bldP spid="18" grpId="1" animBg="1"/>
      <p:bldP spid="18" grpId="2" animBg="1"/>
      <p:bldP spid="18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: Question"/>
          <p:cNvSpPr txBox="1"/>
          <p:nvPr/>
        </p:nvSpPr>
        <p:spPr>
          <a:xfrm>
            <a:off x="5219600" y="386789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What other church decorations reflect the liturgical season</a:t>
            </a:r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?</a:t>
            </a:r>
            <a:endParaRPr lang="en-GB" dirty="0"/>
          </a:p>
        </p:txBody>
      </p:sp>
      <p:sp>
        <p:nvSpPr>
          <p:cNvPr id="3" name="TextBox: Vestments"/>
          <p:cNvSpPr txBox="1"/>
          <p:nvPr/>
        </p:nvSpPr>
        <p:spPr>
          <a:xfrm>
            <a:off x="5004048" y="1275606"/>
            <a:ext cx="33843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NZ" sz="1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If the priest is wearing purple vestments it is …</a:t>
            </a:r>
            <a:endParaRPr lang="en-GB" sz="1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If the priest is wearing green vestments it is …</a:t>
            </a:r>
            <a:endParaRPr lang="en-GB" sz="1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If the priest is wearing red vestments it is …</a:t>
            </a:r>
            <a:endParaRPr lang="en-GB" sz="1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1200"/>
              </a:spcAft>
            </a:pPr>
            <a:r>
              <a:rPr lang="en-NZ" sz="1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If the priest is wearing white vestments it is </a:t>
            </a:r>
            <a:r>
              <a:rPr lang="en-NZ" sz="16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…</a:t>
            </a:r>
            <a:endParaRPr lang="en-GB" sz="1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050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614"/>
            <a:ext cx="462621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</p:spPr>
        <p:txBody>
          <a:bodyPr>
            <a:normAutofit fontScale="90000"/>
          </a:bodyPr>
          <a:lstStyle/>
          <a:p>
            <a:r>
              <a:rPr lang="en-NZ" sz="3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vestments priests wear at </a:t>
            </a:r>
            <a:r>
              <a:rPr lang="en-NZ" sz="36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Mass </a:t>
            </a:r>
            <a:r>
              <a:rPr lang="en-NZ" sz="36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reflect the colour of the feast or Liturgical Season</a:t>
            </a:r>
            <a:endParaRPr lang="en-GB" sz="4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S-04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Worksheet">
            <a:hlinkClick r:id="rId4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: Tool instructions"/>
          <p:cNvSpPr txBox="1"/>
          <p:nvPr/>
        </p:nvSpPr>
        <p:spPr>
          <a:xfrm>
            <a:off x="3088288" y="4933206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16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1706"/>
            <a:ext cx="4032448" cy="313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NZ" sz="4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message of Advent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32" name="Shape: Post-it 4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4770946" y="2931790"/>
            <a:ext cx="2681054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: Line 4"/>
          <p:cNvSpPr txBox="1"/>
          <p:nvPr/>
        </p:nvSpPr>
        <p:spPr>
          <a:xfrm rot="20948926">
            <a:off x="5004819" y="3239193"/>
            <a:ext cx="20515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NZ" sz="1600" b="1" dirty="0">
                <a:solidFill>
                  <a:srgbClr val="7030A0"/>
                </a:solidFill>
              </a:rPr>
              <a:t>Advent is a time of new hope </a:t>
            </a:r>
            <a:r>
              <a:rPr lang="en-GB" sz="1600" b="1" dirty="0" err="1" smtClean="0">
                <a:solidFill>
                  <a:srgbClr val="7030A0"/>
                </a:solidFill>
              </a:rPr>
              <a:t>tūmanako</a:t>
            </a:r>
            <a:r>
              <a:rPr lang="en-GB" sz="1600" b="1" dirty="0" smtClean="0">
                <a:solidFill>
                  <a:srgbClr val="7030A0"/>
                </a:solidFill>
              </a:rPr>
              <a:t> </a:t>
            </a:r>
            <a:r>
              <a:rPr lang="en-GB" sz="1600" b="1" dirty="0">
                <a:solidFill>
                  <a:srgbClr val="7030A0"/>
                </a:solidFill>
              </a:rPr>
              <a:t>as we rely on God’s goodness and power to bring peace to a troubled world.</a:t>
            </a:r>
          </a:p>
        </p:txBody>
      </p:sp>
      <p:pic>
        <p:nvPicPr>
          <p:cNvPr id="34" name="Shape: Post-it 3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5762978" y="726080"/>
            <a:ext cx="2553437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: Line 3"/>
          <p:cNvSpPr txBox="1"/>
          <p:nvPr/>
        </p:nvSpPr>
        <p:spPr>
          <a:xfrm rot="20948926">
            <a:off x="5991173" y="1045939"/>
            <a:ext cx="1948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solidFill>
                  <a:srgbClr val="7030A0"/>
                </a:solidFill>
              </a:rPr>
              <a:t>Advent is a time of prayer </a:t>
            </a:r>
            <a:r>
              <a:rPr lang="en-NZ" sz="1600" b="1" dirty="0" err="1">
                <a:solidFill>
                  <a:srgbClr val="7030A0"/>
                </a:solidFill>
              </a:rPr>
              <a:t>karakia</a:t>
            </a:r>
            <a:r>
              <a:rPr lang="en-NZ" sz="1600" b="1" dirty="0">
                <a:solidFill>
                  <a:srgbClr val="7030A0"/>
                </a:solidFill>
              </a:rPr>
              <a:t> and a time to prepare our hearts by reaching out in love to those in need.</a:t>
            </a:r>
            <a:endParaRPr lang="en-GB" sz="1600" b="1" dirty="0">
              <a:solidFill>
                <a:srgbClr val="7030A0"/>
              </a:solidFill>
            </a:endParaRPr>
          </a:p>
        </p:txBody>
      </p:sp>
      <p:pic>
        <p:nvPicPr>
          <p:cNvPr id="36" name="Shape: Post-it 2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882514" y="2905421"/>
            <a:ext cx="2393342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: Line 2"/>
          <p:cNvSpPr txBox="1"/>
          <p:nvPr/>
        </p:nvSpPr>
        <p:spPr>
          <a:xfrm rot="20948926">
            <a:off x="1096000" y="3232039"/>
            <a:ext cx="1765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1600" b="1" dirty="0">
                <a:solidFill>
                  <a:srgbClr val="7030A0"/>
                </a:solidFill>
              </a:rPr>
              <a:t>This means that as followers of Jesus we will feel his presence in our </a:t>
            </a:r>
            <a:r>
              <a:rPr lang="en-NZ" sz="1600" b="1" dirty="0" smtClean="0">
                <a:solidFill>
                  <a:srgbClr val="7030A0"/>
                </a:solidFill>
              </a:rPr>
              <a:t>lives, </a:t>
            </a:r>
            <a:r>
              <a:rPr lang="en-NZ" sz="1600" b="1" dirty="0">
                <a:solidFill>
                  <a:srgbClr val="7030A0"/>
                </a:solidFill>
              </a:rPr>
              <a:t>especially when life is hard.</a:t>
            </a:r>
            <a:endParaRPr lang="en-GB" sz="1600" b="1" dirty="0">
              <a:solidFill>
                <a:srgbClr val="7030A0"/>
              </a:solidFill>
            </a:endParaRPr>
          </a:p>
        </p:txBody>
      </p:sp>
      <p:pic>
        <p:nvPicPr>
          <p:cNvPr id="38" name="Shape: Post-it 1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234442" y="745181"/>
            <a:ext cx="2393342" cy="24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: Line 1"/>
          <p:cNvSpPr txBox="1"/>
          <p:nvPr/>
        </p:nvSpPr>
        <p:spPr>
          <a:xfrm rot="20948926">
            <a:off x="476297" y="1114204"/>
            <a:ext cx="1765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1400" b="1" dirty="0">
                <a:solidFill>
                  <a:srgbClr val="7030A0"/>
                </a:solidFill>
              </a:rPr>
              <a:t>The message and meaning of Advent is to reflect on our lives and open our hearts so Jesus may become present to us in a more meaningful way.</a:t>
            </a:r>
            <a:endParaRPr lang="en-GB" sz="1400" b="1" dirty="0">
              <a:solidFill>
                <a:srgbClr val="7030A0"/>
              </a:solidFill>
            </a:endParaRPr>
          </a:p>
        </p:txBody>
      </p:sp>
      <p:pic>
        <p:nvPicPr>
          <p:cNvPr id="41" name="Shape: Pin 4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3252514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Shape: Pin 3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2557570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Shape: Pin 2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1862626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Shape: Pin 1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1167683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S-05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Worksheet">
            <a:hlinkClick r:id="rId7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: Tool instructions"/>
          <p:cNvSpPr txBox="1"/>
          <p:nvPr/>
        </p:nvSpPr>
        <p:spPr>
          <a:xfrm>
            <a:off x="3088288" y="4770090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29" name="Textbox: Tool instructions"/>
          <p:cNvSpPr txBox="1"/>
          <p:nvPr/>
        </p:nvSpPr>
        <p:spPr>
          <a:xfrm>
            <a:off x="3214107" y="4912668"/>
            <a:ext cx="27158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dobe Fan Heiti Std B" pitchFamily="34" charset="-128"/>
                <a:ea typeface="Adobe Fan Heiti Std B" pitchFamily="34" charset="-128"/>
                <a:cs typeface="Arial" pitchFamily="34" charset="0"/>
              </a:rPr>
              <a:t>Click the pins on the right to reveal post-it notes.</a:t>
            </a:r>
            <a:endParaRPr lang="en-GB" sz="900" dirty="0">
              <a:solidFill>
                <a:schemeClr val="bg1"/>
              </a:solidFill>
              <a:latin typeface="Adobe Fan Heiti Std B" pitchFamily="34" charset="-128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5068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5" grpId="0"/>
      <p:bldP spid="35" grpId="1"/>
      <p:bldP spid="35" grpId="2"/>
      <p:bldP spid="37" grpId="0"/>
      <p:bldP spid="37" grpId="1"/>
      <p:bldP spid="37" grpId="2"/>
      <p:bldP spid="39" grpId="0"/>
      <p:bldP spid="39" grpId="1"/>
      <p:bldP spid="3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: Excercise"/>
          <p:cNvSpPr txBox="1"/>
          <p:nvPr/>
        </p:nvSpPr>
        <p:spPr>
          <a:xfrm>
            <a:off x="4738064" y="2643758"/>
            <a:ext cx="4298432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Reflect on Thomas </a:t>
            </a:r>
            <a:r>
              <a:rPr lang="en-NZ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Merton</a:t>
            </a:r>
            <a:r>
              <a:rPr lang="en-NZ" sz="1400" spc="-12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’</a:t>
            </a:r>
            <a:r>
              <a:rPr lang="en-NZ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s words - Ask yourself</a:t>
            </a:r>
            <a:r>
              <a:rPr lang="en-NZ" sz="1400" spc="-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NZ" sz="1400" spc="-1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endParaRPr lang="en-NZ" sz="1400" spc="-100" dirty="0" smtClean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600"/>
              </a:spcAft>
            </a:pP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How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do I go forth and meet Jesus each day?</a:t>
            </a:r>
            <a:endParaRPr lang="en-GB" sz="13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600"/>
              </a:spcAft>
            </a:pP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Whose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face and actions make Jesus present to me?</a:t>
            </a:r>
            <a:endParaRPr lang="en-GB" sz="13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600"/>
              </a:spcAft>
            </a:pP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What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is my response when I hear </a:t>
            </a: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</a:t>
            </a:r>
            <a:r>
              <a:rPr lang="en-NZ" sz="1300" i="1" spc="-8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’</a:t>
            </a: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loving words spoken in the voices of others?</a:t>
            </a:r>
            <a:endParaRPr lang="en-GB" sz="13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spcAft>
                <a:spcPts val="600"/>
              </a:spcAft>
            </a:pP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How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can I use the season of Advent to let </a:t>
            </a: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</a:t>
            </a:r>
            <a:b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into </a:t>
            </a:r>
            <a:r>
              <a:rPr lang="en-NZ" sz="1300" i="1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my life</a:t>
            </a:r>
            <a:r>
              <a:rPr lang="en-NZ" sz="1300" i="1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?</a:t>
            </a:r>
            <a:endParaRPr lang="en-GB" sz="1300" i="1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4" name="Rounded Rectangle: Poem"/>
          <p:cNvSpPr/>
          <p:nvPr/>
        </p:nvSpPr>
        <p:spPr>
          <a:xfrm>
            <a:off x="107504" y="2528558"/>
            <a:ext cx="4392488" cy="2304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20000"/>
                <a:lumOff val="8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What is uncertain is not the coming of Christ,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 algn="ctr"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 but our own reception of him,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 algn="ctr"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our own response to him,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 algn="ctr">
              <a:spcAft>
                <a:spcPts val="1200"/>
              </a:spcAft>
            </a:pP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our own readiness and capacity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  <a:p>
            <a:pPr algn="ctr">
              <a:spcAft>
                <a:spcPts val="1200"/>
              </a:spcAft>
            </a:pPr>
            <a:r>
              <a:rPr lang="en-NZ" sz="1600" dirty="0" smtClean="0">
                <a:latin typeface="Adobe Heiti Std R" pitchFamily="34" charset="-128"/>
                <a:ea typeface="Adobe Heiti Std R" pitchFamily="34" charset="-128"/>
              </a:rPr>
              <a:t>‘To go </a:t>
            </a: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forth and meet him</a:t>
            </a:r>
            <a:r>
              <a:rPr lang="en-NZ" sz="1600" spc="-1200" dirty="0">
                <a:latin typeface="Adobe Heiti Std R" pitchFamily="34" charset="-128"/>
                <a:ea typeface="Adobe Heiti Std R" pitchFamily="34" charset="-128"/>
              </a:rPr>
              <a:t>’</a:t>
            </a:r>
            <a:r>
              <a:rPr lang="en-NZ" sz="1600" dirty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GB" sz="16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7" name="Parallelogram right"/>
          <p:cNvSpPr/>
          <p:nvPr/>
        </p:nvSpPr>
        <p:spPr>
          <a:xfrm flipH="1">
            <a:off x="6372200" y="843558"/>
            <a:ext cx="2591848" cy="1440160"/>
          </a:xfrm>
          <a:prstGeom prst="parallelogram">
            <a:avLst/>
          </a:prstGeom>
          <a:solidFill>
            <a:schemeClr val="accent1">
              <a:alpha val="98000"/>
            </a:schemeClr>
          </a:solidFill>
          <a:ln>
            <a:solidFill>
              <a:schemeClr val="tx2">
                <a:lumMod val="20000"/>
                <a:lumOff val="8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NZ" sz="1200" dirty="0">
                <a:latin typeface="Adobe Heiti Std R" pitchFamily="34" charset="-128"/>
                <a:ea typeface="Adobe Heiti Std R" pitchFamily="34" charset="-128"/>
              </a:rPr>
              <a:t>You can find out more</a:t>
            </a:r>
            <a:br>
              <a:rPr lang="en-NZ" sz="1200" dirty="0"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latin typeface="Adobe Heiti Std R" pitchFamily="34" charset="-128"/>
                <a:ea typeface="Adobe Heiti Std R" pitchFamily="34" charset="-128"/>
              </a:rPr>
              <a:t>   about him if you are</a:t>
            </a:r>
            <a:br>
              <a:rPr lang="en-NZ" sz="1200" dirty="0"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latin typeface="Adobe Heiti Std R" pitchFamily="34" charset="-128"/>
                <a:ea typeface="Adobe Heiti Std R" pitchFamily="34" charset="-128"/>
              </a:rPr>
              <a:t>     interested. Watch the</a:t>
            </a:r>
            <a:br>
              <a:rPr lang="en-NZ" sz="1200" dirty="0"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latin typeface="Adobe Heiti Std R" pitchFamily="34" charset="-128"/>
                <a:ea typeface="Adobe Heiti Std R" pitchFamily="34" charset="-128"/>
              </a:rPr>
              <a:t>       clip of his most well-</a:t>
            </a:r>
            <a:br>
              <a:rPr lang="en-NZ" sz="1200" dirty="0"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latin typeface="Adobe Heiti Std R" pitchFamily="34" charset="-128"/>
                <a:ea typeface="Adobe Heiti Std R" pitchFamily="34" charset="-128"/>
              </a:rPr>
              <a:t>         known prayer.</a:t>
            </a:r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1" name="Trapezoid"/>
          <p:cNvSpPr/>
          <p:nvPr/>
        </p:nvSpPr>
        <p:spPr>
          <a:xfrm>
            <a:off x="4103948" y="843558"/>
            <a:ext cx="2304256" cy="1440160"/>
          </a:xfrm>
          <a:prstGeom prst="trapezoid">
            <a:avLst/>
          </a:prstGeom>
          <a:solidFill>
            <a:schemeClr val="accent1">
              <a:alpha val="98000"/>
            </a:schemeClr>
          </a:solidFill>
          <a:ln>
            <a:solidFill>
              <a:schemeClr val="tx2">
                <a:lumMod val="20000"/>
                <a:lumOff val="8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en-GB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2" name="TextBox Trapezoid"/>
          <p:cNvSpPr txBox="1"/>
          <p:nvPr/>
        </p:nvSpPr>
        <p:spPr>
          <a:xfrm>
            <a:off x="4139952" y="963474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His life</a:t>
            </a:r>
            <a:b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and his prayer</a:t>
            </a:r>
            <a:b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and writings have</a:t>
            </a:r>
            <a:b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led many people to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come</a:t>
            </a:r>
          </a:p>
          <a:p>
            <a:pPr algn="ctr"/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to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know and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have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faith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in Jesus</a:t>
            </a:r>
            <a:r>
              <a:rPr lang="en-NZ" sz="12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. </a:t>
            </a:r>
            <a:endParaRPr lang="en-GB" sz="12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8" name="Parallelogram left"/>
          <p:cNvSpPr/>
          <p:nvPr/>
        </p:nvSpPr>
        <p:spPr>
          <a:xfrm>
            <a:off x="1691680" y="844145"/>
            <a:ext cx="2448272" cy="1440160"/>
          </a:xfrm>
          <a:prstGeom prst="parallelogram">
            <a:avLst/>
          </a:prstGeom>
          <a:solidFill>
            <a:schemeClr val="accent1">
              <a:alpha val="98000"/>
            </a:schemeClr>
          </a:solidFill>
          <a:ln>
            <a:solidFill>
              <a:schemeClr val="tx2">
                <a:lumMod val="20000"/>
                <a:lumOff val="8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en-GB" sz="12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9" name="TextBox Parallellogram left"/>
          <p:cNvSpPr txBox="1"/>
          <p:nvPr/>
        </p:nvSpPr>
        <p:spPr>
          <a:xfrm>
            <a:off x="1835688" y="871728"/>
            <a:ext cx="2304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       Thomas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Merton was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a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     Catholic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poet,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writer,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    monk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, spiritual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thinker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   whose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father, Owen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was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 a new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Zealander.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Thomas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 had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a long 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journey</a:t>
            </a:r>
            <a:b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coming </a:t>
            </a:r>
            <a:r>
              <a:rPr lang="en-NZ" sz="1200" dirty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to know Jesus</a:t>
            </a:r>
            <a:r>
              <a:rPr lang="en-NZ" sz="1200" dirty="0" smtClean="0">
                <a:solidFill>
                  <a:schemeClr val="lt1"/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  <a:endParaRPr lang="en-GB" dirty="0"/>
          </a:p>
        </p:txBody>
      </p:sp>
      <p:pic>
        <p:nvPicPr>
          <p:cNvPr id="5122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512168" cy="221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NZ" sz="4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Thomas Merton 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S-06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Video">
            <a:hlinkClick r:id="rId4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Movi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: Tool instructions"/>
          <p:cNvSpPr txBox="1"/>
          <p:nvPr/>
        </p:nvSpPr>
        <p:spPr>
          <a:xfrm>
            <a:off x="3399245" y="4897279"/>
            <a:ext cx="2345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Click the video button to play a video</a:t>
            </a:r>
            <a:endParaRPr lang="en-GB" sz="10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5213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uiExpand="1" build="p" animBg="1"/>
      <p:bldP spid="27" grpId="0" animBg="1"/>
      <p:bldP spid="11" grpId="0" animBg="1"/>
      <p:bldP spid="12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: Line 5"/>
          <p:cNvSpPr txBox="1"/>
          <p:nvPr/>
        </p:nvSpPr>
        <p:spPr>
          <a:xfrm>
            <a:off x="3707904" y="4117875"/>
            <a:ext cx="546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Advent is a time to welcome Jesus into your heart. 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2" name="Icon 5" descr="Image result for what catholics do in advent"/>
          <p:cNvPicPr/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94" y="4017109"/>
            <a:ext cx="590550" cy="5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: Line 4"/>
          <p:cNvSpPr txBox="1"/>
          <p:nvPr/>
        </p:nvSpPr>
        <p:spPr>
          <a:xfrm>
            <a:off x="4004017" y="3203990"/>
            <a:ext cx="431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 will not force his entry – he 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waits</a:t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to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be welcomed in.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1" name="Icon 4" descr="Image result for what catholics do in advent"/>
          <p:cNvPicPr/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60" y="3241724"/>
            <a:ext cx="590550" cy="5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: Line 3"/>
          <p:cNvSpPr txBox="1"/>
          <p:nvPr/>
        </p:nvSpPr>
        <p:spPr>
          <a:xfrm>
            <a:off x="3707904" y="2567104"/>
            <a:ext cx="456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door represents the door of the heart.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0" name="Icon 3" descr="Image result for what catholics do in advent"/>
          <p:cNvPicPr/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94" y="2466338"/>
            <a:ext cx="590550" cy="5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: Line 2"/>
          <p:cNvSpPr txBox="1"/>
          <p:nvPr/>
        </p:nvSpPr>
        <p:spPr>
          <a:xfrm>
            <a:off x="3220021" y="1791718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Look closely at the door – what do you notice?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9" name="Icon 2" descr="Image result for what catholics do in advent"/>
          <p:cNvPicPr/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60" y="1690952"/>
            <a:ext cx="590550" cy="5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: Line 1"/>
          <p:cNvSpPr txBox="1"/>
          <p:nvPr/>
        </p:nvSpPr>
        <p:spPr>
          <a:xfrm>
            <a:off x="3779912" y="1016332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painting of Jesus at the door is well known. 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7" name="Icon 1" descr="Image result for what catholics do in advent"/>
          <p:cNvPicPr/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94" y="915566"/>
            <a:ext cx="590550" cy="57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4934"/>
            <a:ext cx="2763812" cy="3531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 at the door waiting to be let in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S-07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: Tool instructions"/>
          <p:cNvSpPr txBox="1"/>
          <p:nvPr/>
        </p:nvSpPr>
        <p:spPr>
          <a:xfrm>
            <a:off x="3598015" y="4912668"/>
            <a:ext cx="1947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the icons to reveal </a:t>
            </a:r>
            <a:r>
              <a:rPr lang="en-GB" sz="9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a</a:t>
            </a:r>
            <a:r>
              <a:rPr lang="en-GB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 text line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313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5" grpId="0"/>
      <p:bldP spid="25" grpId="1"/>
      <p:bldP spid="25" grpId="2"/>
      <p:bldP spid="24" grpId="0"/>
      <p:bldP spid="24" grpId="1"/>
      <p:bldP spid="24" grpId="2"/>
      <p:bldP spid="23" grpId="0"/>
      <p:bldP spid="23" grpId="1"/>
      <p:bldP spid="23" grpId="2"/>
      <p:bldP spid="3" grpId="0"/>
      <p:bldP spid="3" grpId="1"/>
      <p:bldP spid="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: Question"/>
          <p:cNvSpPr txBox="1"/>
          <p:nvPr/>
        </p:nvSpPr>
        <p:spPr>
          <a:xfrm>
            <a:off x="5259917" y="3867894"/>
            <a:ext cx="377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WHAT ARE </a:t>
            </a:r>
            <a:r>
              <a:rPr lang="en-NZ" sz="1600" u="sng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YOU</a:t>
            </a:r>
            <a:r>
              <a:rPr lang="en-NZ" sz="1600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 WAITING FOR WITH HOPE AND JOYFUL </a:t>
            </a:r>
            <a:r>
              <a:rPr lang="en-NZ" sz="1600" dirty="0" smtClean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EXPECTATION</a:t>
            </a:r>
            <a:br>
              <a:rPr lang="en-NZ" sz="1600" dirty="0" smtClean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NZ" sz="1600" dirty="0" smtClean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THIS </a:t>
            </a:r>
            <a:r>
              <a:rPr lang="en-NZ" sz="1600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ADVENT?</a:t>
            </a:r>
            <a:endParaRPr lang="en-GB" sz="1600" dirty="0">
              <a:solidFill>
                <a:srgbClr val="FFFF99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8" name="Rounded Rectangle: Words baclground"/>
          <p:cNvSpPr/>
          <p:nvPr/>
        </p:nvSpPr>
        <p:spPr>
          <a:xfrm>
            <a:off x="5438262" y="2336435"/>
            <a:ext cx="3419888" cy="1387443"/>
          </a:xfrm>
          <a:prstGeom prst="roundRect">
            <a:avLst/>
          </a:prstGeom>
          <a:solidFill>
            <a:srgbClr val="003399">
              <a:alpha val="56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: Sentences"/>
          <p:cNvSpPr txBox="1"/>
          <p:nvPr/>
        </p:nvSpPr>
        <p:spPr>
          <a:xfrm>
            <a:off x="179512" y="915566"/>
            <a:ext cx="496855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WAITING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as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Joseph, Mary, Anna, Joachim, Elizabeth and 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Zechariah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waited for the birth of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EXPECTATION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with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joy and celebration that Christ has come already into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PREPARATION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as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we make a space for Jesus to make a home within our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FF99"/>
                </a:solidFill>
                <a:latin typeface="Adobe Heiti Std R" pitchFamily="34" charset="-128"/>
                <a:ea typeface="Adobe Heiti Std R" pitchFamily="34" charset="-128"/>
              </a:rPr>
              <a:t>HOPE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that </a:t>
            </a:r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God will restore the grace and harmony diminished by sin in the </a:t>
            </a:r>
          </a:p>
        </p:txBody>
      </p:sp>
      <p:sp>
        <p:nvSpPr>
          <p:cNvPr id="31" name="TextBox: Answer World"/>
          <p:cNvSpPr txBox="1"/>
          <p:nvPr/>
        </p:nvSpPr>
        <p:spPr>
          <a:xfrm>
            <a:off x="2768900" y="4395886"/>
            <a:ext cx="607539" cy="359517"/>
          </a:xfrm>
          <a:prstGeom prst="rect">
            <a:avLst/>
          </a:prstGeom>
          <a:solidFill>
            <a:srgbClr val="003399">
              <a:alpha val="0"/>
            </a:srgbClr>
          </a:solidFill>
          <a:ln w="3175">
            <a:solidFill>
              <a:schemeClr val="bg1"/>
            </a:solidFill>
          </a:ln>
        </p:spPr>
        <p:txBody>
          <a:bodyPr wrap="none" lIns="0" tIns="36000" rIns="0" bIns="36000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world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9" name="TextBox: world"/>
          <p:cNvSpPr txBox="1"/>
          <p:nvPr/>
        </p:nvSpPr>
        <p:spPr>
          <a:xfrm>
            <a:off x="5733281" y="23975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world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2" name="TextBox: Answer history"/>
          <p:cNvSpPr txBox="1"/>
          <p:nvPr/>
        </p:nvSpPr>
        <p:spPr>
          <a:xfrm>
            <a:off x="1532058" y="2456309"/>
            <a:ext cx="726161" cy="349702"/>
          </a:xfrm>
          <a:prstGeom prst="rect">
            <a:avLst/>
          </a:prstGeom>
          <a:solidFill>
            <a:srgbClr val="003399">
              <a:alpha val="0"/>
            </a:srgbClr>
          </a:solidFill>
          <a:ln w="3175">
            <a:solidFill>
              <a:schemeClr val="bg1"/>
            </a:solidFill>
          </a:ln>
        </p:spPr>
        <p:txBody>
          <a:bodyPr wrap="none" lIns="0" tIns="36000" rIns="0" bIns="36000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history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7" name="TextBox: history"/>
          <p:cNvSpPr txBox="1"/>
          <p:nvPr/>
        </p:nvSpPr>
        <p:spPr>
          <a:xfrm>
            <a:off x="6990567" y="2633045"/>
            <a:ext cx="92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history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3" name="TextBox: Answer Jesus"/>
          <p:cNvSpPr txBox="1"/>
          <p:nvPr/>
        </p:nvSpPr>
        <p:spPr>
          <a:xfrm>
            <a:off x="3632938" y="1472580"/>
            <a:ext cx="554639" cy="349702"/>
          </a:xfrm>
          <a:prstGeom prst="rect">
            <a:avLst/>
          </a:prstGeom>
          <a:solidFill>
            <a:srgbClr val="003399">
              <a:alpha val="0"/>
            </a:srgbClr>
          </a:solidFill>
          <a:ln w="3175">
            <a:solidFill>
              <a:schemeClr val="bg1"/>
            </a:solidFill>
          </a:ln>
        </p:spPr>
        <p:txBody>
          <a:bodyPr wrap="none" lIns="0" tIns="36000" rIns="0" bIns="36000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9" name="TextBox: Jesus"/>
          <p:cNvSpPr txBox="1"/>
          <p:nvPr/>
        </p:nvSpPr>
        <p:spPr>
          <a:xfrm>
            <a:off x="7658395" y="3301829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Jesus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4" name="TextBox: Answer hearts"/>
          <p:cNvSpPr txBox="1"/>
          <p:nvPr/>
        </p:nvSpPr>
        <p:spPr>
          <a:xfrm>
            <a:off x="1394489" y="3426321"/>
            <a:ext cx="657231" cy="349702"/>
          </a:xfrm>
          <a:prstGeom prst="rect">
            <a:avLst/>
          </a:prstGeom>
          <a:solidFill>
            <a:srgbClr val="003399">
              <a:alpha val="0"/>
            </a:srgbClr>
          </a:solidFill>
          <a:ln w="3175">
            <a:solidFill>
              <a:schemeClr val="bg1"/>
            </a:solidFill>
          </a:ln>
        </p:spPr>
        <p:txBody>
          <a:bodyPr wrap="none" lIns="0" tIns="36000" rIns="0" bIns="36000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hearts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0" name="TextBox: hearts"/>
          <p:cNvSpPr txBox="1"/>
          <p:nvPr/>
        </p:nvSpPr>
        <p:spPr>
          <a:xfrm>
            <a:off x="6136915" y="306977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hearts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7170" name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95" y="195486"/>
            <a:ext cx="370122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The season of Advent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S-08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: Tool instructions"/>
          <p:cNvSpPr txBox="1"/>
          <p:nvPr/>
        </p:nvSpPr>
        <p:spPr>
          <a:xfrm>
            <a:off x="1786648" y="4912668"/>
            <a:ext cx="55707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a word from the list or an empty space in the sentence to correctly position a word in the sentence.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586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1" autoUpdateAnimBg="0"/>
      <p:bldP spid="31" grpId="2" autoUpdateAnimBg="0"/>
      <p:bldP spid="31" grpId="3" autoUpdateAnimBg="0"/>
      <p:bldP spid="31" grpId="4" autoUpdateAnimBg="0"/>
      <p:bldP spid="9" grpId="1"/>
      <p:bldP spid="9" grpId="2"/>
      <p:bldP spid="9" grpId="3"/>
      <p:bldP spid="9" grpId="4"/>
      <p:bldP spid="32" grpId="1" autoUpdateAnimBg="0"/>
      <p:bldP spid="32" grpId="2" autoUpdateAnimBg="0"/>
      <p:bldP spid="32" grpId="3" autoUpdateAnimBg="0"/>
      <p:bldP spid="32" grpId="4" autoUpdateAnimBg="0"/>
      <p:bldP spid="27" grpId="1"/>
      <p:bldP spid="27" grpId="2"/>
      <p:bldP spid="27" grpId="3"/>
      <p:bldP spid="27" grpId="4"/>
      <p:bldP spid="33" grpId="1" autoUpdateAnimBg="0"/>
      <p:bldP spid="33" grpId="2" autoUpdateAnimBg="0"/>
      <p:bldP spid="33" grpId="3" autoUpdateAnimBg="0"/>
      <p:bldP spid="33" grpId="4" autoUpdateAnimBg="0"/>
      <p:bldP spid="29" grpId="1"/>
      <p:bldP spid="29" grpId="2"/>
      <p:bldP spid="29" grpId="3"/>
      <p:bldP spid="29" grpId="4"/>
      <p:bldP spid="34" grpId="1" autoUpdateAnimBg="0"/>
      <p:bldP spid="34" grpId="2" autoUpdateAnimBg="0"/>
      <p:bldP spid="34" grpId="3" autoUpdateAnimBg="0"/>
      <p:bldP spid="34" grpId="4" autoUpdateAnimBg="0"/>
      <p:bldP spid="30" grpId="1"/>
      <p:bldP spid="30" grpId="2"/>
      <p:bldP spid="30" grpId="3"/>
      <p:bldP spid="30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Question 5"/>
          <p:cNvSpPr txBox="1"/>
          <p:nvPr/>
        </p:nvSpPr>
        <p:spPr>
          <a:xfrm>
            <a:off x="179512" y="4209350"/>
            <a:ext cx="8640488" cy="738664"/>
          </a:xfrm>
          <a:prstGeom prst="rect">
            <a:avLst/>
          </a:prstGeom>
          <a:solidFill>
            <a:srgbClr val="CC66FF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A:	By demonstrating a willing attitude to support and care for </a:t>
            </a: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others</a:t>
            </a:r>
            <a:b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	and 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bring about peace. </a:t>
            </a:r>
          </a:p>
        </p:txBody>
      </p:sp>
      <p:sp>
        <p:nvSpPr>
          <p:cNvPr id="25" name="Question 4"/>
          <p:cNvSpPr txBox="1"/>
          <p:nvPr/>
        </p:nvSpPr>
        <p:spPr>
          <a:xfrm>
            <a:off x="179512" y="3583781"/>
            <a:ext cx="8640488" cy="523220"/>
          </a:xfrm>
          <a:prstGeom prst="rect">
            <a:avLst/>
          </a:prstGeom>
          <a:solidFill>
            <a:srgbClr val="CC66FF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A:	By standing up against unfair treatment and acting with </a:t>
            </a:r>
            <a:r>
              <a:rPr lang="en-US" sz="1400" dirty="0" err="1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tika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</a:p>
        </p:txBody>
      </p:sp>
      <p:sp>
        <p:nvSpPr>
          <p:cNvPr id="24" name="Question 3"/>
          <p:cNvSpPr txBox="1"/>
          <p:nvPr/>
        </p:nvSpPr>
        <p:spPr>
          <a:xfrm>
            <a:off x="179512" y="2958212"/>
            <a:ext cx="8640488" cy="523220"/>
          </a:xfrm>
          <a:prstGeom prst="rect">
            <a:avLst/>
          </a:prstGeom>
          <a:solidFill>
            <a:srgbClr val="CC66FF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A: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	By consciously noticing people in need and offering to help them.</a:t>
            </a:r>
          </a:p>
        </p:txBody>
      </p:sp>
      <p:sp>
        <p:nvSpPr>
          <p:cNvPr id="23" name="Question 2"/>
          <p:cNvSpPr txBox="1"/>
          <p:nvPr/>
        </p:nvSpPr>
        <p:spPr>
          <a:xfrm>
            <a:off x="179512" y="2117199"/>
            <a:ext cx="8640488" cy="738664"/>
          </a:xfrm>
          <a:prstGeom prst="rect">
            <a:avLst/>
          </a:prstGeom>
          <a:solidFill>
            <a:srgbClr val="CC66FF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Q:  ________________________________________________________________________________</a:t>
            </a:r>
            <a:endParaRPr lang="en-US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A:	By 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listening to the Advent readings in Isaiah about how the people waited for </a:t>
            </a: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hundreds of 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years </a:t>
            </a: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for</a:t>
            </a:r>
            <a:b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	Jesus </a:t>
            </a:r>
            <a:r>
              <a:rPr lang="en-US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to come.</a:t>
            </a:r>
          </a:p>
        </p:txBody>
      </p:sp>
      <p:sp>
        <p:nvSpPr>
          <p:cNvPr id="12" name="Question 1"/>
          <p:cNvSpPr txBox="1"/>
          <p:nvPr/>
        </p:nvSpPr>
        <p:spPr>
          <a:xfrm>
            <a:off x="179512" y="1491630"/>
            <a:ext cx="6336704" cy="523220"/>
          </a:xfrm>
          <a:prstGeom prst="rect">
            <a:avLst/>
          </a:prstGeom>
          <a:solidFill>
            <a:srgbClr val="CC66FF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NZ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Q:	_________________________________________________________</a:t>
            </a:r>
            <a:endParaRPr lang="en-GB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>
              <a:tabLst>
                <a:tab pos="266700" algn="l"/>
              </a:tabLst>
            </a:pPr>
            <a:r>
              <a:rPr lang="en-NZ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A:	Through </a:t>
            </a:r>
            <a:r>
              <a:rPr lang="en-NZ" sz="1400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our class prayer and </a:t>
            </a:r>
            <a:r>
              <a:rPr lang="en-NZ" sz="14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liturgy.</a:t>
            </a:r>
            <a:endParaRPr lang="en-GB" sz="14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9" name="Picture" descr="http://smartfuse.s3.amazonaws.com/e5193ec3ee035c0ce3281021585b418c/uploads/2014/11/Chaplaincy-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10738" r="1594" b="3133"/>
          <a:stretch/>
        </p:blipFill>
        <p:spPr bwMode="auto">
          <a:xfrm>
            <a:off x="6588224" y="555526"/>
            <a:ext cx="2448272" cy="1563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btitle"/>
          <p:cNvSpPr txBox="1"/>
          <p:nvPr/>
        </p:nvSpPr>
        <p:spPr>
          <a:xfrm>
            <a:off x="467544" y="107863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Write a </a:t>
            </a:r>
            <a:r>
              <a:rPr lang="en-US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question</a:t>
            </a:r>
            <a:endParaRPr lang="en-GB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16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</a:rPr>
              <a:t>Christians prepare to receive Christ more fully into their lives during Advent...</a:t>
            </a:r>
            <a:endParaRPr lang="en-GB" sz="36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L-1</a:t>
            </a:r>
          </a:p>
          <a:p>
            <a:pPr algn="ctr"/>
            <a:r>
              <a:rPr lang="en-GB" sz="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S-09</a:t>
            </a:r>
            <a:endParaRPr lang="en-GB" sz="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Worksheet">
            <a:hlinkClick r:id="rId4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: Tool instructions"/>
          <p:cNvSpPr txBox="1"/>
          <p:nvPr/>
        </p:nvSpPr>
        <p:spPr>
          <a:xfrm>
            <a:off x="3088288" y="4912668"/>
            <a:ext cx="29674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 smtClean="0">
                <a:solidFill>
                  <a:schemeClr val="bg1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rPr>
              <a:t>Click on the worksheet button to go to the worksheet</a:t>
            </a:r>
            <a:endParaRPr lang="en-GB" sz="900" dirty="0">
              <a:solidFill>
                <a:schemeClr val="bg1"/>
              </a:solidFill>
              <a:latin typeface="Adobe Heiti Std R" pitchFamily="34" charset="-128"/>
              <a:ea typeface="Adobe Heiti Std R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3198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1758</Words>
  <Application>Microsoft Office PowerPoint</Application>
  <PresentationFormat>On-screen Show (16:9)</PresentationFormat>
  <Paragraphs>259</Paragraphs>
  <Slides>16</Slides>
  <Notes>16</Notes>
  <HiddenSlides>5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The Message of Advent</vt:lpstr>
      <vt:lpstr>Learning Outcomes</vt:lpstr>
      <vt:lpstr>The place of Advent in the Liturgical Year</vt:lpstr>
      <vt:lpstr>The vestments priests wear at Mass reflect the colour of the feast or Liturgical Season</vt:lpstr>
      <vt:lpstr>The message of Advent</vt:lpstr>
      <vt:lpstr>Thomas Merton </vt:lpstr>
      <vt:lpstr>Jesus at the door waiting to be let in</vt:lpstr>
      <vt:lpstr>The season of Advent</vt:lpstr>
      <vt:lpstr>Christians prepare to receive Christ more fully into their lives during Advent...</vt:lpstr>
      <vt:lpstr>Check up</vt:lpstr>
      <vt:lpstr>Time for Reflection</vt:lpstr>
      <vt:lpstr>The vestments priests wear at Mass reflect the colour of the feast or Liturgical Season</vt:lpstr>
      <vt:lpstr>Where is the message of Advent visible as people prepare for Christmas?</vt:lpstr>
      <vt:lpstr>Where is the message of Advent visible as people prepare for Christmas?</vt:lpstr>
      <vt:lpstr>Christians prepare to receive Christ more fully into their lives during Advent...</vt:lpstr>
      <vt:lpstr>Check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Message of Advent</dc:title>
  <dc:creator>Pierre Schmits</dc:creator>
  <cp:lastModifiedBy>Pierre Schmits</cp:lastModifiedBy>
  <cp:revision>57</cp:revision>
  <dcterms:created xsi:type="dcterms:W3CDTF">2016-10-02T19:59:59Z</dcterms:created>
  <dcterms:modified xsi:type="dcterms:W3CDTF">2016-11-19T02:14:11Z</dcterms:modified>
</cp:coreProperties>
</file>