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6"/>
  </p:notesMasterIdLst>
  <p:sldIdLst>
    <p:sldId id="257" r:id="rId2"/>
    <p:sldId id="258" r:id="rId3"/>
    <p:sldId id="259" r:id="rId4"/>
    <p:sldId id="260" r:id="rId5"/>
    <p:sldId id="261" r:id="rId6"/>
    <p:sldId id="262" r:id="rId7"/>
    <p:sldId id="263" r:id="rId8"/>
    <p:sldId id="264" r:id="rId9"/>
    <p:sldId id="266" r:id="rId10"/>
    <p:sldId id="267" r:id="rId11"/>
    <p:sldId id="268" r:id="rId12"/>
    <p:sldId id="269" r:id="rId13"/>
    <p:sldId id="271" r:id="rId14"/>
    <p:sldId id="272"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p:scale>
          <a:sx n="80" d="100"/>
          <a:sy n="80" d="100"/>
        </p:scale>
        <p:origin x="-558" y="-110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ACE609-2631-4CBE-A523-F86780E2A7C7}" type="datetimeFigureOut">
              <a:rPr lang="en-NZ" smtClean="0"/>
              <a:t>19/11/2016</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15C25-D55B-431D-B100-38444CFC5AB5}" type="slidenum">
              <a:rPr lang="en-NZ" smtClean="0"/>
              <a:t>‹#›</a:t>
            </a:fld>
            <a:endParaRPr lang="en-NZ"/>
          </a:p>
        </p:txBody>
      </p:sp>
    </p:spTree>
    <p:extLst>
      <p:ext uri="{BB962C8B-B14F-4D97-AF65-F5344CB8AC3E}">
        <p14:creationId xmlns:p14="http://schemas.microsoft.com/office/powerpoint/2010/main" val="279757725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A22E9F3-4B73-464C-9938-9260F376746B}" type="slidenum">
              <a:rPr lang="en-NZ" smtClean="0"/>
              <a:t>3</a:t>
            </a:fld>
            <a:endParaRPr lang="en-NZ"/>
          </a:p>
        </p:txBody>
      </p:sp>
    </p:spTree>
    <p:extLst>
      <p:ext uri="{BB962C8B-B14F-4D97-AF65-F5344CB8AC3E}">
        <p14:creationId xmlns:p14="http://schemas.microsoft.com/office/powerpoint/2010/main" val="1514571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NZ" sz="900" kern="1200" dirty="0">
                <a:solidFill>
                  <a:schemeClr val="tx1"/>
                </a:solidFill>
                <a:effectLst/>
                <a:latin typeface="+mn-lt"/>
                <a:ea typeface="+mn-ea"/>
                <a:cs typeface="+mn-cs"/>
              </a:rPr>
              <a:t>Sing using the MP3 ‘Prepare the Way’</a:t>
            </a:r>
          </a:p>
          <a:p>
            <a:endParaRPr lang="en-NZ" dirty="0"/>
          </a:p>
        </p:txBody>
      </p:sp>
      <p:sp>
        <p:nvSpPr>
          <p:cNvPr id="4" name="Slide Number Placeholder 3"/>
          <p:cNvSpPr>
            <a:spLocks noGrp="1"/>
          </p:cNvSpPr>
          <p:nvPr>
            <p:ph type="sldNum" sz="quarter" idx="10"/>
          </p:nvPr>
        </p:nvSpPr>
        <p:spPr/>
        <p:txBody>
          <a:bodyPr/>
          <a:lstStyle/>
          <a:p>
            <a:fld id="{F6015C25-D55B-431D-B100-38444CFC5AB5}" type="slidenum">
              <a:rPr lang="en-NZ" smtClean="0"/>
              <a:t>4</a:t>
            </a:fld>
            <a:endParaRPr lang="en-NZ"/>
          </a:p>
        </p:txBody>
      </p:sp>
    </p:spTree>
    <p:extLst>
      <p:ext uri="{BB962C8B-B14F-4D97-AF65-F5344CB8AC3E}">
        <p14:creationId xmlns:p14="http://schemas.microsoft.com/office/powerpoint/2010/main" val="3682118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A22E9F3-4B73-464C-9938-9260F376746B}" type="slidenum">
              <a:rPr lang="en-NZ" smtClean="0"/>
              <a:t>8</a:t>
            </a:fld>
            <a:endParaRPr lang="en-NZ"/>
          </a:p>
        </p:txBody>
      </p:sp>
    </p:spTree>
    <p:extLst>
      <p:ext uri="{BB962C8B-B14F-4D97-AF65-F5344CB8AC3E}">
        <p14:creationId xmlns:p14="http://schemas.microsoft.com/office/powerpoint/2010/main" val="2473329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22E9F3-4B73-464C-9938-9260F376746B}" type="slidenum">
              <a:rPr lang="en-NZ" smtClean="0"/>
              <a:t>11</a:t>
            </a:fld>
            <a:endParaRPr lang="en-NZ"/>
          </a:p>
        </p:txBody>
      </p:sp>
    </p:spTree>
    <p:extLst>
      <p:ext uri="{BB962C8B-B14F-4D97-AF65-F5344CB8AC3E}">
        <p14:creationId xmlns:p14="http://schemas.microsoft.com/office/powerpoint/2010/main" val="1650585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27661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F6015C25-D55B-431D-B100-38444CFC5AB5}" type="slidenum">
              <a:rPr lang="en-NZ" smtClean="0"/>
              <a:t>14</a:t>
            </a:fld>
            <a:endParaRPr lang="en-NZ"/>
          </a:p>
        </p:txBody>
      </p:sp>
    </p:spTree>
    <p:extLst>
      <p:ext uri="{BB962C8B-B14F-4D97-AF65-F5344CB8AC3E}">
        <p14:creationId xmlns:p14="http://schemas.microsoft.com/office/powerpoint/2010/main" val="4268323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FF9907-3398-430A-954A-D9690FC409AF}"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A24F580-7511-465F-B8DB-4F394D74CF57}" type="slidenum">
              <a:rPr lang="en-NZ" smtClean="0"/>
              <a:t>‹#›</a:t>
            </a:fld>
            <a:endParaRPr lang="en-NZ"/>
          </a:p>
        </p:txBody>
      </p:sp>
    </p:spTree>
    <p:extLst>
      <p:ext uri="{BB962C8B-B14F-4D97-AF65-F5344CB8AC3E}">
        <p14:creationId xmlns:p14="http://schemas.microsoft.com/office/powerpoint/2010/main" val="2768981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FF9907-3398-430A-954A-D9690FC409AF}"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A24F580-7511-465F-B8DB-4F394D74CF57}" type="slidenum">
              <a:rPr lang="en-NZ" smtClean="0"/>
              <a:t>‹#›</a:t>
            </a:fld>
            <a:endParaRPr lang="en-NZ"/>
          </a:p>
        </p:txBody>
      </p:sp>
    </p:spTree>
    <p:extLst>
      <p:ext uri="{BB962C8B-B14F-4D97-AF65-F5344CB8AC3E}">
        <p14:creationId xmlns:p14="http://schemas.microsoft.com/office/powerpoint/2010/main" val="342934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FF9907-3398-430A-954A-D9690FC409AF}"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A24F580-7511-465F-B8DB-4F394D74CF57}" type="slidenum">
              <a:rPr lang="en-NZ" smtClean="0"/>
              <a:t>‹#›</a:t>
            </a:fld>
            <a:endParaRPr lang="en-NZ"/>
          </a:p>
        </p:txBody>
      </p:sp>
    </p:spTree>
    <p:extLst>
      <p:ext uri="{BB962C8B-B14F-4D97-AF65-F5344CB8AC3E}">
        <p14:creationId xmlns:p14="http://schemas.microsoft.com/office/powerpoint/2010/main" val="560029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02474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FF9907-3398-430A-954A-D9690FC409AF}"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A24F580-7511-465F-B8DB-4F394D74CF57}" type="slidenum">
              <a:rPr lang="en-NZ" smtClean="0"/>
              <a:t>‹#›</a:t>
            </a:fld>
            <a:endParaRPr lang="en-NZ"/>
          </a:p>
        </p:txBody>
      </p:sp>
    </p:spTree>
    <p:extLst>
      <p:ext uri="{BB962C8B-B14F-4D97-AF65-F5344CB8AC3E}">
        <p14:creationId xmlns:p14="http://schemas.microsoft.com/office/powerpoint/2010/main" val="1665487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FF9907-3398-430A-954A-D9690FC409AF}"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A24F580-7511-465F-B8DB-4F394D74CF57}" type="slidenum">
              <a:rPr lang="en-NZ" smtClean="0"/>
              <a:t>‹#›</a:t>
            </a:fld>
            <a:endParaRPr lang="en-NZ"/>
          </a:p>
        </p:txBody>
      </p:sp>
    </p:spTree>
    <p:extLst>
      <p:ext uri="{BB962C8B-B14F-4D97-AF65-F5344CB8AC3E}">
        <p14:creationId xmlns:p14="http://schemas.microsoft.com/office/powerpoint/2010/main" val="3140568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FF9907-3398-430A-954A-D9690FC409AF}" type="datetimeFigureOut">
              <a:rPr lang="en-NZ" smtClean="0"/>
              <a:t>19/11/2016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A24F580-7511-465F-B8DB-4F394D74CF57}" type="slidenum">
              <a:rPr lang="en-NZ" smtClean="0"/>
              <a:t>‹#›</a:t>
            </a:fld>
            <a:endParaRPr lang="en-NZ"/>
          </a:p>
        </p:txBody>
      </p:sp>
    </p:spTree>
    <p:extLst>
      <p:ext uri="{BB962C8B-B14F-4D97-AF65-F5344CB8AC3E}">
        <p14:creationId xmlns:p14="http://schemas.microsoft.com/office/powerpoint/2010/main" val="798201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FF9907-3398-430A-954A-D9690FC409AF}" type="datetimeFigureOut">
              <a:rPr lang="en-NZ" smtClean="0"/>
              <a:t>19/11/2016</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2A24F580-7511-465F-B8DB-4F394D74CF57}" type="slidenum">
              <a:rPr lang="en-NZ" smtClean="0"/>
              <a:t>‹#›</a:t>
            </a:fld>
            <a:endParaRPr lang="en-NZ"/>
          </a:p>
        </p:txBody>
      </p:sp>
    </p:spTree>
    <p:extLst>
      <p:ext uri="{BB962C8B-B14F-4D97-AF65-F5344CB8AC3E}">
        <p14:creationId xmlns:p14="http://schemas.microsoft.com/office/powerpoint/2010/main" val="2195092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FF9907-3398-430A-954A-D9690FC409AF}" type="datetimeFigureOut">
              <a:rPr lang="en-NZ" smtClean="0"/>
              <a:t>19/11/2016</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2A24F580-7511-465F-B8DB-4F394D74CF57}" type="slidenum">
              <a:rPr lang="en-NZ" smtClean="0"/>
              <a:t>‹#›</a:t>
            </a:fld>
            <a:endParaRPr lang="en-NZ"/>
          </a:p>
        </p:txBody>
      </p:sp>
    </p:spTree>
    <p:extLst>
      <p:ext uri="{BB962C8B-B14F-4D97-AF65-F5344CB8AC3E}">
        <p14:creationId xmlns:p14="http://schemas.microsoft.com/office/powerpoint/2010/main" val="1200474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FF9907-3398-430A-954A-D9690FC409AF}" type="datetimeFigureOut">
              <a:rPr lang="en-NZ" smtClean="0"/>
              <a:t>19/11/2016</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2A24F580-7511-465F-B8DB-4F394D74CF57}" type="slidenum">
              <a:rPr lang="en-NZ" smtClean="0"/>
              <a:t>‹#›</a:t>
            </a:fld>
            <a:endParaRPr lang="en-NZ"/>
          </a:p>
        </p:txBody>
      </p:sp>
    </p:spTree>
    <p:extLst>
      <p:ext uri="{BB962C8B-B14F-4D97-AF65-F5344CB8AC3E}">
        <p14:creationId xmlns:p14="http://schemas.microsoft.com/office/powerpoint/2010/main" val="3375849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FFF9907-3398-430A-954A-D9690FC409AF}" type="datetimeFigureOut">
              <a:rPr lang="en-NZ" smtClean="0"/>
              <a:t>19/11/2016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A24F580-7511-465F-B8DB-4F394D74CF57}" type="slidenum">
              <a:rPr lang="en-NZ" smtClean="0"/>
              <a:t>‹#›</a:t>
            </a:fld>
            <a:endParaRPr lang="en-NZ"/>
          </a:p>
        </p:txBody>
      </p:sp>
    </p:spTree>
    <p:extLst>
      <p:ext uri="{BB962C8B-B14F-4D97-AF65-F5344CB8AC3E}">
        <p14:creationId xmlns:p14="http://schemas.microsoft.com/office/powerpoint/2010/main" val="2109676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FFF9907-3398-430A-954A-D9690FC409AF}" type="datetimeFigureOut">
              <a:rPr lang="en-NZ" smtClean="0"/>
              <a:t>19/11/2016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A24F580-7511-465F-B8DB-4F394D74CF57}" type="slidenum">
              <a:rPr lang="en-NZ" smtClean="0"/>
              <a:t>‹#›</a:t>
            </a:fld>
            <a:endParaRPr lang="en-NZ"/>
          </a:p>
        </p:txBody>
      </p:sp>
    </p:spTree>
    <p:extLst>
      <p:ext uri="{BB962C8B-B14F-4D97-AF65-F5344CB8AC3E}">
        <p14:creationId xmlns:p14="http://schemas.microsoft.com/office/powerpoint/2010/main" val="1118628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7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FFF9907-3398-430A-954A-D9690FC409AF}" type="datetimeFigureOut">
              <a:rPr lang="en-NZ" smtClean="0"/>
              <a:t>19/11/2016</a:t>
            </a:fld>
            <a:endParaRPr lang="en-NZ"/>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A24F580-7511-465F-B8DB-4F394D74CF57}" type="slidenum">
              <a:rPr lang="en-NZ" smtClean="0"/>
              <a:t>‹#›</a:t>
            </a:fld>
            <a:endParaRPr lang="en-NZ"/>
          </a:p>
        </p:txBody>
      </p:sp>
    </p:spTree>
    <p:extLst>
      <p:ext uri="{BB962C8B-B14F-4D97-AF65-F5344CB8AC3E}">
        <p14:creationId xmlns:p14="http://schemas.microsoft.com/office/powerpoint/2010/main" val="35833269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www.tinyurl.com/NCRSfeedback" TargetMode="External"/><Relationship Id="rId5" Type="http://schemas.openxmlformats.org/officeDocument/2006/relationships/image" Target="../media/image13.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2.xm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 Target="slide1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51470"/>
            <a:ext cx="8918088" cy="1569660"/>
          </a:xfrm>
          <a:prstGeom prst="rect">
            <a:avLst/>
          </a:prstGeom>
          <a:noFill/>
        </p:spPr>
        <p:txBody>
          <a:bodyPr wrap="square" lIns="91440" tIns="45720" rIns="91440" bIns="45720">
            <a:spAutoFit/>
          </a:bodyPr>
          <a:lstStyle/>
          <a:p>
            <a:pPr algn="ctr"/>
            <a:r>
              <a:rPr lang="en-US" sz="48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The people who prepared </a:t>
            </a:r>
          </a:p>
          <a:p>
            <a:pPr algn="ctr"/>
            <a:r>
              <a:rPr lang="en-US" sz="48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the way for the Messiah</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9143" y="1547099"/>
            <a:ext cx="2086467" cy="2009964"/>
          </a:xfrm>
          <a:prstGeom prst="rect">
            <a:avLst/>
          </a:prstGeom>
        </p:spPr>
      </p:pic>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S-01</a:t>
            </a:r>
          </a:p>
        </p:txBody>
      </p:sp>
      <p:sp>
        <p:nvSpPr>
          <p:cNvPr id="1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1682" y="3027019"/>
            <a:ext cx="2086467" cy="200996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2496" y="2999719"/>
            <a:ext cx="2086467" cy="201600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2661" y="2630284"/>
            <a:ext cx="1626773" cy="2121128"/>
          </a:xfrm>
          <a:prstGeom prst="rect">
            <a:avLst/>
          </a:prstGeom>
          <a:effectLst>
            <a:softEdge rad="228600"/>
          </a:effectLst>
        </p:spPr>
      </p:pic>
    </p:spTree>
    <p:extLst>
      <p:ext uri="{BB962C8B-B14F-4D97-AF65-F5344CB8AC3E}">
        <p14:creationId xmlns:p14="http://schemas.microsoft.com/office/powerpoint/2010/main" val="3782419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Y6 - Rorate cael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56659" y="-13255"/>
            <a:ext cx="609600" cy="609600"/>
          </a:xfrm>
          <a:prstGeom prst="rect">
            <a:avLst/>
          </a:prstGeom>
        </p:spPr>
      </p:pic>
      <p:sp>
        <p:nvSpPr>
          <p:cNvPr id="2" name="Rectangle 1"/>
          <p:cNvSpPr/>
          <p:nvPr/>
        </p:nvSpPr>
        <p:spPr>
          <a:xfrm>
            <a:off x="118408" y="-20538"/>
            <a:ext cx="8918088" cy="707886"/>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Time for Reflection</a:t>
            </a:r>
          </a:p>
        </p:txBody>
      </p:sp>
      <p:sp>
        <p:nvSpPr>
          <p:cNvPr id="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S-10</a:t>
            </a:r>
          </a:p>
        </p:txBody>
      </p:sp>
      <p:sp>
        <p:nvSpPr>
          <p:cNvPr id="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2576" y="627535"/>
            <a:ext cx="5256248" cy="3937139"/>
          </a:xfrm>
          <a:prstGeom prst="rect">
            <a:avLst/>
          </a:prstGeom>
          <a:effectLst>
            <a:softEdge rad="355600"/>
          </a:effectLst>
        </p:spPr>
      </p:pic>
      <p:sp>
        <p:nvSpPr>
          <p:cNvPr id="10"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Tool instructions stop"/>
          <p:cNvSpPr txBox="1"/>
          <p:nvPr/>
        </p:nvSpPr>
        <p:spPr>
          <a:xfrm>
            <a:off x="3398507" y="4909873"/>
            <a:ext cx="2499403"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stop </a:t>
            </a:r>
            <a:r>
              <a:rPr lang="en-GB" sz="900" dirty="0" smtClean="0">
                <a:latin typeface="Arial" panose="020B0604020202020204" pitchFamily="34" charset="0"/>
                <a:cs typeface="Arial" panose="020B0604020202020204" pitchFamily="34" charset="0"/>
              </a:rPr>
              <a:t>reflective </a:t>
            </a:r>
            <a:r>
              <a:rPr lang="en-GB" sz="900" dirty="0">
                <a:latin typeface="Arial" panose="020B0604020202020204" pitchFamily="34" charset="0"/>
                <a:cs typeface="Arial" panose="020B0604020202020204" pitchFamily="34" charset="0"/>
              </a:rPr>
              <a:t>music</a:t>
            </a:r>
          </a:p>
        </p:txBody>
      </p:sp>
      <p:sp>
        <p:nvSpPr>
          <p:cNvPr id="14" name="TextBox: Tool instructions start"/>
          <p:cNvSpPr txBox="1"/>
          <p:nvPr/>
        </p:nvSpPr>
        <p:spPr>
          <a:xfrm>
            <a:off x="3398507" y="4909873"/>
            <a:ext cx="2492991"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play </a:t>
            </a:r>
            <a:r>
              <a:rPr lang="en-GB" sz="900" dirty="0" smtClean="0">
                <a:latin typeface="Arial" panose="020B0604020202020204" pitchFamily="34" charset="0"/>
                <a:cs typeface="Arial" panose="020B0604020202020204" pitchFamily="34" charset="0"/>
              </a:rPr>
              <a:t>reflective </a:t>
            </a:r>
            <a:r>
              <a:rPr lang="en-GB" sz="900" dirty="0">
                <a:latin typeface="Arial" panose="020B0604020202020204" pitchFamily="34" charset="0"/>
                <a:cs typeface="Arial" panose="020B0604020202020204" pitchFamily="34" charset="0"/>
              </a:rPr>
              <a:t>music</a:t>
            </a:r>
          </a:p>
        </p:txBody>
      </p:sp>
      <p:pic>
        <p:nvPicPr>
          <p:cNvPr id="15" name="Feedback" descr="D:\03 Projects\TCI\02 Deliverables\2016-10 Release Liturgical\Feedback button.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49889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168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xit" presetSubtype="0" fill="hold" grpId="1"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227954" fill="hold"/>
                                        <p:tgtEl>
                                          <p:spTgt spid="7"/>
                                        </p:tgtEl>
                                      </p:cBhvr>
                                    </p:cmd>
                                  </p:childTnLst>
                                </p:cTn>
                              </p:par>
                              <p:par>
                                <p:cTn id="19" presetID="1" presetClass="emph" presetSubtype="2" fill="hold" nodeType="withEffect">
                                  <p:stCondLst>
                                    <p:cond delay="0"/>
                                  </p:stCondLst>
                                  <p:childTnLst>
                                    <p:animClr clrSpc="rgb" dir="cw">
                                      <p:cBhvr>
                                        <p:cTn id="20" dur="1000" fill="hold"/>
                                        <p:tgtEl>
                                          <p:spTgt spid="10"/>
                                        </p:tgtEl>
                                        <p:attrNameLst>
                                          <p:attrName>fillcolor</p:attrName>
                                        </p:attrNameLst>
                                      </p:cBhvr>
                                      <p:to>
                                        <a:schemeClr val="accent2"/>
                                      </p:to>
                                    </p:animClr>
                                    <p:set>
                                      <p:cBhvr>
                                        <p:cTn id="21" dur="1000" fill="hold"/>
                                        <p:tgtEl>
                                          <p:spTgt spid="10"/>
                                        </p:tgtEl>
                                        <p:attrNameLst>
                                          <p:attrName>fill.type</p:attrName>
                                        </p:attrNameLst>
                                      </p:cBhvr>
                                      <p:to>
                                        <p:strVal val="solid"/>
                                      </p:to>
                                    </p:set>
                                    <p:set>
                                      <p:cBhvr>
                                        <p:cTn id="22" dur="1000" fill="hold"/>
                                        <p:tgtEl>
                                          <p:spTgt spid="10"/>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7"/>
                                        </p:tgtEl>
                                      </p:cBhvr>
                                    </p:cmd>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 presetClass="emph" presetSubtype="2" fill="hold" nodeType="withEffect">
                                  <p:stCondLst>
                                    <p:cond delay="0"/>
                                  </p:stCondLst>
                                  <p:childTnLst>
                                    <p:animClr clrSpc="rgb" dir="cw">
                                      <p:cBhvr>
                                        <p:cTn id="34" dur="2000" fill="hold"/>
                                        <p:tgtEl>
                                          <p:spTgt spid="10"/>
                                        </p:tgtEl>
                                        <p:attrNameLst>
                                          <p:attrName>fillcolor</p:attrName>
                                        </p:attrNameLst>
                                      </p:cBhvr>
                                      <p:to>
                                        <a:schemeClr val="bg1"/>
                                      </p:to>
                                    </p:animClr>
                                    <p:set>
                                      <p:cBhvr>
                                        <p:cTn id="35" dur="2000" fill="hold"/>
                                        <p:tgtEl>
                                          <p:spTgt spid="10"/>
                                        </p:tgtEl>
                                        <p:attrNameLst>
                                          <p:attrName>fill.type</p:attrName>
                                        </p:attrNameLst>
                                      </p:cBhvr>
                                      <p:to>
                                        <p:strVal val="solid"/>
                                      </p:to>
                                    </p:set>
                                    <p:set>
                                      <p:cBhvr>
                                        <p:cTn id="36"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audio>
              <p:cMediaNode vol="80000">
                <p:cTn id="37" fill="hold" display="0">
                  <p:stCondLst>
                    <p:cond delay="indefinite"/>
                  </p:stCondLst>
                  <p:endCondLst>
                    <p:cond evt="onStopAudio" delay="0">
                      <p:tgtEl>
                        <p:sldTgt/>
                      </p:tgtEl>
                    </p:cond>
                  </p:endCondLst>
                </p:cTn>
                <p:tgtEl>
                  <p:spTgt spid="7"/>
                </p:tgtEl>
              </p:cMediaNode>
            </p:audio>
          </p:childTnLst>
        </p:cTn>
      </p:par>
    </p:tnLst>
    <p:bldLst>
      <p:bldP spid="12" grpId="0"/>
      <p:bldP spid="12" grpId="1"/>
      <p:bldP spid="14" grpId="0"/>
      <p:bldP spid="14" grpId="1"/>
      <p:bldP spid="14"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S-11</a:t>
            </a:r>
          </a:p>
        </p:txBody>
      </p:sp>
      <p:sp>
        <p:nvSpPr>
          <p:cNvPr id="28"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3" name="Rectangle 32"/>
          <p:cNvSpPr/>
          <p:nvPr/>
        </p:nvSpPr>
        <p:spPr>
          <a:xfrm>
            <a:off x="118408" y="-20538"/>
            <a:ext cx="8918088" cy="1323439"/>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Sharing our learning about </a:t>
            </a:r>
          </a:p>
          <a:p>
            <a:pPr algn="ctr"/>
            <a:r>
              <a:rPr lang="en-US" sz="40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Advent with family </a:t>
            </a:r>
            <a:r>
              <a:rPr lang="en-US" sz="4000" b="1" dirty="0" err="1">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whānau</a:t>
            </a:r>
            <a:endParaRPr lang="en-US" sz="40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endParaRPr>
          </a:p>
        </p:txBody>
      </p:sp>
      <p:sp>
        <p:nvSpPr>
          <p:cNvPr id="10"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croll: Horizontal 2"/>
          <p:cNvSpPr/>
          <p:nvPr/>
        </p:nvSpPr>
        <p:spPr>
          <a:xfrm>
            <a:off x="154811" y="687347"/>
            <a:ext cx="2635614" cy="2267795"/>
          </a:xfrm>
          <a:prstGeom prst="horizontalScroll">
            <a:avLst>
              <a:gd name="adj" fmla="val 80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Create a presentation</a:t>
            </a:r>
            <a:r>
              <a:rPr lang="en-NZ" sz="12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 about Mary and Joseph’s experience of God’s revelation to them about who Jesus was. Explain how Mary and Joseph’s response to God shows their faith and trust in God. Include some key questions for those who listen to your presentation.</a:t>
            </a:r>
            <a:endParaRPr lang="en-NZ" sz="1200" dirty="0">
              <a:solidFill>
                <a:schemeClr val="tx1">
                  <a:lumMod val="85000"/>
                  <a:lumOff val="15000"/>
                </a:schemeClr>
              </a:solidFill>
            </a:endParaRPr>
          </a:p>
        </p:txBody>
      </p:sp>
      <p:sp>
        <p:nvSpPr>
          <p:cNvPr id="9" name="Scroll: Horizontal 8"/>
          <p:cNvSpPr/>
          <p:nvPr/>
        </p:nvSpPr>
        <p:spPr>
          <a:xfrm>
            <a:off x="3186920" y="425312"/>
            <a:ext cx="2981051" cy="223886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a:solidFill>
                  <a:schemeClr val="tx1">
                    <a:lumMod val="85000"/>
                    <a:lumOff val="15000"/>
                  </a:schemeClr>
                </a:solidFill>
              </a:rPr>
              <a:t>Prepare an interview</a:t>
            </a:r>
            <a:r>
              <a:rPr lang="en-NZ" sz="1200" dirty="0">
                <a:solidFill>
                  <a:schemeClr val="tx1">
                    <a:lumMod val="85000"/>
                    <a:lumOff val="15000"/>
                  </a:schemeClr>
                </a:solidFill>
              </a:rPr>
              <a:t> with the prophet Isaiah: include questions about his life, the time he was living in, the challenges faced by the prophets and how his messages were received by the people. Question him about what it was like prophesying for 40 years and seeing no results for your work.</a:t>
            </a:r>
          </a:p>
        </p:txBody>
      </p:sp>
      <p:sp>
        <p:nvSpPr>
          <p:cNvPr id="11" name="Scroll: Horizontal 10"/>
          <p:cNvSpPr/>
          <p:nvPr/>
        </p:nvSpPr>
        <p:spPr>
          <a:xfrm>
            <a:off x="6660838" y="3113314"/>
            <a:ext cx="2339162" cy="164118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a:solidFill>
                  <a:schemeClr val="tx1">
                    <a:lumMod val="85000"/>
                    <a:lumOff val="15000"/>
                  </a:schemeClr>
                </a:solidFill>
              </a:rPr>
              <a:t>Make up your own way of showing and sharing</a:t>
            </a:r>
            <a:r>
              <a:rPr lang="en-NZ" sz="1200" dirty="0">
                <a:solidFill>
                  <a:schemeClr val="tx1">
                    <a:lumMod val="85000"/>
                    <a:lumOff val="15000"/>
                  </a:schemeClr>
                </a:solidFill>
              </a:rPr>
              <a:t> what you have learned and decide who you would like to share it with. </a:t>
            </a:r>
          </a:p>
        </p:txBody>
      </p:sp>
      <p:sp>
        <p:nvSpPr>
          <p:cNvPr id="12" name="Scroll: Horizontal 11"/>
          <p:cNvSpPr/>
          <p:nvPr/>
        </p:nvSpPr>
        <p:spPr>
          <a:xfrm>
            <a:off x="3192743" y="2539658"/>
            <a:ext cx="2954550" cy="237301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a:solidFill>
                  <a:schemeClr val="tx1">
                    <a:lumMod val="85000"/>
                    <a:lumOff val="15000"/>
                  </a:schemeClr>
                </a:solidFill>
              </a:rPr>
              <a:t>Make a collage </a:t>
            </a:r>
            <a:r>
              <a:rPr lang="en-NZ" sz="1200" dirty="0">
                <a:solidFill>
                  <a:schemeClr val="tx1">
                    <a:lumMod val="85000"/>
                    <a:lumOff val="15000"/>
                  </a:schemeClr>
                </a:solidFill>
              </a:rPr>
              <a:t>of the people from the New Testament who prepared for Jesus and include captions of their messages, Scripture quotes that express what they did and ideas about how people today can prepare for the coming of Jesus into their lives. Display this in your school or church foyer.</a:t>
            </a:r>
          </a:p>
        </p:txBody>
      </p:sp>
      <p:sp>
        <p:nvSpPr>
          <p:cNvPr id="13" name="Scroll: Horizontal 12"/>
          <p:cNvSpPr/>
          <p:nvPr/>
        </p:nvSpPr>
        <p:spPr>
          <a:xfrm>
            <a:off x="186029" y="2955143"/>
            <a:ext cx="2790043" cy="1957525"/>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a:solidFill>
                  <a:schemeClr val="tx1">
                    <a:lumMod val="85000"/>
                    <a:lumOff val="15000"/>
                  </a:schemeClr>
                </a:solidFill>
              </a:rPr>
              <a:t>Create an Advent Liturgy</a:t>
            </a:r>
            <a:r>
              <a:rPr lang="en-NZ" sz="1200" dirty="0">
                <a:solidFill>
                  <a:schemeClr val="tx1">
                    <a:lumMod val="85000"/>
                    <a:lumOff val="15000"/>
                  </a:schemeClr>
                </a:solidFill>
              </a:rPr>
              <a:t> and include the Gospel stories that tell how Mary, Joseph, Elizabeth and John the Baptist prepared for the coming of the Messiah, Jesus. Include music and appropriate colours and symbols. Share this with your school.</a:t>
            </a:r>
          </a:p>
        </p:txBody>
      </p:sp>
      <p:sp>
        <p:nvSpPr>
          <p:cNvPr id="14" name="Scroll: Horizontal 13"/>
          <p:cNvSpPr/>
          <p:nvPr/>
        </p:nvSpPr>
        <p:spPr>
          <a:xfrm>
            <a:off x="6282418" y="425312"/>
            <a:ext cx="2754077" cy="282588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200" b="1" dirty="0">
                <a:solidFill>
                  <a:schemeClr val="tx1">
                    <a:lumMod val="85000"/>
                    <a:lumOff val="15000"/>
                  </a:schemeClr>
                </a:solidFill>
              </a:rPr>
              <a:t>Write a dialogue</a:t>
            </a:r>
            <a:r>
              <a:rPr lang="en-NZ" sz="1200" dirty="0">
                <a:solidFill>
                  <a:schemeClr val="tx1">
                    <a:lumMod val="85000"/>
                    <a:lumOff val="15000"/>
                  </a:schemeClr>
                </a:solidFill>
              </a:rPr>
              <a:t> between Jesus and John the Baptist that illustrates what they were doing in their 30</a:t>
            </a:r>
            <a:r>
              <a:rPr lang="en-NZ" sz="1200" baseline="30000" dirty="0">
                <a:solidFill>
                  <a:schemeClr val="tx1">
                    <a:lumMod val="85000"/>
                    <a:lumOff val="15000"/>
                  </a:schemeClr>
                </a:solidFill>
              </a:rPr>
              <a:t>th</a:t>
            </a:r>
            <a:r>
              <a:rPr lang="en-NZ" sz="1200" dirty="0">
                <a:solidFill>
                  <a:schemeClr val="tx1">
                    <a:lumMod val="85000"/>
                    <a:lumOff val="15000"/>
                  </a:schemeClr>
                </a:solidFill>
              </a:rPr>
              <a:t> year of their lives. Make clear how each one’s work supported the others. </a:t>
            </a:r>
          </a:p>
          <a:p>
            <a:r>
              <a:rPr lang="en-NZ" sz="1200" dirty="0">
                <a:solidFill>
                  <a:schemeClr val="tx1">
                    <a:lumMod val="85000"/>
                    <a:lumOff val="15000"/>
                  </a:schemeClr>
                </a:solidFill>
              </a:rPr>
              <a:t>Identify some similarities and differences in their lives and their deaths.</a:t>
            </a:r>
          </a:p>
          <a:p>
            <a:r>
              <a:rPr lang="en-NZ" sz="1200" dirty="0">
                <a:solidFill>
                  <a:schemeClr val="tx1">
                    <a:lumMod val="85000"/>
                    <a:lumOff val="15000"/>
                  </a:schemeClr>
                </a:solidFill>
              </a:rPr>
              <a:t>Present this to your class as an Advent activity.  </a:t>
            </a:r>
          </a:p>
        </p:txBody>
      </p:sp>
      <p:sp>
        <p:nvSpPr>
          <p:cNvPr id="15" name="Shape: Button 1"/>
          <p:cNvSpPr/>
          <p:nvPr/>
        </p:nvSpPr>
        <p:spPr>
          <a:xfrm>
            <a:off x="4446638" y="2539658"/>
            <a:ext cx="288032" cy="288032"/>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b="1">
              <a:solidFill>
                <a:schemeClr val="tx1"/>
              </a:solidFill>
            </a:endParaRPr>
          </a:p>
        </p:txBody>
      </p:sp>
      <p:sp>
        <p:nvSpPr>
          <p:cNvPr id="16" name="Textbox: Tool instructions"/>
          <p:cNvSpPr txBox="1"/>
          <p:nvPr/>
        </p:nvSpPr>
        <p:spPr>
          <a:xfrm>
            <a:off x="3048743" y="4779075"/>
            <a:ext cx="3076483" cy="3693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Press the button to reveal the ways to share our learning</a:t>
            </a:r>
          </a:p>
          <a:p>
            <a:pPr algn="ctr"/>
            <a:r>
              <a:rPr lang="en-GB" sz="900" dirty="0">
                <a:latin typeface="Arial" pitchFamily="34" charset="0"/>
                <a:ea typeface="Segoe UI" pitchFamily="34" charset="0"/>
                <a:cs typeface="Arial" pitchFamily="34" charset="0"/>
              </a:rPr>
              <a:t>Click the worksheet button to go to the worksheet</a:t>
            </a:r>
          </a:p>
        </p:txBody>
      </p:sp>
    </p:spTree>
    <p:extLst>
      <p:ext uri="{BB962C8B-B14F-4D97-AF65-F5344CB8AC3E}">
        <p14:creationId xmlns:p14="http://schemas.microsoft.com/office/powerpoint/2010/main" val="3251684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iterate type="wd">
                                    <p:tmPct val="0"/>
                                  </p:iterate>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iterate type="wd">
                                    <p:tmPct val="0"/>
                                  </p:iterate>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iterate type="wd">
                                    <p:tmPct val="0"/>
                                  </p:iterate>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iterate type="wd">
                                    <p:tmPct val="0"/>
                                  </p:iterate>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nextCondLst>
                <p:cond evt="onClick" delay="0">
                  <p:tgtEl>
                    <p:spTgt spid="15"/>
                  </p:tgtEl>
                </p:cond>
              </p:nextCondLst>
            </p:seq>
          </p:childTnLst>
        </p:cTn>
      </p:par>
    </p:tnLst>
    <p:bldLst>
      <p:bldP spid="3" grpId="0" animBg="1"/>
      <p:bldP spid="9"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L-7</a:t>
            </a:r>
          </a:p>
          <a:p>
            <a:pPr algn="ctr"/>
            <a:r>
              <a:rPr lang="en-GB" sz="900" b="1" dirty="0">
                <a:solidFill>
                  <a:sysClr val="windowText" lastClr="000000"/>
                </a:solidFill>
                <a:latin typeface="Arial" pitchFamily="34" charset="0"/>
                <a:cs typeface="Arial" pitchFamily="34" charset="0"/>
              </a:rPr>
              <a:t>S-03</a:t>
            </a:r>
          </a:p>
        </p:txBody>
      </p:sp>
      <p:sp>
        <p:nvSpPr>
          <p:cNvPr id="10"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TextBox: Worksheet Indication"/>
          <p:cNvSpPr txBox="1"/>
          <p:nvPr/>
        </p:nvSpPr>
        <p:spPr>
          <a:xfrm>
            <a:off x="-31899" y="4868564"/>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5"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L-2</a:t>
            </a:r>
          </a:p>
          <a:p>
            <a:pPr algn="ctr"/>
            <a:r>
              <a:rPr lang="en-GB" sz="900" b="1" dirty="0">
                <a:solidFill>
                  <a:sysClr val="windowText" lastClr="000000"/>
                </a:solidFill>
                <a:latin typeface="Arial" pitchFamily="34" charset="0"/>
                <a:cs typeface="Arial" pitchFamily="34" charset="0"/>
              </a:rPr>
              <a:t>S-04</a:t>
            </a:r>
          </a:p>
        </p:txBody>
      </p:sp>
      <p:sp>
        <p:nvSpPr>
          <p:cNvPr id="18" name="Rectangle 17"/>
          <p:cNvSpPr/>
          <p:nvPr/>
        </p:nvSpPr>
        <p:spPr>
          <a:xfrm>
            <a:off x="107504" y="-18797"/>
            <a:ext cx="8918088" cy="1200329"/>
          </a:xfrm>
          <a:prstGeom prst="rect">
            <a:avLst/>
          </a:prstGeom>
          <a:noFill/>
        </p:spPr>
        <p:txBody>
          <a:bodyPr wrap="square" lIns="91440" tIns="45720" rIns="91440" bIns="45720">
            <a:spAutoFit/>
          </a:bodyPr>
          <a:lstStyle/>
          <a:p>
            <a:pPr algn="ctr"/>
            <a:r>
              <a:rPr lang="en-US" sz="36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How can we prepare the way of the Lord</a:t>
            </a:r>
          </a:p>
          <a:p>
            <a:pPr algn="ctr"/>
            <a:r>
              <a:rPr lang="en-US" sz="36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in our lives today?</a:t>
            </a:r>
          </a:p>
        </p:txBody>
      </p:sp>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950122" y="581367"/>
            <a:ext cx="2075470" cy="969497"/>
          </a:xfrm>
          <a:prstGeom prst="rect">
            <a:avLst/>
          </a:prstGeom>
        </p:spPr>
      </p:pic>
      <p:sp>
        <p:nvSpPr>
          <p:cNvPr id="21" name="Rectangle 20"/>
          <p:cNvSpPr/>
          <p:nvPr/>
        </p:nvSpPr>
        <p:spPr>
          <a:xfrm>
            <a:off x="107504" y="1551402"/>
            <a:ext cx="8892496" cy="3416320"/>
          </a:xfrm>
          <a:prstGeom prst="rect">
            <a:avLst/>
          </a:prstGeom>
        </p:spPr>
        <p:txBody>
          <a:bodyPr wrap="square">
            <a:spAutoFit/>
          </a:bodyPr>
          <a:lstStyle/>
          <a:p>
            <a:pPr marL="180975" indent="-180975"/>
            <a:r>
              <a:rPr lang="en-NZ" sz="1200" dirty="0"/>
              <a:t>1) 	Q)</a:t>
            </a:r>
          </a:p>
          <a:p>
            <a:pPr marL="180975" indent="-180975"/>
            <a:r>
              <a:rPr lang="en-NZ" sz="1200" dirty="0"/>
              <a:t>	______________________________________________________________________________________________________ </a:t>
            </a:r>
          </a:p>
          <a:p>
            <a:pPr marL="180975" indent="-180975"/>
            <a:r>
              <a:rPr lang="en-NZ" sz="1200" dirty="0"/>
              <a:t>	A) John the Baptist was an itinerant preacher who challenged people to prepare for the coming of the Messiah by getting their lives in order and in line with God’s laws.</a:t>
            </a:r>
          </a:p>
          <a:p>
            <a:r>
              <a:rPr lang="en-NZ" sz="1200" dirty="0"/>
              <a:t>2) Q) </a:t>
            </a:r>
          </a:p>
          <a:p>
            <a:pPr marL="180975" indent="-180975"/>
            <a:r>
              <a:rPr lang="en-NZ" sz="1200" dirty="0"/>
              <a:t>	______________________________________________________________________________________________________</a:t>
            </a:r>
          </a:p>
          <a:p>
            <a:pPr marL="180975" indent="-180975"/>
            <a:r>
              <a:rPr lang="en-NZ" sz="1200" dirty="0"/>
              <a:t>	A) He proclaimed a baptism of repentance for the forgiveness of sins to the people who had turned away from God – he was known as John the baptizer.</a:t>
            </a:r>
          </a:p>
          <a:p>
            <a:pPr marL="180975" indent="-180975"/>
            <a:r>
              <a:rPr lang="en-NZ" sz="1200" dirty="0"/>
              <a:t>3)	Q)</a:t>
            </a:r>
          </a:p>
          <a:p>
            <a:pPr marL="180975" indent="-180975"/>
            <a:r>
              <a:rPr lang="en-NZ" sz="1200" dirty="0"/>
              <a:t>	______________________________________________________________________________________________________ </a:t>
            </a:r>
          </a:p>
          <a:p>
            <a:pPr marL="180975" indent="-180975"/>
            <a:r>
              <a:rPr lang="en-NZ" sz="1200" dirty="0"/>
              <a:t>	A) John knew Jesus was the Messiah so his mission was to encourage people to change their lives and to open their hearts and prepare to receive him after thousands of years of waiting.</a:t>
            </a:r>
          </a:p>
          <a:p>
            <a:pPr marL="180975" indent="-180975"/>
            <a:r>
              <a:rPr lang="en-NZ" sz="1200" dirty="0"/>
              <a:t>4)	Q) What did John tell the people to do to prepare for the coming of the Messiah? (Lk 3:10-14)</a:t>
            </a:r>
          </a:p>
          <a:p>
            <a:pPr marL="180975" indent="-180975"/>
            <a:r>
              <a:rPr lang="en-NZ" sz="1200" dirty="0"/>
              <a:t>	A) </a:t>
            </a:r>
          </a:p>
          <a:p>
            <a:pPr marL="180975" indent="-180975"/>
            <a:r>
              <a:rPr lang="en-NZ" sz="1200" dirty="0"/>
              <a:t>	______________________________________________________________________________________________________ </a:t>
            </a:r>
          </a:p>
          <a:p>
            <a:pPr marL="180975" indent="-180975"/>
            <a:r>
              <a:rPr lang="en-NZ" sz="1200" dirty="0"/>
              <a:t>5)	Q) How are you heeding John’s message and preparing the way of the Lord this Advent?</a:t>
            </a:r>
          </a:p>
          <a:p>
            <a:pPr marL="180975" indent="-180975"/>
            <a:r>
              <a:rPr lang="en-NZ" sz="1200" dirty="0"/>
              <a:t>	A) </a:t>
            </a:r>
          </a:p>
          <a:p>
            <a:pPr marL="180975" indent="-180975"/>
            <a:r>
              <a:rPr lang="en-NZ" sz="1200" dirty="0"/>
              <a:t>	______________________________________________________________________________________________________  </a:t>
            </a:r>
          </a:p>
        </p:txBody>
      </p:sp>
      <p:sp>
        <p:nvSpPr>
          <p:cNvPr id="22" name="TextBox 21"/>
          <p:cNvSpPr txBox="1"/>
          <p:nvPr/>
        </p:nvSpPr>
        <p:spPr>
          <a:xfrm>
            <a:off x="490654" y="1181532"/>
            <a:ext cx="3150286" cy="369332"/>
          </a:xfrm>
          <a:prstGeom prst="rect">
            <a:avLst/>
          </a:prstGeom>
          <a:noFill/>
        </p:spPr>
        <p:txBody>
          <a:bodyPr wrap="none" rtlCol="0">
            <a:spAutoFit/>
          </a:bodyPr>
          <a:lstStyle/>
          <a:p>
            <a:r>
              <a:rPr lang="en-NZ" dirty="0"/>
              <a:t>Write a Question or an Answer</a:t>
            </a:r>
          </a:p>
        </p:txBody>
      </p:sp>
      <p:sp>
        <p:nvSpPr>
          <p:cNvPr id="12" name="Textbox: Tool instructions"/>
          <p:cNvSpPr txBox="1"/>
          <p:nvPr/>
        </p:nvSpPr>
        <p:spPr>
          <a:xfrm>
            <a:off x="3293458" y="4912669"/>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Tree>
    <p:extLst>
      <p:ext uri="{BB962C8B-B14F-4D97-AF65-F5344CB8AC3E}">
        <p14:creationId xmlns:p14="http://schemas.microsoft.com/office/powerpoint/2010/main" val="553803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8408" y="-20537"/>
            <a:ext cx="8918088" cy="646331"/>
          </a:xfrm>
          <a:prstGeom prst="rect">
            <a:avLst/>
          </a:prstGeom>
          <a:noFill/>
        </p:spPr>
        <p:txBody>
          <a:bodyPr wrap="square" lIns="91440" tIns="45720" rIns="91440" bIns="45720">
            <a:spAutoFit/>
          </a:bodyPr>
          <a:lstStyle/>
          <a:p>
            <a:pPr algn="ctr"/>
            <a:r>
              <a:rPr lang="en-US" sz="3600" b="1">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Check up</a:t>
            </a:r>
            <a:endParaRPr lang="en-US" sz="36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L-2</a:t>
            </a:r>
          </a:p>
          <a:p>
            <a:pPr algn="ctr"/>
            <a:r>
              <a:rPr lang="en-GB" sz="900" b="1" dirty="0">
                <a:solidFill>
                  <a:sysClr val="windowText" lastClr="000000"/>
                </a:solidFill>
                <a:latin typeface="Arial" pitchFamily="34" charset="0"/>
                <a:cs typeface="Arial" pitchFamily="34" charset="0"/>
              </a:rPr>
              <a:t>S--09</a:t>
            </a:r>
          </a:p>
        </p:txBody>
      </p:sp>
      <p:sp>
        <p:nvSpPr>
          <p:cNvPr id="8" name="Action Button: Up">
            <a:hlinkClick r:id="rId2"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2" name="Rectangle: 3rd Answer"/>
          <p:cNvSpPr/>
          <p:nvPr/>
        </p:nvSpPr>
        <p:spPr>
          <a:xfrm>
            <a:off x="204710" y="2484463"/>
            <a:ext cx="8795290" cy="891612"/>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050" dirty="0">
                <a:solidFill>
                  <a:schemeClr val="tx1"/>
                </a:solidFill>
                <a:cs typeface="Segoe UI" panose="020B0502040204020203" pitchFamily="34" charset="0"/>
              </a:rPr>
              <a:t>3) </a:t>
            </a:r>
            <a:r>
              <a:rPr lang="en-NZ" sz="1050" dirty="0">
                <a:solidFill>
                  <a:schemeClr val="tx1"/>
                </a:solidFill>
              </a:rPr>
              <a:t>Give 3 examples of how people can use Advent to let Jesus become a bigger part of their lives so they can follow him more closely.</a:t>
            </a:r>
          </a:p>
          <a:p>
            <a:endParaRPr lang="en-GB" sz="1050" dirty="0">
              <a:solidFill>
                <a:schemeClr val="tx1"/>
              </a:solidFill>
              <a:cs typeface="Segoe UI" panose="020B0502040204020203" pitchFamily="34" charset="0"/>
            </a:endParaRPr>
          </a:p>
        </p:txBody>
      </p:sp>
      <p:sp>
        <p:nvSpPr>
          <p:cNvPr id="13" name="Rectangle: 2nd Answer"/>
          <p:cNvSpPr/>
          <p:nvPr/>
        </p:nvSpPr>
        <p:spPr>
          <a:xfrm>
            <a:off x="4670678" y="1289372"/>
            <a:ext cx="4329323" cy="1058717"/>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050" dirty="0">
                <a:solidFill>
                  <a:schemeClr val="tx1"/>
                </a:solidFill>
                <a:cs typeface="Segoe UI" panose="020B0502040204020203" pitchFamily="34" charset="0"/>
              </a:rPr>
              <a:t>2) </a:t>
            </a:r>
            <a:r>
              <a:rPr lang="en-NZ" sz="1050" dirty="0">
                <a:solidFill>
                  <a:schemeClr val="tx1"/>
                </a:solidFill>
              </a:rPr>
              <a:t>Name the people in the New Testament who prepared for Jesus and what God revealed to them about him.</a:t>
            </a:r>
          </a:p>
          <a:p>
            <a:pPr lvl="0"/>
            <a:endParaRPr lang="en-NZ" sz="1050" dirty="0">
              <a:solidFill>
                <a:schemeClr val="tx1"/>
              </a:solidFill>
            </a:endParaRPr>
          </a:p>
        </p:txBody>
      </p:sp>
      <p:sp>
        <p:nvSpPr>
          <p:cNvPr id="14" name="Rectangle: 1st Answer"/>
          <p:cNvSpPr/>
          <p:nvPr/>
        </p:nvSpPr>
        <p:spPr>
          <a:xfrm>
            <a:off x="204711" y="1289372"/>
            <a:ext cx="4288349" cy="1058717"/>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050" dirty="0">
                <a:solidFill>
                  <a:schemeClr val="tx1"/>
                </a:solidFill>
                <a:cs typeface="Segoe UI" panose="020B0502040204020203" pitchFamily="34" charset="0"/>
              </a:rPr>
              <a:t>1)</a:t>
            </a:r>
            <a:r>
              <a:rPr lang="en-NZ" sz="1050" dirty="0">
                <a:solidFill>
                  <a:schemeClr val="tx1"/>
                </a:solidFill>
              </a:rPr>
              <a:t> Make a poster about John the Baptist – showing who he was, what he did and what his message to the people was and how he prepared them for the coming of the Messiah.</a:t>
            </a:r>
          </a:p>
          <a:p>
            <a:pPr lvl="0"/>
            <a:endParaRPr lang="en-NZ" sz="1050" dirty="0">
              <a:solidFill>
                <a:schemeClr val="tx1"/>
              </a:solidFill>
            </a:endParaRPr>
          </a:p>
        </p:txBody>
      </p:sp>
      <p:sp>
        <p:nvSpPr>
          <p:cNvPr id="15" name="TextBox: Date"/>
          <p:cNvSpPr txBox="1"/>
          <p:nvPr/>
        </p:nvSpPr>
        <p:spPr>
          <a:xfrm>
            <a:off x="4822240" y="728236"/>
            <a:ext cx="1908599"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Date:____________</a:t>
            </a:r>
            <a:endParaRPr lang="en-GB" sz="1800" b="1" dirty="0">
              <a:latin typeface="Segoe UI" pitchFamily="34" charset="0"/>
              <a:ea typeface="Segoe UI" pitchFamily="34" charset="0"/>
              <a:cs typeface="Segoe UI" pitchFamily="34" charset="0"/>
            </a:endParaRPr>
          </a:p>
        </p:txBody>
      </p:sp>
      <p:sp>
        <p:nvSpPr>
          <p:cNvPr id="16" name="TextBox: Name"/>
          <p:cNvSpPr txBox="1"/>
          <p:nvPr/>
        </p:nvSpPr>
        <p:spPr>
          <a:xfrm>
            <a:off x="435667" y="728236"/>
            <a:ext cx="3583032"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Name:____________________________</a:t>
            </a:r>
            <a:endParaRPr lang="en-GB" sz="1800" b="1" dirty="0">
              <a:latin typeface="Segoe UI" pitchFamily="34" charset="0"/>
              <a:ea typeface="Segoe UI" pitchFamily="34" charset="0"/>
              <a:cs typeface="Segoe UI" pitchFamily="34" charset="0"/>
            </a:endParaRPr>
          </a:p>
        </p:txBody>
      </p:sp>
      <p:sp>
        <p:nvSpPr>
          <p:cNvPr id="19" name="Rectangle: 2nd Answer"/>
          <p:cNvSpPr/>
          <p:nvPr/>
        </p:nvSpPr>
        <p:spPr>
          <a:xfrm>
            <a:off x="4670678" y="3532979"/>
            <a:ext cx="4329323" cy="106159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GB" sz="1050" dirty="0">
                <a:solidFill>
                  <a:schemeClr val="tx1"/>
                </a:solidFill>
                <a:cs typeface="Segoe UI" panose="020B0502040204020203" pitchFamily="34" charset="0"/>
              </a:rPr>
              <a:t>5) </a:t>
            </a:r>
            <a:r>
              <a:rPr lang="en-NZ" sz="1050" dirty="0">
                <a:solidFill>
                  <a:schemeClr val="tx1"/>
                </a:solidFill>
              </a:rPr>
              <a:t>Questions I would like to ask about the topics in this lesson are …</a:t>
            </a:r>
          </a:p>
          <a:p>
            <a:endParaRPr lang="en-GB" sz="1050" dirty="0">
              <a:solidFill>
                <a:schemeClr val="tx1"/>
              </a:solidFill>
              <a:cs typeface="Segoe UI" panose="020B0502040204020203" pitchFamily="34" charset="0"/>
            </a:endParaRPr>
          </a:p>
        </p:txBody>
      </p:sp>
      <p:sp>
        <p:nvSpPr>
          <p:cNvPr id="20" name="Rectangle: 1st Answer"/>
          <p:cNvSpPr/>
          <p:nvPr/>
        </p:nvSpPr>
        <p:spPr>
          <a:xfrm>
            <a:off x="204710" y="3532979"/>
            <a:ext cx="4288349" cy="106159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050" dirty="0">
                <a:solidFill>
                  <a:schemeClr val="tx1"/>
                </a:solidFill>
              </a:rPr>
              <a:t>4) Which activity do you think helped you to learn best in this lesson?</a:t>
            </a:r>
          </a:p>
          <a:p>
            <a:endParaRPr lang="en-GB" sz="1050" dirty="0">
              <a:solidFill>
                <a:schemeClr val="tx1"/>
              </a:solidFill>
              <a:cs typeface="Segoe UI" panose="020B0502040204020203" pitchFamily="34" charset="0"/>
            </a:endParaRPr>
          </a:p>
        </p:txBody>
      </p:sp>
      <p:sp>
        <p:nvSpPr>
          <p:cNvPr id="17" name="Textbox: Tool instructions"/>
          <p:cNvSpPr txBox="1"/>
          <p:nvPr/>
        </p:nvSpPr>
        <p:spPr>
          <a:xfrm>
            <a:off x="3293458" y="4912669"/>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Tree>
    <p:extLst>
      <p:ext uri="{BB962C8B-B14F-4D97-AF65-F5344CB8AC3E}">
        <p14:creationId xmlns:p14="http://schemas.microsoft.com/office/powerpoint/2010/main" val="125025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8408" y="-20537"/>
            <a:ext cx="8918088" cy="646331"/>
          </a:xfrm>
          <a:prstGeom prst="rect">
            <a:avLst/>
          </a:prstGeom>
          <a:noFill/>
        </p:spPr>
        <p:txBody>
          <a:bodyPr wrap="square" lIns="91440" tIns="45720" rIns="91440" bIns="45720">
            <a:spAutoFit/>
          </a:bodyPr>
          <a:lstStyle/>
          <a:p>
            <a:pPr algn="ctr"/>
            <a:r>
              <a:rPr lang="en-US" sz="36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Sharing our learning</a:t>
            </a: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L-2</a:t>
            </a:r>
          </a:p>
          <a:p>
            <a:pPr algn="ctr"/>
            <a:r>
              <a:rPr lang="en-GB" sz="900" b="1" dirty="0">
                <a:solidFill>
                  <a:sysClr val="windowText" lastClr="000000"/>
                </a:solidFill>
                <a:latin typeface="Arial" pitchFamily="34" charset="0"/>
                <a:cs typeface="Arial" pitchFamily="34" charset="0"/>
              </a:rPr>
              <a:t>S-11</a:t>
            </a:r>
          </a:p>
        </p:txBody>
      </p:sp>
      <p:sp>
        <p:nvSpPr>
          <p:cNvPr id="8"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1" name="Rectangle: 4th Answer"/>
          <p:cNvSpPr/>
          <p:nvPr/>
        </p:nvSpPr>
        <p:spPr>
          <a:xfrm>
            <a:off x="4670677" y="2412650"/>
            <a:ext cx="4329323" cy="1052476"/>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050" b="1" dirty="0">
                <a:solidFill>
                  <a:schemeClr val="tx1"/>
                </a:solidFill>
              </a:rPr>
              <a:t>Create an Advent Liturgy</a:t>
            </a:r>
            <a:r>
              <a:rPr lang="en-NZ" sz="1050" dirty="0">
                <a:solidFill>
                  <a:schemeClr val="tx1"/>
                </a:solidFill>
              </a:rPr>
              <a:t> and include the Gospel stories that tell how Mary, Joseph, Elizabeth and John the Baptist prepared for the coming of the Messiah, Jesus. Include music and appropriate colours and symbols. Share this with your school.</a:t>
            </a:r>
          </a:p>
          <a:p>
            <a:endParaRPr lang="en-NZ" sz="1050" dirty="0">
              <a:solidFill>
                <a:schemeClr val="tx1"/>
              </a:solidFill>
            </a:endParaRPr>
          </a:p>
        </p:txBody>
      </p:sp>
      <p:sp>
        <p:nvSpPr>
          <p:cNvPr id="12" name="Rectangle: 3rd Answer"/>
          <p:cNvSpPr/>
          <p:nvPr/>
        </p:nvSpPr>
        <p:spPr>
          <a:xfrm>
            <a:off x="204709" y="2412651"/>
            <a:ext cx="4288349" cy="1052475"/>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050" b="1" dirty="0">
                <a:solidFill>
                  <a:schemeClr val="tx1"/>
                </a:solidFill>
              </a:rPr>
              <a:t>Write a dialogue</a:t>
            </a:r>
            <a:r>
              <a:rPr lang="en-NZ" sz="1050" dirty="0">
                <a:solidFill>
                  <a:schemeClr val="tx1"/>
                </a:solidFill>
              </a:rPr>
              <a:t> between Jesus and John the Baptist that illustrates what they were doing  in their 30</a:t>
            </a:r>
            <a:r>
              <a:rPr lang="en-NZ" sz="1050" baseline="30000" dirty="0">
                <a:solidFill>
                  <a:schemeClr val="tx1"/>
                </a:solidFill>
              </a:rPr>
              <a:t>th</a:t>
            </a:r>
            <a:r>
              <a:rPr lang="en-NZ" sz="1050" dirty="0">
                <a:solidFill>
                  <a:schemeClr val="tx1"/>
                </a:solidFill>
              </a:rPr>
              <a:t> year of their lives. Make clear how each one’s work supported the others. </a:t>
            </a:r>
          </a:p>
          <a:p>
            <a:r>
              <a:rPr lang="en-NZ" sz="1050" dirty="0">
                <a:solidFill>
                  <a:schemeClr val="tx1"/>
                </a:solidFill>
              </a:rPr>
              <a:t>Identify some similarities and differences in their lives and their deaths.</a:t>
            </a:r>
          </a:p>
          <a:p>
            <a:r>
              <a:rPr lang="en-NZ" sz="1050" dirty="0">
                <a:solidFill>
                  <a:schemeClr val="tx1"/>
                </a:solidFill>
              </a:rPr>
              <a:t>Present this to your class as an Advent activity.   </a:t>
            </a:r>
          </a:p>
        </p:txBody>
      </p:sp>
      <p:sp>
        <p:nvSpPr>
          <p:cNvPr id="13" name="Rectangle: 2nd Answer"/>
          <p:cNvSpPr/>
          <p:nvPr/>
        </p:nvSpPr>
        <p:spPr>
          <a:xfrm>
            <a:off x="4670678" y="1289372"/>
            <a:ext cx="4329323" cy="1057334"/>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050" b="1" dirty="0">
                <a:solidFill>
                  <a:schemeClr val="tx1"/>
                </a:solidFill>
              </a:rPr>
              <a:t>Prepare an interview</a:t>
            </a:r>
            <a:r>
              <a:rPr lang="en-NZ" sz="1050" dirty="0">
                <a:solidFill>
                  <a:schemeClr val="tx1"/>
                </a:solidFill>
              </a:rPr>
              <a:t> with the prophet Isaiah: include questions about his life, the time he was living in, the challenges faced by the prophets and how his messages were received by the people. Question him about what it was like prophesying for 40 years and seeing no results for your work.</a:t>
            </a:r>
          </a:p>
        </p:txBody>
      </p:sp>
      <p:sp>
        <p:nvSpPr>
          <p:cNvPr id="14" name="Rectangle: 1st Answer"/>
          <p:cNvSpPr/>
          <p:nvPr/>
        </p:nvSpPr>
        <p:spPr>
          <a:xfrm>
            <a:off x="204711" y="1289372"/>
            <a:ext cx="4288349" cy="1057334"/>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050" b="1" dirty="0">
                <a:solidFill>
                  <a:schemeClr val="tx1"/>
                </a:solidFill>
              </a:rPr>
              <a:t>Create a presentation</a:t>
            </a:r>
            <a:r>
              <a:rPr lang="en-NZ" sz="1050" dirty="0">
                <a:solidFill>
                  <a:schemeClr val="tx1"/>
                </a:solidFill>
              </a:rPr>
              <a:t> about Mary and Joseph’s experience of God’s revelation to them about who Jesus was. Explain how Mary and Joseph’s response to God shows their faith and trust in God. Include some key questions for those who listen to your presentation.</a:t>
            </a:r>
            <a:endParaRPr lang="en-NZ" sz="600" dirty="0">
              <a:solidFill>
                <a:schemeClr val="tx1"/>
              </a:solidFill>
            </a:endParaRPr>
          </a:p>
        </p:txBody>
      </p:sp>
      <p:sp>
        <p:nvSpPr>
          <p:cNvPr id="15" name="TextBox: Date"/>
          <p:cNvSpPr txBox="1"/>
          <p:nvPr/>
        </p:nvSpPr>
        <p:spPr>
          <a:xfrm>
            <a:off x="4822240" y="728236"/>
            <a:ext cx="1908599"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Date:____________</a:t>
            </a:r>
            <a:endParaRPr lang="en-GB" sz="1800" b="1" dirty="0">
              <a:latin typeface="Segoe UI" pitchFamily="34" charset="0"/>
              <a:ea typeface="Segoe UI" pitchFamily="34" charset="0"/>
              <a:cs typeface="Segoe UI" pitchFamily="34" charset="0"/>
            </a:endParaRPr>
          </a:p>
        </p:txBody>
      </p:sp>
      <p:sp>
        <p:nvSpPr>
          <p:cNvPr id="16" name="TextBox: Name"/>
          <p:cNvSpPr txBox="1"/>
          <p:nvPr/>
        </p:nvSpPr>
        <p:spPr>
          <a:xfrm>
            <a:off x="435667" y="728236"/>
            <a:ext cx="3583032"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Name:____________________________</a:t>
            </a:r>
            <a:endParaRPr lang="en-GB" sz="1800" b="1" dirty="0">
              <a:latin typeface="Segoe UI" pitchFamily="34" charset="0"/>
              <a:ea typeface="Segoe UI" pitchFamily="34" charset="0"/>
              <a:cs typeface="Segoe UI" pitchFamily="34" charset="0"/>
            </a:endParaRPr>
          </a:p>
        </p:txBody>
      </p:sp>
      <p:sp>
        <p:nvSpPr>
          <p:cNvPr id="17" name="Rectangle: 3rd Answer"/>
          <p:cNvSpPr/>
          <p:nvPr/>
        </p:nvSpPr>
        <p:spPr>
          <a:xfrm>
            <a:off x="204709" y="3530815"/>
            <a:ext cx="4288349" cy="1052475"/>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050" b="1" dirty="0">
                <a:solidFill>
                  <a:schemeClr val="tx1"/>
                </a:solidFill>
              </a:rPr>
              <a:t>Make a collage </a:t>
            </a:r>
            <a:r>
              <a:rPr lang="en-NZ" sz="1050" dirty="0">
                <a:solidFill>
                  <a:schemeClr val="tx1"/>
                </a:solidFill>
              </a:rPr>
              <a:t>of the people from the New Testament who prepared for Jesus and include captions of their messages, Scripture quotes that express what they did and ideas about how people today can prepare for the coming of Jesus into their lives. Display this in your school or church foyer.</a:t>
            </a:r>
          </a:p>
        </p:txBody>
      </p:sp>
      <p:sp>
        <p:nvSpPr>
          <p:cNvPr id="18" name="Rectangle: 3rd Answer"/>
          <p:cNvSpPr/>
          <p:nvPr/>
        </p:nvSpPr>
        <p:spPr>
          <a:xfrm>
            <a:off x="4670677" y="3530816"/>
            <a:ext cx="4329323" cy="1052475"/>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050" b="1" dirty="0">
                <a:solidFill>
                  <a:schemeClr val="tx1"/>
                </a:solidFill>
              </a:rPr>
              <a:t>Make up your own way of showing and sharing</a:t>
            </a:r>
            <a:r>
              <a:rPr lang="en-NZ" sz="1050" dirty="0">
                <a:solidFill>
                  <a:schemeClr val="tx1"/>
                </a:solidFill>
              </a:rPr>
              <a:t> what you have learned and decide who you would like to share it with. </a:t>
            </a:r>
          </a:p>
        </p:txBody>
      </p:sp>
      <p:sp>
        <p:nvSpPr>
          <p:cNvPr id="19" name="Textbox: Tool instructions"/>
          <p:cNvSpPr txBox="1"/>
          <p:nvPr/>
        </p:nvSpPr>
        <p:spPr>
          <a:xfrm>
            <a:off x="3293458" y="4912669"/>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Tree>
    <p:extLst>
      <p:ext uri="{BB962C8B-B14F-4D97-AF65-F5344CB8AC3E}">
        <p14:creationId xmlns:p14="http://schemas.microsoft.com/office/powerpoint/2010/main" val="3503898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8797"/>
            <a:ext cx="8918088" cy="1015663"/>
          </a:xfrm>
          <a:prstGeom prst="rect">
            <a:avLst/>
          </a:prstGeom>
          <a:noFill/>
        </p:spPr>
        <p:txBody>
          <a:bodyPr wrap="square" lIns="91440" tIns="45720" rIns="91440" bIns="45720">
            <a:spAutoFit/>
          </a:bodyPr>
          <a:lstStyle/>
          <a:p>
            <a:pPr algn="ctr"/>
            <a:r>
              <a:rPr lang="en-US" sz="60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Learning Intentions</a:t>
            </a:r>
          </a:p>
        </p:txBody>
      </p:sp>
      <p:sp>
        <p:nvSpPr>
          <p:cNvPr id="1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S-02</a:t>
            </a:r>
          </a:p>
        </p:txBody>
      </p:sp>
      <p:sp>
        <p:nvSpPr>
          <p:cNvPr id="1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8" name="Picture 17"/>
          <p:cNvPicPr/>
          <p:nvPr/>
        </p:nvPicPr>
        <p:blipFill>
          <a:blip r:embed="rId2">
            <a:extLst>
              <a:ext uri="{28A0092B-C50C-407E-A947-70E740481C1C}">
                <a14:useLocalDpi xmlns:a14="http://schemas.microsoft.com/office/drawing/2010/main" val="0"/>
              </a:ext>
            </a:extLst>
          </a:blip>
          <a:stretch>
            <a:fillRect/>
          </a:stretch>
        </p:blipFill>
        <p:spPr bwMode="auto">
          <a:xfrm>
            <a:off x="7563559" y="1258334"/>
            <a:ext cx="1461908" cy="2016223"/>
          </a:xfrm>
          <a:prstGeom prst="rect">
            <a:avLst/>
          </a:prstGeom>
          <a:noFill/>
          <a:ln>
            <a:noFill/>
          </a:ln>
        </p:spPr>
      </p:pic>
      <p:sp>
        <p:nvSpPr>
          <p:cNvPr id="21" name="Shape: Number 2"/>
          <p:cNvSpPr txBox="1"/>
          <p:nvPr/>
        </p:nvSpPr>
        <p:spPr>
          <a:xfrm>
            <a:off x="311225" y="2397602"/>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2)</a:t>
            </a:r>
            <a:endParaRPr lang="en-GB" sz="2400" i="1" dirty="0">
              <a:latin typeface="Segoe UI" pitchFamily="34" charset="0"/>
              <a:ea typeface="Segoe UI" pitchFamily="34" charset="0"/>
              <a:cs typeface="Segoe UI" pitchFamily="34" charset="0"/>
            </a:endParaRPr>
          </a:p>
        </p:txBody>
      </p:sp>
      <p:sp>
        <p:nvSpPr>
          <p:cNvPr id="22" name="Shape: Number 1"/>
          <p:cNvSpPr txBox="1"/>
          <p:nvPr/>
        </p:nvSpPr>
        <p:spPr>
          <a:xfrm>
            <a:off x="251521" y="1252302"/>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1)</a:t>
            </a:r>
            <a:endParaRPr lang="en-GB" sz="2400" i="1" dirty="0">
              <a:latin typeface="Segoe UI" pitchFamily="34" charset="0"/>
              <a:ea typeface="Segoe UI" pitchFamily="34" charset="0"/>
              <a:cs typeface="Segoe UI" pitchFamily="34" charset="0"/>
            </a:endParaRPr>
          </a:p>
        </p:txBody>
      </p:sp>
      <p:sp>
        <p:nvSpPr>
          <p:cNvPr id="23" name="Intention 1 Text"/>
          <p:cNvSpPr txBox="1"/>
          <p:nvPr/>
        </p:nvSpPr>
        <p:spPr>
          <a:xfrm>
            <a:off x="695872" y="1303404"/>
            <a:ext cx="6792567" cy="830997"/>
          </a:xfrm>
          <a:prstGeom prst="rect">
            <a:avLst/>
          </a:prstGeom>
          <a:solidFill>
            <a:srgbClr val="5598F3">
              <a:alpha val="0"/>
            </a:srgbClr>
          </a:solidFill>
          <a:ln w="25400">
            <a:solidFill>
              <a:srgbClr val="5598F3">
                <a:alpha val="50000"/>
              </a:srgbClr>
            </a:solidFill>
          </a:ln>
        </p:spPr>
        <p:txBody>
          <a:bodyPr wrap="square" rtlCol="0">
            <a:spAutoFit/>
          </a:bodyPr>
          <a:lstStyle/>
          <a:p>
            <a:pPr lvl="0"/>
            <a:r>
              <a:rPr lang="en-NZ" sz="2400" dirty="0"/>
              <a:t>identify how to follow John the Baptist’s message to prepare the way of the Lord.</a:t>
            </a:r>
          </a:p>
        </p:txBody>
      </p:sp>
      <p:sp>
        <p:nvSpPr>
          <p:cNvPr id="24" name="Intention 2 Text" descr="Intention 2&#10;" title="Intention 2"/>
          <p:cNvSpPr txBox="1"/>
          <p:nvPr/>
        </p:nvSpPr>
        <p:spPr>
          <a:xfrm>
            <a:off x="716117" y="2283202"/>
            <a:ext cx="6772322" cy="830997"/>
          </a:xfrm>
          <a:prstGeom prst="rect">
            <a:avLst/>
          </a:prstGeom>
          <a:solidFill>
            <a:schemeClr val="accent1">
              <a:alpha val="0"/>
            </a:schemeClr>
          </a:solidFill>
          <a:ln w="25400">
            <a:solidFill>
              <a:srgbClr val="5598F3">
                <a:alpha val="49804"/>
              </a:srgbClr>
            </a:solidFill>
          </a:ln>
        </p:spPr>
        <p:txBody>
          <a:bodyPr wrap="square" rtlCol="0">
            <a:spAutoFit/>
          </a:bodyPr>
          <a:lstStyle/>
          <a:p>
            <a:pPr lvl="0"/>
            <a:r>
              <a:rPr lang="en-NZ" sz="2400" dirty="0"/>
              <a:t>recognise that the gospels about St John the Baptist, Elizabeth, Mary and Joseph tell who Jesus is.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308" y="3364089"/>
            <a:ext cx="1173466" cy="149666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4537" y="3364089"/>
            <a:ext cx="1464021" cy="145413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4088" y="3364089"/>
            <a:ext cx="1360825" cy="1495598"/>
          </a:xfrm>
          <a:prstGeom prst="rect">
            <a:avLst/>
          </a:prstGeom>
        </p:spPr>
      </p:pic>
      <p:sp>
        <p:nvSpPr>
          <p:cNvPr id="17" name="Shape: Number 1"/>
          <p:cNvSpPr txBox="1"/>
          <p:nvPr/>
        </p:nvSpPr>
        <p:spPr>
          <a:xfrm>
            <a:off x="673295" y="812920"/>
            <a:ext cx="2315827" cy="461665"/>
          </a:xfrm>
          <a:prstGeom prst="rect">
            <a:avLst/>
          </a:prstGeom>
          <a:noFill/>
        </p:spPr>
        <p:txBody>
          <a:bodyPr wrap="none" rtlCol="0">
            <a:spAutoFit/>
          </a:bodyPr>
          <a:lstStyle/>
          <a:p>
            <a:r>
              <a:rPr lang="en-US" sz="2400" dirty="0">
                <a:ea typeface="Segoe UI" pitchFamily="34" charset="0"/>
                <a:cs typeface="Segoe UI" pitchFamily="34" charset="0"/>
              </a:rPr>
              <a:t>The children will:</a:t>
            </a:r>
            <a:endParaRPr lang="en-GB" sz="2400" dirty="0">
              <a:ea typeface="Segoe UI" pitchFamily="34" charset="0"/>
              <a:cs typeface="Segoe UI" pitchFamily="34" charset="0"/>
            </a:endParaRPr>
          </a:p>
        </p:txBody>
      </p:sp>
      <p:sp>
        <p:nvSpPr>
          <p:cNvPr id="19" name="Textbox: Tool instructions"/>
          <p:cNvSpPr txBox="1"/>
          <p:nvPr/>
        </p:nvSpPr>
        <p:spPr>
          <a:xfrm>
            <a:off x="3271007" y="4912668"/>
            <a:ext cx="2601994"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boxes to reveal the learning intentions</a:t>
            </a:r>
          </a:p>
        </p:txBody>
      </p:sp>
    </p:spTree>
    <p:extLst>
      <p:ext uri="{BB962C8B-B14F-4D97-AF65-F5344CB8AC3E}">
        <p14:creationId xmlns:p14="http://schemas.microsoft.com/office/powerpoint/2010/main" val="440814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Effect transition="in" filter="fade">
                                      <p:cBhvr>
                                        <p:cTn id="13" dur="500"/>
                                        <p:tgtEl>
                                          <p:spTgt spid="24">
                                            <p:txEl>
                                              <p:pRg st="0" end="0"/>
                                            </p:txEl>
                                          </p:spTgt>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24">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3">
                                            <p:txEl>
                                              <p:pRg st="0" end="0"/>
                                            </p:txEl>
                                          </p:spTgt>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withEffect">
                                  <p:stCondLst>
                                    <p:cond delay="0"/>
                                  </p:stCondLst>
                                  <p:childTnLst>
                                    <p:set>
                                      <p:cBhvr>
                                        <p:cTn id="25" dur="1" fill="hold">
                                          <p:stCondLst>
                                            <p:cond delay="0"/>
                                          </p:stCondLst>
                                        </p:cTn>
                                        <p:tgtEl>
                                          <p:spTgt spid="24">
                                            <p:txEl>
                                              <p:pRg st="0" end="0"/>
                                            </p:txEl>
                                          </p:spTgt>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3">
                                            <p:txEl>
                                              <p:pRg st="0" end="0"/>
                                            </p:txEl>
                                          </p:spTgt>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797"/>
            <a:ext cx="8918088" cy="1323439"/>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John the Baptist prepared the way for Jesus to come by preaching to the people</a:t>
            </a:r>
          </a:p>
        </p:txBody>
      </p:sp>
      <p:sp>
        <p:nvSpPr>
          <p:cNvPr id="3" name="Rectangle 2"/>
          <p:cNvSpPr/>
          <p:nvPr/>
        </p:nvSpPr>
        <p:spPr>
          <a:xfrm>
            <a:off x="884162" y="1418044"/>
            <a:ext cx="7364772" cy="3025444"/>
          </a:xfrm>
          <a:prstGeom prst="rect">
            <a:avLst/>
          </a:prstGeom>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The gospels about John the Baptist are read on the 2</a:t>
            </a:r>
            <a:r>
              <a:rPr lang="en-NZ" baseline="30000" dirty="0">
                <a:latin typeface="Calibri" panose="020F0502020204030204" pitchFamily="34" charset="0"/>
                <a:ea typeface="Calibri" panose="020F0502020204030204" pitchFamily="34" charset="0"/>
                <a:cs typeface="Times New Roman" panose="02020603050405020304" pitchFamily="18" charset="0"/>
              </a:rPr>
              <a:t>nd</a:t>
            </a:r>
            <a:r>
              <a:rPr lang="en-NZ" dirty="0">
                <a:latin typeface="Calibri" panose="020F0502020204030204" pitchFamily="34" charset="0"/>
                <a:ea typeface="Calibri" panose="020F0502020204030204" pitchFamily="34" charset="0"/>
                <a:cs typeface="Times New Roman" panose="02020603050405020304" pitchFamily="18" charset="0"/>
              </a:rPr>
              <a:t> and 3</a:t>
            </a:r>
            <a:r>
              <a:rPr lang="en-NZ" baseline="30000" dirty="0">
                <a:latin typeface="Calibri" panose="020F0502020204030204" pitchFamily="34" charset="0"/>
                <a:ea typeface="Calibri" panose="020F0502020204030204" pitchFamily="34" charset="0"/>
                <a:cs typeface="Times New Roman" panose="02020603050405020304" pitchFamily="18" charset="0"/>
              </a:rPr>
              <a:t>rd</a:t>
            </a:r>
            <a:r>
              <a:rPr lang="en-NZ" dirty="0">
                <a:latin typeface="Calibri" panose="020F0502020204030204" pitchFamily="34" charset="0"/>
                <a:ea typeface="Calibri" panose="020F0502020204030204" pitchFamily="34" charset="0"/>
                <a:cs typeface="Times New Roman" panose="02020603050405020304" pitchFamily="18" charset="0"/>
              </a:rPr>
              <a:t> Sunday of Advent.</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In the 2</a:t>
            </a:r>
            <a:r>
              <a:rPr lang="en-NZ" baseline="30000" dirty="0">
                <a:latin typeface="Calibri" panose="020F0502020204030204" pitchFamily="34" charset="0"/>
                <a:ea typeface="Calibri" panose="020F0502020204030204" pitchFamily="34" charset="0"/>
                <a:cs typeface="Times New Roman" panose="02020603050405020304" pitchFamily="18" charset="0"/>
              </a:rPr>
              <a:t>nd</a:t>
            </a:r>
            <a:r>
              <a:rPr lang="en-NZ" dirty="0">
                <a:latin typeface="Calibri" panose="020F0502020204030204" pitchFamily="34" charset="0"/>
                <a:ea typeface="Calibri" panose="020F0502020204030204" pitchFamily="34" charset="0"/>
                <a:cs typeface="Times New Roman" panose="02020603050405020304" pitchFamily="18" charset="0"/>
              </a:rPr>
              <a:t> Sunday reading his message is to prepare the way of the Lord and make a straight path for his coming.</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This is like saying straighten out your life and live in just and loving ways as God wants you to.</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In the 3</a:t>
            </a:r>
            <a:r>
              <a:rPr lang="en-NZ" baseline="30000" dirty="0">
                <a:latin typeface="Calibri" panose="020F0502020204030204" pitchFamily="34" charset="0"/>
                <a:ea typeface="Calibri" panose="020F0502020204030204" pitchFamily="34" charset="0"/>
                <a:cs typeface="Times New Roman" panose="02020603050405020304" pitchFamily="18" charset="0"/>
              </a:rPr>
              <a:t>rd</a:t>
            </a:r>
            <a:r>
              <a:rPr lang="en-NZ" dirty="0">
                <a:latin typeface="Calibri" panose="020F0502020204030204" pitchFamily="34" charset="0"/>
                <a:ea typeface="Calibri" panose="020F0502020204030204" pitchFamily="34" charset="0"/>
                <a:cs typeface="Times New Roman" panose="02020603050405020304" pitchFamily="18" charset="0"/>
              </a:rPr>
              <a:t> Sunday reading John tells the people to prepare for someone who will come after him, who is so powerful he is not fit to even untie his sandals.</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8044"/>
            <a:ext cx="9144000" cy="3841845"/>
          </a:xfrm>
          <a:prstGeom prst="rect">
            <a:avLst/>
          </a:prstGeom>
        </p:spPr>
      </p:pic>
      <p:sp>
        <p:nvSpPr>
          <p:cNvPr id="16" name="Shape: Slider Up"/>
          <p:cNvSpPr/>
          <p:nvPr/>
        </p:nvSpPr>
        <p:spPr>
          <a:xfrm rot="16200000">
            <a:off x="8287274" y="4048624"/>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S-03</a:t>
            </a:r>
          </a:p>
        </p:txBody>
      </p:sp>
      <p:sp>
        <p:nvSpPr>
          <p:cNvPr id="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Shape: Sider Down 4"/>
          <p:cNvSpPr/>
          <p:nvPr/>
        </p:nvSpPr>
        <p:spPr>
          <a:xfrm rot="5400000">
            <a:off x="8287273" y="1615598"/>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hape: Sider Down 3"/>
          <p:cNvSpPr/>
          <p:nvPr/>
        </p:nvSpPr>
        <p:spPr>
          <a:xfrm rot="5400000">
            <a:off x="8287273" y="161559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hape: Sider Down 2"/>
          <p:cNvSpPr/>
          <p:nvPr/>
        </p:nvSpPr>
        <p:spPr>
          <a:xfrm rot="5400000">
            <a:off x="8287273" y="1615598"/>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hape: Sider Down 1"/>
          <p:cNvSpPr/>
          <p:nvPr/>
        </p:nvSpPr>
        <p:spPr>
          <a:xfrm rot="5400000">
            <a:off x="8287273" y="1615598"/>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Tool instructions"/>
          <p:cNvSpPr txBox="1"/>
          <p:nvPr/>
        </p:nvSpPr>
        <p:spPr>
          <a:xfrm>
            <a:off x="2780483" y="4774168"/>
            <a:ext cx="3583033" cy="369332"/>
          </a:xfrm>
          <a:prstGeom prst="rect">
            <a:avLst/>
          </a:prstGeom>
          <a:noFill/>
        </p:spPr>
        <p:txBody>
          <a:bodyPr wrap="none" rtlCol="0">
            <a:spAutoFit/>
          </a:bodyPr>
          <a:lstStyle/>
          <a:p>
            <a:pPr algn="ctr"/>
            <a:r>
              <a:rPr lang="en-GB" sz="900" dirty="0">
                <a:solidFill>
                  <a:schemeClr val="bg2">
                    <a:lumMod val="90000"/>
                  </a:schemeClr>
                </a:solidFill>
                <a:latin typeface="Arial" pitchFamily="34" charset="0"/>
                <a:ea typeface="Segoe UI" pitchFamily="34" charset="0"/>
                <a:cs typeface="Arial" pitchFamily="34" charset="0"/>
              </a:rPr>
              <a:t>Click the down-button to move the blind down,</a:t>
            </a:r>
          </a:p>
          <a:p>
            <a:pPr algn="ctr"/>
            <a:r>
              <a:rPr lang="en-GB" sz="900" dirty="0">
                <a:solidFill>
                  <a:schemeClr val="bg2">
                    <a:lumMod val="90000"/>
                  </a:schemeClr>
                </a:solidFill>
                <a:latin typeface="Arial" pitchFamily="34" charset="0"/>
                <a:ea typeface="Segoe UI" pitchFamily="34" charset="0"/>
                <a:cs typeface="Arial" pitchFamily="34" charset="0"/>
              </a:rPr>
              <a:t>click the up-button (appears at bottom) to move the blind to the top.</a:t>
            </a:r>
          </a:p>
        </p:txBody>
      </p:sp>
    </p:spTree>
    <p:extLst>
      <p:ext uri="{BB962C8B-B14F-4D97-AF65-F5344CB8AC3E}">
        <p14:creationId xmlns:p14="http://schemas.microsoft.com/office/powerpoint/2010/main" val="426218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4.07407E-6 L 0 0.12994 " pathEditMode="relative" rAng="0" ptsTypes="AA">
                                      <p:cBhvr>
                                        <p:cTn id="6" dur="2000" fill="hold"/>
                                        <p:tgtEl>
                                          <p:spTgt spid="8"/>
                                        </p:tgtEl>
                                        <p:attrNameLst>
                                          <p:attrName>ppt_x</p:attrName>
                                          <p:attrName>ppt_y</p:attrName>
                                        </p:attrNameLst>
                                      </p:cBhvr>
                                      <p:rCtr x="0" y="6481"/>
                                    </p:animMotion>
                                  </p:childTnLst>
                                </p:cTn>
                              </p:par>
                              <p:par>
                                <p:cTn id="7" presetID="1" presetClass="exit" presetSubtype="0" fill="hold" grpId="5"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0 0.12994 L 0 0.32161 " pathEditMode="relative" rAng="0" ptsTypes="AA">
                                      <p:cBhvr>
                                        <p:cTn id="13" dur="2000" fill="hold"/>
                                        <p:tgtEl>
                                          <p:spTgt spid="8"/>
                                        </p:tgtEl>
                                        <p:attrNameLst>
                                          <p:attrName>ppt_x</p:attrName>
                                          <p:attrName>ppt_y</p:attrName>
                                        </p:attrNameLst>
                                      </p:cBhvr>
                                      <p:rCtr x="0" y="9568"/>
                                    </p:animMotion>
                                  </p:childTnLst>
                                </p:cTn>
                              </p:par>
                              <p:par>
                                <p:cTn id="14" presetID="1" presetClass="exit" presetSubtype="0" fill="hold" grpId="5" nodeType="withEffect">
                                  <p:stCondLst>
                                    <p:cond delay="0"/>
                                  </p:stCondLst>
                                  <p:childTnLst>
                                    <p:set>
                                      <p:cBhvr>
                                        <p:cTn id="15"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 0.32161 L 0 0.46544 " pathEditMode="relative" rAng="0" ptsTypes="AA">
                                      <p:cBhvr>
                                        <p:cTn id="20" dur="2000" fill="hold"/>
                                        <p:tgtEl>
                                          <p:spTgt spid="8"/>
                                        </p:tgtEl>
                                        <p:attrNameLst>
                                          <p:attrName>ppt_x</p:attrName>
                                          <p:attrName>ppt_y</p:attrName>
                                        </p:attrNameLst>
                                      </p:cBhvr>
                                      <p:rCtr x="0" y="7191"/>
                                    </p:animMotion>
                                  </p:childTnLst>
                                </p:cTn>
                              </p:par>
                              <p:par>
                                <p:cTn id="21" presetID="1" presetClass="exit" presetSubtype="0" fill="hold" grpId="5"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0 0.46544 L 0 0.65834 " pathEditMode="relative" rAng="0" ptsTypes="AA">
                                      <p:cBhvr>
                                        <p:cTn id="27" dur="2000" fill="hold"/>
                                        <p:tgtEl>
                                          <p:spTgt spid="8"/>
                                        </p:tgtEl>
                                        <p:attrNameLst>
                                          <p:attrName>ppt_x</p:attrName>
                                          <p:attrName>ppt_y</p:attrName>
                                        </p:attrNameLst>
                                      </p:cBhvr>
                                      <p:rCtr x="0" y="9630"/>
                                    </p:animMotion>
                                  </p:childTnLst>
                                </p:cTn>
                              </p:par>
                              <p:par>
                                <p:cTn id="28" presetID="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par>
                                <p:cTn id="30" presetID="1" presetClass="exit" presetSubtype="0" fill="hold" grpId="6" nodeType="withEffect">
                                  <p:stCondLst>
                                    <p:cond delay="0"/>
                                  </p:stCondLst>
                                  <p:childTnLst>
                                    <p:set>
                                      <p:cBhvr>
                                        <p:cTn id="3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42" presetClass="path" presetSubtype="0" accel="50000" decel="50000" fill="hold" nodeType="withEffect">
                                  <p:stCondLst>
                                    <p:cond delay="0"/>
                                  </p:stCondLst>
                                  <p:childTnLst>
                                    <p:animMotion origin="layout" path="M 0 -4.07407E-6 L 0 0.6605 " pathEditMode="relative" rAng="0" ptsTypes="AA">
                                      <p:cBhvr>
                                        <p:cTn id="38" dur="2000" spd="-100000" fill="hold"/>
                                        <p:tgtEl>
                                          <p:spTgt spid="8"/>
                                        </p:tgtEl>
                                        <p:attrNameLst>
                                          <p:attrName>ppt_x</p:attrName>
                                          <p:attrName>ppt_y</p:attrName>
                                        </p:attrNameLst>
                                      </p:cBhvr>
                                      <p:rCtr x="0" y="33025"/>
                                    </p:animMotion>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grpId="2" nodeType="clickEffect">
                                  <p:stCondLst>
                                    <p:cond delay="0"/>
                                  </p:stCondLst>
                                  <p:childTnLst>
                                    <p:animMotion origin="layout" path="M 0 0 L 0 0.25 E" pathEditMode="relative" ptsTypes="">
                                      <p:cBhvr>
                                        <p:cTn id="51" dur="100" spd="-100000" fill="hold"/>
                                        <p:tgtEl>
                                          <p:spTgt spid="18"/>
                                        </p:tgtEl>
                                        <p:attrNameLst>
                                          <p:attrName>ppt_x</p:attrName>
                                          <p:attrName>ppt_y</p:attrName>
                                        </p:attrNameLst>
                                      </p:cBhvr>
                                    </p:animMotion>
                                  </p:childTnLst>
                                </p:cTn>
                              </p:par>
                              <p:par>
                                <p:cTn id="52" presetID="42" presetClass="path" presetSubtype="0" accel="50000" decel="50000" fill="hold" grpId="2" nodeType="withEffect">
                                  <p:stCondLst>
                                    <p:cond delay="0"/>
                                  </p:stCondLst>
                                  <p:childTnLst>
                                    <p:animMotion origin="layout" path="M 0 0 L 0 0.25 E" pathEditMode="relative" ptsTypes="">
                                      <p:cBhvr>
                                        <p:cTn id="53" dur="100" spd="-100000" fill="hold"/>
                                        <p:tgtEl>
                                          <p:spTgt spid="17"/>
                                        </p:tgtEl>
                                        <p:attrNameLst>
                                          <p:attrName>ppt_x</p:attrName>
                                          <p:attrName>ppt_y</p:attrName>
                                        </p:attrNameLst>
                                      </p:cBhvr>
                                    </p:animMotion>
                                  </p:childTnLst>
                                </p:cTn>
                              </p:par>
                              <p:par>
                                <p:cTn id="54" presetID="42" presetClass="path" presetSubtype="0" accel="50000" decel="50000" fill="hold" grpId="2" nodeType="withEffect">
                                  <p:stCondLst>
                                    <p:cond delay="0"/>
                                  </p:stCondLst>
                                  <p:childTnLst>
                                    <p:animMotion origin="layout" path="M 0 0 L 0 0.25 E" pathEditMode="relative" ptsTypes="">
                                      <p:cBhvr>
                                        <p:cTn id="55" dur="100" spd="-100000" fill="hold"/>
                                        <p:tgtEl>
                                          <p:spTgt spid="15"/>
                                        </p:tgtEl>
                                        <p:attrNameLst>
                                          <p:attrName>ppt_x</p:attrName>
                                          <p:attrName>ppt_y</p:attrName>
                                        </p:attrNameLst>
                                      </p:cBhvr>
                                    </p:animMotion>
                                  </p:childTnLst>
                                </p:cTn>
                              </p:par>
                              <p:par>
                                <p:cTn id="56" presetID="42" presetClass="path" presetSubtype="0" accel="50000" decel="50000" fill="hold" grpId="2" nodeType="withEffect">
                                  <p:stCondLst>
                                    <p:cond delay="0"/>
                                  </p:stCondLst>
                                  <p:childTnLst>
                                    <p:animMotion origin="layout" path="M 0 0 L 0 0.25 E" pathEditMode="relative" ptsTypes="">
                                      <p:cBhvr>
                                        <p:cTn id="57" dur="100" spd="-100000" fill="hold"/>
                                        <p:tgtEl>
                                          <p:spTgt spid="19"/>
                                        </p:tgtEl>
                                        <p:attrNameLst>
                                          <p:attrName>ppt_x</p:attrName>
                                          <p:attrName>ppt_y</p:attrName>
                                        </p:attrNameLst>
                                      </p:cBhvr>
                                    </p:animMotion>
                                  </p:childTnLst>
                                </p:cTn>
                              </p:par>
                              <p:par>
                                <p:cTn id="58" presetID="42" presetClass="path" presetSubtype="0" accel="50000" decel="50000" fill="hold" nodeType="withEffect">
                                  <p:stCondLst>
                                    <p:cond delay="0"/>
                                  </p:stCondLst>
                                  <p:childTnLst>
                                    <p:animMotion origin="layout" path="M 0 -4.07407E-6 L 0 0.65834 " pathEditMode="relative" rAng="0" ptsTypes="AA">
                                      <p:cBhvr>
                                        <p:cTn id="59" dur="200" spd="-100000" fill="hold"/>
                                        <p:tgtEl>
                                          <p:spTgt spid="8"/>
                                        </p:tgtEl>
                                        <p:attrNameLst>
                                          <p:attrName>ppt_x</p:attrName>
                                          <p:attrName>ppt_y</p:attrName>
                                        </p:attrNameLst>
                                      </p:cBhvr>
                                      <p:rCtr x="0" y="32901"/>
                                    </p:animMotion>
                                  </p:childTnLst>
                                </p:cTn>
                              </p:par>
                            </p:childTnLst>
                          </p:cTn>
                        </p:par>
                        <p:par>
                          <p:cTn id="60" fill="hold">
                            <p:stCondLst>
                              <p:cond delay="200"/>
                            </p:stCondLst>
                            <p:childTnLst>
                              <p:par>
                                <p:cTn id="61" presetID="1" presetClass="entr" presetSubtype="0" fill="hold" grpId="1" nodeType="after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par>
                          <p:cTn id="63" fill="hold">
                            <p:stCondLst>
                              <p:cond delay="200"/>
                            </p:stCondLst>
                            <p:childTnLst>
                              <p:par>
                                <p:cTn id="64" presetID="1" presetClass="entr" presetSubtype="0" fill="hold" grpId="1" nodeType="afterEffect">
                                  <p:stCondLst>
                                    <p:cond delay="0"/>
                                  </p:stCondLst>
                                  <p:childTnLst>
                                    <p:set>
                                      <p:cBhvr>
                                        <p:cTn id="65" dur="1" fill="hold">
                                          <p:stCondLst>
                                            <p:cond delay="0"/>
                                          </p:stCondLst>
                                        </p:cTn>
                                        <p:tgtEl>
                                          <p:spTgt spid="17"/>
                                        </p:tgtEl>
                                        <p:attrNameLst>
                                          <p:attrName>style.visibility</p:attrName>
                                        </p:attrNameLst>
                                      </p:cBhvr>
                                      <p:to>
                                        <p:strVal val="visible"/>
                                      </p:to>
                                    </p:set>
                                  </p:childTnLst>
                                </p:cTn>
                              </p:par>
                            </p:childTnLst>
                          </p:cTn>
                        </p:par>
                        <p:par>
                          <p:cTn id="66" fill="hold">
                            <p:stCondLst>
                              <p:cond delay="200"/>
                            </p:stCondLst>
                            <p:childTnLst>
                              <p:par>
                                <p:cTn id="67" presetID="1" presetClass="entr" presetSubtype="0" fill="hold" grpId="1" nodeType="after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par>
                          <p:cTn id="69" fill="hold">
                            <p:stCondLst>
                              <p:cond delay="200"/>
                            </p:stCondLst>
                            <p:childTnLst>
                              <p:par>
                                <p:cTn id="70" presetID="1" presetClass="entr" presetSubtype="0" fill="hold" grpId="1" nodeType="afterEffect">
                                  <p:stCondLst>
                                    <p:cond delay="0"/>
                                  </p:stCondLst>
                                  <p:childTnLst>
                                    <p:set>
                                      <p:cBhvr>
                                        <p:cTn id="71" dur="1" fill="hold">
                                          <p:stCondLst>
                                            <p:cond delay="0"/>
                                          </p:stCondLst>
                                        </p:cTn>
                                        <p:tgtEl>
                                          <p:spTgt spid="19"/>
                                        </p:tgtEl>
                                        <p:attrNameLst>
                                          <p:attrName>style.visibility</p:attrName>
                                        </p:attrNameLst>
                                      </p:cBhvr>
                                      <p:to>
                                        <p:strVal val="visible"/>
                                      </p:to>
                                    </p:set>
                                  </p:childTnLst>
                                </p:cTn>
                              </p:par>
                              <p:par>
                                <p:cTn id="72" presetID="1" presetClass="exit" presetSubtype="0" fill="hold" grpId="2" nodeType="withEffect">
                                  <p:stCondLst>
                                    <p:cond delay="0"/>
                                  </p:stCondLst>
                                  <p:childTnLst>
                                    <p:set>
                                      <p:cBhvr>
                                        <p:cTn id="73"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7"/>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accel="50000" decel="50000" fill="hold" grpId="4" nodeType="withEffect">
                                  <p:stCondLst>
                                    <p:cond delay="0"/>
                                  </p:stCondLst>
                                  <p:childTnLst>
                                    <p:animMotion origin="layout" path="M 0 0 L 0 0.25 E" pathEditMode="relative" ptsTypes="">
                                      <p:cBhvr>
                                        <p:cTn id="78" dur="100" spd="-100000" fill="hold"/>
                                        <p:tgtEl>
                                          <p:spTgt spid="18"/>
                                        </p:tgtEl>
                                        <p:attrNameLst>
                                          <p:attrName>ppt_x</p:attrName>
                                          <p:attrName>ppt_y</p:attrName>
                                        </p:attrNameLst>
                                      </p:cBhvr>
                                    </p:animMotion>
                                  </p:childTnLst>
                                </p:cTn>
                              </p:par>
                              <p:par>
                                <p:cTn id="79" presetID="42" presetClass="path" presetSubtype="0" accel="50000" decel="50000" fill="hold" grpId="4" nodeType="withEffect">
                                  <p:stCondLst>
                                    <p:cond delay="0"/>
                                  </p:stCondLst>
                                  <p:childTnLst>
                                    <p:animMotion origin="layout" path="M 0 0 L 0 0.25 E" pathEditMode="relative" ptsTypes="">
                                      <p:cBhvr>
                                        <p:cTn id="80" dur="100" spd="-100000" fill="hold"/>
                                        <p:tgtEl>
                                          <p:spTgt spid="17"/>
                                        </p:tgtEl>
                                        <p:attrNameLst>
                                          <p:attrName>ppt_x</p:attrName>
                                          <p:attrName>ppt_y</p:attrName>
                                        </p:attrNameLst>
                                      </p:cBhvr>
                                    </p:animMotion>
                                  </p:childTnLst>
                                </p:cTn>
                              </p:par>
                              <p:par>
                                <p:cTn id="81" presetID="42" presetClass="path" presetSubtype="0" accel="50000" decel="50000" fill="hold" grpId="4" nodeType="withEffect">
                                  <p:stCondLst>
                                    <p:cond delay="0"/>
                                  </p:stCondLst>
                                  <p:childTnLst>
                                    <p:animMotion origin="layout" path="M 0 0 L 0 0.25 E" pathEditMode="relative" ptsTypes="">
                                      <p:cBhvr>
                                        <p:cTn id="82" dur="100" spd="-100000" fill="hold"/>
                                        <p:tgtEl>
                                          <p:spTgt spid="15"/>
                                        </p:tgtEl>
                                        <p:attrNameLst>
                                          <p:attrName>ppt_x</p:attrName>
                                          <p:attrName>ppt_y</p:attrName>
                                        </p:attrNameLst>
                                      </p:cBhvr>
                                    </p:animMotion>
                                  </p:childTnLst>
                                </p:cTn>
                              </p:par>
                              <p:par>
                                <p:cTn id="83" presetID="42" presetClass="path" presetSubtype="0" accel="50000" decel="50000" fill="hold" grpId="4" nodeType="withEffect">
                                  <p:stCondLst>
                                    <p:cond delay="0"/>
                                  </p:stCondLst>
                                  <p:childTnLst>
                                    <p:animMotion origin="layout" path="M 0 0 L 0 0.25 E" pathEditMode="relative" ptsTypes="">
                                      <p:cBhvr>
                                        <p:cTn id="84" dur="100" spd="-100000" fill="hold"/>
                                        <p:tgtEl>
                                          <p:spTgt spid="19"/>
                                        </p:tgtEl>
                                        <p:attrNameLst>
                                          <p:attrName>ppt_x</p:attrName>
                                          <p:attrName>ppt_y</p:attrName>
                                        </p:attrNameLst>
                                      </p:cBhvr>
                                    </p:animMotion>
                                  </p:childTnLst>
                                </p:cTn>
                              </p:par>
                              <p:par>
                                <p:cTn id="85" presetID="1" presetClass="exit" presetSubtype="0" fill="hold" grpId="5" nodeType="withEffect">
                                  <p:stCondLst>
                                    <p:cond delay="0"/>
                                  </p:stCondLst>
                                  <p:childTnLst>
                                    <p:set>
                                      <p:cBhvr>
                                        <p:cTn id="86" dur="1" fill="hold">
                                          <p:stCondLst>
                                            <p:cond delay="0"/>
                                          </p:stCondLst>
                                        </p:cTn>
                                        <p:tgtEl>
                                          <p:spTgt spid="19"/>
                                        </p:tgtEl>
                                        <p:attrNameLst>
                                          <p:attrName>style.visibility</p:attrName>
                                        </p:attrNameLst>
                                      </p:cBhvr>
                                      <p:to>
                                        <p:strVal val="hidden"/>
                                      </p:to>
                                    </p:set>
                                  </p:childTnLst>
                                </p:cTn>
                              </p:par>
                              <p:par>
                                <p:cTn id="87" presetID="42" presetClass="path" presetSubtype="0" accel="50000" decel="50000" fill="hold" nodeType="withEffect">
                                  <p:stCondLst>
                                    <p:cond delay="0"/>
                                  </p:stCondLst>
                                  <p:childTnLst>
                                    <p:animMotion origin="layout" path="M 0 0 L 0 0.25 E" pathEditMode="relative" ptsTypes="">
                                      <p:cBhvr>
                                        <p:cTn id="88" dur="100" spd="-100000" fill="hold"/>
                                        <p:tgtEl>
                                          <p:spTgt spid="8"/>
                                        </p:tgtEl>
                                        <p:attrNameLst>
                                          <p:attrName>ppt_x</p:attrName>
                                          <p:attrName>ppt_y</p:attrName>
                                        </p:attrNameLst>
                                      </p:cBhvr>
                                    </p:animMotion>
                                  </p:childTnLst>
                                </p:cTn>
                              </p:par>
                            </p:childTnLst>
                          </p:cTn>
                        </p:par>
                        <p:par>
                          <p:cTn id="89" fill="hold">
                            <p:stCondLst>
                              <p:cond delay="100"/>
                            </p:stCondLst>
                            <p:childTnLst>
                              <p:par>
                                <p:cTn id="90" presetID="1" presetClass="entr" presetSubtype="0" fill="hold" grpId="3" nodeType="afterEffect">
                                  <p:stCondLst>
                                    <p:cond delay="0"/>
                                  </p:stCondLst>
                                  <p:childTnLst>
                                    <p:set>
                                      <p:cBhvr>
                                        <p:cTn id="91" dur="1" fill="hold">
                                          <p:stCondLst>
                                            <p:cond delay="0"/>
                                          </p:stCondLst>
                                        </p:cTn>
                                        <p:tgtEl>
                                          <p:spTgt spid="18"/>
                                        </p:tgtEl>
                                        <p:attrNameLst>
                                          <p:attrName>style.visibility</p:attrName>
                                        </p:attrNameLst>
                                      </p:cBhvr>
                                      <p:to>
                                        <p:strVal val="visible"/>
                                      </p:to>
                                    </p:set>
                                  </p:childTnLst>
                                </p:cTn>
                              </p:par>
                              <p:par>
                                <p:cTn id="92" presetID="1" presetClass="entr" presetSubtype="0" fill="hold" grpId="3" nodeType="withEffect">
                                  <p:stCondLst>
                                    <p:cond delay="0"/>
                                  </p:stCondLst>
                                  <p:childTnLst>
                                    <p:set>
                                      <p:cBhvr>
                                        <p:cTn id="93" dur="1" fill="hold">
                                          <p:stCondLst>
                                            <p:cond delay="0"/>
                                          </p:stCondLst>
                                        </p:cTn>
                                        <p:tgtEl>
                                          <p:spTgt spid="17"/>
                                        </p:tgtEl>
                                        <p:attrNameLst>
                                          <p:attrName>style.visibility</p:attrName>
                                        </p:attrNameLst>
                                      </p:cBhvr>
                                      <p:to>
                                        <p:strVal val="visible"/>
                                      </p:to>
                                    </p:set>
                                  </p:childTnLst>
                                </p:cTn>
                              </p:par>
                              <p:par>
                                <p:cTn id="94" presetID="1" presetClass="entr" presetSubtype="0" fill="hold" grpId="3" nodeType="withEffect">
                                  <p:stCondLst>
                                    <p:cond delay="0"/>
                                  </p:stCondLst>
                                  <p:childTnLst>
                                    <p:set>
                                      <p:cBhvr>
                                        <p:cTn id="95" dur="1" fill="hold">
                                          <p:stCondLst>
                                            <p:cond delay="0"/>
                                          </p:stCondLst>
                                        </p:cTn>
                                        <p:tgtEl>
                                          <p:spTgt spid="15"/>
                                        </p:tgtEl>
                                        <p:attrNameLst>
                                          <p:attrName>style.visibility</p:attrName>
                                        </p:attrNameLst>
                                      </p:cBhvr>
                                      <p:to>
                                        <p:strVal val="visible"/>
                                      </p:to>
                                    </p:set>
                                  </p:childTnLst>
                                </p:cTn>
                              </p:par>
                              <p:par>
                                <p:cTn id="96" presetID="1" presetClass="entr" presetSubtype="0" fill="hold" grpId="3" nodeType="withEffect">
                                  <p:stCondLst>
                                    <p:cond delay="0"/>
                                  </p:stCondLst>
                                  <p:childTnLst>
                                    <p:set>
                                      <p:cBhvr>
                                        <p:cTn id="97"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16" grpId="0" animBg="1"/>
      <p:bldP spid="16" grpId="1" animBg="1"/>
      <p:bldP spid="16" grpId="2" animBg="1"/>
      <p:bldP spid="19" grpId="0" animBg="1"/>
      <p:bldP spid="19" grpId="1" animBg="1"/>
      <p:bldP spid="19" grpId="2" animBg="1"/>
      <p:bldP spid="19" grpId="3" animBg="1"/>
      <p:bldP spid="19" grpId="4" animBg="1"/>
      <p:bldP spid="19" grpId="5" animBg="1"/>
      <p:bldP spid="19" grpId="6" animBg="1"/>
      <p:bldP spid="15" grpId="0" animBg="1"/>
      <p:bldP spid="15" grpId="1" animBg="1"/>
      <p:bldP spid="15" grpId="2" animBg="1"/>
      <p:bldP spid="15" grpId="3" animBg="1"/>
      <p:bldP spid="15" grpId="4" animBg="1"/>
      <p:bldP spid="15" grpId="5" animBg="1"/>
      <p:bldP spid="17" grpId="0" animBg="1"/>
      <p:bldP spid="17" grpId="1" animBg="1"/>
      <p:bldP spid="17" grpId="2" animBg="1"/>
      <p:bldP spid="17" grpId="3" animBg="1"/>
      <p:bldP spid="17" grpId="4" animBg="1"/>
      <p:bldP spid="17" grpId="5" animBg="1"/>
      <p:bldP spid="18" grpId="0" animBg="1"/>
      <p:bldP spid="18" grpId="1" animBg="1"/>
      <p:bldP spid="18" grpId="2" animBg="1"/>
      <p:bldP spid="18" grpId="3" animBg="1"/>
      <p:bldP spid="18" grpId="4" animBg="1"/>
      <p:bldP spid="18" grpId="5"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6-L02-S04 - Prepare the Wa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0"/>
            <a:ext cx="609600" cy="609600"/>
          </a:xfrm>
          <a:prstGeom prst="rect">
            <a:avLst/>
          </a:prstGeom>
        </p:spPr>
      </p:pic>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S-04</a:t>
            </a: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Rectangle 14"/>
          <p:cNvSpPr/>
          <p:nvPr/>
        </p:nvSpPr>
        <p:spPr>
          <a:xfrm>
            <a:off x="118408" y="-99870"/>
            <a:ext cx="8918088" cy="1077218"/>
          </a:xfrm>
          <a:prstGeom prst="rect">
            <a:avLst/>
          </a:prstGeom>
          <a:noFill/>
        </p:spPr>
        <p:txBody>
          <a:bodyPr wrap="square" lIns="91440" tIns="45720" rIns="91440" bIns="45720">
            <a:spAutoFit/>
          </a:bodyPr>
          <a:lstStyle/>
          <a:p>
            <a:pPr algn="ctr"/>
            <a:r>
              <a:rPr lang="en-US" sz="32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How can we prepare the way of the Lord</a:t>
            </a:r>
          </a:p>
          <a:p>
            <a:pPr algn="ctr"/>
            <a:r>
              <a:rPr lang="en-US" sz="32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in our lives today?</a:t>
            </a:r>
          </a:p>
        </p:txBody>
      </p:sp>
      <p:sp>
        <p:nvSpPr>
          <p:cNvPr id="24" name="Action Button: Worksheet">
            <a:hlinkClick r:id="rId6"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2000" y="3514135"/>
            <a:ext cx="1884000" cy="1059750"/>
          </a:xfrm>
          <a:prstGeom prst="rect">
            <a:avLst/>
          </a:prstGeom>
        </p:spPr>
      </p:pic>
      <p:sp>
        <p:nvSpPr>
          <p:cNvPr id="6" name="Rectangle 5"/>
          <p:cNvSpPr/>
          <p:nvPr/>
        </p:nvSpPr>
        <p:spPr>
          <a:xfrm>
            <a:off x="169780" y="1030405"/>
            <a:ext cx="8835994" cy="3323987"/>
          </a:xfrm>
          <a:prstGeom prst="rect">
            <a:avLst/>
          </a:prstGeom>
        </p:spPr>
        <p:txBody>
          <a:bodyPr wrap="square">
            <a:spAutoFit/>
          </a:bodyPr>
          <a:lstStyle/>
          <a:p>
            <a:pPr marL="180975" indent="-180975"/>
            <a:r>
              <a:rPr lang="en-NZ" sz="1400" dirty="0"/>
              <a:t>1)	Q) __________________________________________________________________</a:t>
            </a:r>
          </a:p>
          <a:p>
            <a:pPr marL="180975" indent="-180975"/>
            <a:r>
              <a:rPr lang="en-NZ" sz="1400" dirty="0"/>
              <a:t>	A) John the Baptist was an itinerant preacher who challenged people to prepare for the coming of the Messiah by getting their lives in order and in line with God’s laws.</a:t>
            </a:r>
          </a:p>
          <a:p>
            <a:pPr marL="180975" indent="-180975"/>
            <a:endParaRPr lang="en-NZ" sz="1400" dirty="0"/>
          </a:p>
          <a:p>
            <a:pPr marL="180975" indent="-180975"/>
            <a:r>
              <a:rPr lang="en-NZ" sz="1400" dirty="0"/>
              <a:t>2)	Q) __________________________________________________________________</a:t>
            </a:r>
          </a:p>
          <a:p>
            <a:pPr marL="180975" indent="-180975"/>
            <a:r>
              <a:rPr lang="en-NZ" sz="1400" dirty="0"/>
              <a:t>	A) He proclaimed a baptism of repentance for the forgiveness of sins to the people who had turned away from God – he was known as John the baptizer.</a:t>
            </a:r>
          </a:p>
          <a:p>
            <a:pPr marL="180975" indent="-180975"/>
            <a:endParaRPr lang="en-NZ" sz="1400" dirty="0"/>
          </a:p>
          <a:p>
            <a:pPr marL="180975" indent="-180975"/>
            <a:r>
              <a:rPr lang="en-NZ" sz="1400" dirty="0"/>
              <a:t>3)	Q)__________________________________________________________________</a:t>
            </a:r>
          </a:p>
          <a:p>
            <a:pPr marL="180975" indent="-180975"/>
            <a:r>
              <a:rPr lang="en-NZ" sz="1400" dirty="0"/>
              <a:t>	A) John knew Jesus was the Messiah so his mission was to encourage people to change their lives and to open their hearts and prepare to receive him after thousands of years of waiting.</a:t>
            </a:r>
          </a:p>
          <a:p>
            <a:pPr marL="180975" indent="-180975"/>
            <a:endParaRPr lang="en-NZ" sz="1400" dirty="0"/>
          </a:p>
          <a:p>
            <a:pPr marL="180975" indent="-180975"/>
            <a:r>
              <a:rPr lang="en-NZ" sz="1400" dirty="0"/>
              <a:t>4)	Q) What did John tell the people to do to prepare for the coming of the Messiah? </a:t>
            </a:r>
          </a:p>
          <a:p>
            <a:pPr marL="180975" indent="-180975"/>
            <a:r>
              <a:rPr lang="en-NZ" sz="1400" dirty="0"/>
              <a:t>	(Lk 3:10-14)</a:t>
            </a:r>
          </a:p>
          <a:p>
            <a:pPr marL="180975" indent="-180975"/>
            <a:r>
              <a:rPr lang="en-NZ" sz="1400" dirty="0"/>
              <a:t>	A) _________________________________________________________________ </a:t>
            </a:r>
          </a:p>
        </p:txBody>
      </p:sp>
      <p:sp>
        <p:nvSpPr>
          <p:cNvPr id="7" name="TextBox 6"/>
          <p:cNvSpPr txBox="1"/>
          <p:nvPr/>
        </p:nvSpPr>
        <p:spPr>
          <a:xfrm>
            <a:off x="3002309" y="792682"/>
            <a:ext cx="3150286" cy="369332"/>
          </a:xfrm>
          <a:prstGeom prst="rect">
            <a:avLst/>
          </a:prstGeom>
          <a:noFill/>
        </p:spPr>
        <p:txBody>
          <a:bodyPr wrap="none" rtlCol="0">
            <a:spAutoFit/>
          </a:bodyPr>
          <a:lstStyle/>
          <a:p>
            <a:r>
              <a:rPr lang="en-NZ" dirty="0"/>
              <a:t>Write a Question or an Answer</a:t>
            </a:r>
          </a:p>
        </p:txBody>
      </p:sp>
      <p:sp>
        <p:nvSpPr>
          <p:cNvPr id="13" name="TextBox 7"/>
          <p:cNvSpPr txBox="1"/>
          <p:nvPr/>
        </p:nvSpPr>
        <p:spPr>
          <a:xfrm>
            <a:off x="2902957" y="4912668"/>
            <a:ext cx="3348990"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8">
              <a:defRPr/>
            </a:pPr>
            <a:r>
              <a:rPr lang="en-GB" sz="900" kern="0" dirty="0" smtClean="0">
                <a:solidFill>
                  <a:sysClr val="windowText" lastClr="000000"/>
                </a:solidFill>
              </a:rPr>
              <a:t>Click </a:t>
            </a:r>
            <a:r>
              <a:rPr lang="en-GB" sz="900" kern="0" dirty="0">
                <a:solidFill>
                  <a:sysClr val="windowText" lastClr="000000"/>
                </a:solidFill>
              </a:rPr>
              <a:t>the worksheet button to go to the worksheet</a:t>
            </a:r>
          </a:p>
        </p:txBody>
      </p:sp>
      <p:sp>
        <p:nvSpPr>
          <p:cNvPr id="4" name="Rectangle 3"/>
          <p:cNvSpPr/>
          <p:nvPr/>
        </p:nvSpPr>
        <p:spPr>
          <a:xfrm>
            <a:off x="164698" y="4241174"/>
            <a:ext cx="6819741" cy="523220"/>
          </a:xfrm>
          <a:prstGeom prst="rect">
            <a:avLst/>
          </a:prstGeom>
        </p:spPr>
        <p:txBody>
          <a:bodyPr wrap="square">
            <a:spAutoFit/>
          </a:bodyPr>
          <a:lstStyle/>
          <a:p>
            <a:pPr marL="180975" indent="-180975"/>
            <a:r>
              <a:rPr lang="en-NZ" sz="1400" dirty="0"/>
              <a:t>5)	Q) How are you heeding John’s message and preparing the way of the Lord this Advent?</a:t>
            </a:r>
          </a:p>
          <a:p>
            <a:pPr marL="180975"/>
            <a:r>
              <a:rPr lang="en-NZ" sz="1400" dirty="0"/>
              <a:t>A) _________________________________________________________________ </a:t>
            </a:r>
          </a:p>
        </p:txBody>
      </p:sp>
      <p:sp>
        <p:nvSpPr>
          <p:cNvPr id="16" name="Action Button: Audio">
            <a:hlinkClick r:id="" action="ppaction://noaction" highlightClick="1"/>
          </p:cNvPr>
          <p:cNvSpPr/>
          <p:nvPr/>
        </p:nvSpPr>
        <p:spPr>
          <a:xfrm>
            <a:off x="6660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Tool instructions stop"/>
          <p:cNvSpPr txBox="1"/>
          <p:nvPr/>
        </p:nvSpPr>
        <p:spPr>
          <a:xfrm>
            <a:off x="3242595" y="4779248"/>
            <a:ext cx="2621230"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stop </a:t>
            </a:r>
            <a:r>
              <a:rPr lang="en-GB" sz="900" dirty="0" smtClean="0">
                <a:latin typeface="Arial" panose="020B0604020202020204" pitchFamily="34" charset="0"/>
                <a:cs typeface="Arial" panose="020B0604020202020204" pitchFamily="34" charset="0"/>
              </a:rPr>
              <a:t>‘Prepare the Way’</a:t>
            </a:r>
            <a:endParaRPr lang="en-GB" sz="900" dirty="0">
              <a:latin typeface="Arial" panose="020B0604020202020204" pitchFamily="34" charset="0"/>
              <a:cs typeface="Arial" panose="020B0604020202020204" pitchFamily="34" charset="0"/>
            </a:endParaRPr>
          </a:p>
        </p:txBody>
      </p:sp>
      <p:sp>
        <p:nvSpPr>
          <p:cNvPr id="18" name="TextBox: Tool instructions start"/>
          <p:cNvSpPr txBox="1"/>
          <p:nvPr/>
        </p:nvSpPr>
        <p:spPr>
          <a:xfrm>
            <a:off x="3242596" y="4779248"/>
            <a:ext cx="2614818"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play </a:t>
            </a:r>
            <a:r>
              <a:rPr lang="en-GB" sz="900" dirty="0" smtClean="0">
                <a:latin typeface="Arial" panose="020B0604020202020204" pitchFamily="34" charset="0"/>
                <a:cs typeface="Arial" panose="020B0604020202020204" pitchFamily="34" charset="0"/>
              </a:rPr>
              <a:t>‘Prepare the Way’</a:t>
            </a:r>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0453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xit" presetSubtype="0" fill="hold" grpId="1" nodeType="withEffect">
                                  <p:stCondLst>
                                    <p:cond delay="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09779" fill="hold"/>
                                        <p:tgtEl>
                                          <p:spTgt spid="2"/>
                                        </p:tgtEl>
                                      </p:cBhvr>
                                    </p:cmd>
                                  </p:childTnLst>
                                </p:cTn>
                              </p:par>
                              <p:par>
                                <p:cTn id="19" presetID="1" presetClass="emph" presetSubtype="2" fill="hold" nodeType="withEffect">
                                  <p:stCondLst>
                                    <p:cond delay="0"/>
                                  </p:stCondLst>
                                  <p:childTnLst>
                                    <p:animClr clrSpc="rgb" dir="cw">
                                      <p:cBhvr>
                                        <p:cTn id="20" dur="1000" fill="hold"/>
                                        <p:tgtEl>
                                          <p:spTgt spid="16"/>
                                        </p:tgtEl>
                                        <p:attrNameLst>
                                          <p:attrName>fillcolor</p:attrName>
                                        </p:attrNameLst>
                                      </p:cBhvr>
                                      <p:to>
                                        <a:schemeClr val="accent2"/>
                                      </p:to>
                                    </p:animClr>
                                    <p:set>
                                      <p:cBhvr>
                                        <p:cTn id="21" dur="1000" fill="hold"/>
                                        <p:tgtEl>
                                          <p:spTgt spid="16"/>
                                        </p:tgtEl>
                                        <p:attrNameLst>
                                          <p:attrName>fill.type</p:attrName>
                                        </p:attrNameLst>
                                      </p:cBhvr>
                                      <p:to>
                                        <p:strVal val="solid"/>
                                      </p:to>
                                    </p:set>
                                    <p:set>
                                      <p:cBhvr>
                                        <p:cTn id="22" dur="1000" fill="hold"/>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2"/>
                                        </p:tgtEl>
                                      </p:cBhvr>
                                    </p:cmd>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 presetClass="emph" presetSubtype="2" fill="hold" nodeType="withEffect">
                                  <p:stCondLst>
                                    <p:cond delay="0"/>
                                  </p:stCondLst>
                                  <p:childTnLst>
                                    <p:animClr clrSpc="rgb" dir="cw">
                                      <p:cBhvr>
                                        <p:cTn id="34" dur="2000" fill="hold"/>
                                        <p:tgtEl>
                                          <p:spTgt spid="16"/>
                                        </p:tgtEl>
                                        <p:attrNameLst>
                                          <p:attrName>fillcolor</p:attrName>
                                        </p:attrNameLst>
                                      </p:cBhvr>
                                      <p:to>
                                        <a:schemeClr val="bg1"/>
                                      </p:to>
                                    </p:animClr>
                                    <p:set>
                                      <p:cBhvr>
                                        <p:cTn id="35" dur="2000" fill="hold"/>
                                        <p:tgtEl>
                                          <p:spTgt spid="16"/>
                                        </p:tgtEl>
                                        <p:attrNameLst>
                                          <p:attrName>fill.type</p:attrName>
                                        </p:attrNameLst>
                                      </p:cBhvr>
                                      <p:to>
                                        <p:strVal val="solid"/>
                                      </p:to>
                                    </p:set>
                                    <p:set>
                                      <p:cBhvr>
                                        <p:cTn id="36"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17" grpId="0"/>
      <p:bldP spid="17" grpId="1"/>
      <p:bldP spid="18" grpId="0"/>
      <p:bldP spid="18" grpId="1"/>
      <p:bldP spid="18"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797"/>
            <a:ext cx="8918088" cy="1200329"/>
          </a:xfrm>
          <a:prstGeom prst="rect">
            <a:avLst/>
          </a:prstGeom>
          <a:noFill/>
        </p:spPr>
        <p:txBody>
          <a:bodyPr wrap="square" lIns="91440" tIns="45720" rIns="91440" bIns="45720">
            <a:spAutoFit/>
          </a:bodyPr>
          <a:lstStyle/>
          <a:p>
            <a:pPr algn="ctr"/>
            <a:r>
              <a:rPr lang="en-US" sz="36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The 4</a:t>
            </a:r>
            <a:r>
              <a:rPr lang="en-US" sz="3600" b="1" baseline="30000"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th </a:t>
            </a:r>
            <a:r>
              <a:rPr lang="en-US" sz="36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 Sunday gospels tell about who Jesus is from different people’s experience - Joseph</a:t>
            </a:r>
            <a:endParaRPr lang="en-US" sz="3600" b="1" baseline="30000"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endParaRPr>
          </a:p>
        </p:txBody>
      </p:sp>
      <p:sp>
        <p:nvSpPr>
          <p:cNvPr id="6" name="Rectangle 5"/>
          <p:cNvSpPr/>
          <p:nvPr/>
        </p:nvSpPr>
        <p:spPr>
          <a:xfrm>
            <a:off x="524107" y="1381891"/>
            <a:ext cx="8188333" cy="3385542"/>
          </a:xfrm>
          <a:prstGeom prst="rect">
            <a:avLst/>
          </a:prstGeom>
        </p:spPr>
        <p:txBody>
          <a:bodyPr wrap="square">
            <a:spAutoFit/>
          </a:bodyPr>
          <a:lstStyle/>
          <a:p>
            <a:r>
              <a:rPr lang="en-NZ" b="1" dirty="0"/>
              <a:t>Read Matthew 1:18-24 which tells what was revealed to Joseph about who Jesus is</a:t>
            </a:r>
          </a:p>
          <a:p>
            <a:endParaRPr lang="en-NZ" b="1" dirty="0"/>
          </a:p>
          <a:p>
            <a:r>
              <a:rPr lang="en-NZ" b="1" dirty="0"/>
              <a:t>Share responses to the following:</a:t>
            </a:r>
          </a:p>
          <a:p>
            <a:endParaRPr lang="en-NZ" sz="1600" dirty="0"/>
          </a:p>
          <a:p>
            <a:r>
              <a:rPr lang="en-NZ" sz="1600" dirty="0"/>
              <a:t>What did the angel ask Joseph to do about Mary?</a:t>
            </a:r>
          </a:p>
          <a:p>
            <a:endParaRPr lang="en-NZ" sz="1600" dirty="0"/>
          </a:p>
          <a:p>
            <a:r>
              <a:rPr lang="en-NZ" sz="1600" dirty="0"/>
              <a:t>What 2 things did the angel reveal to Joseph about Mary’s baby?</a:t>
            </a:r>
          </a:p>
          <a:p>
            <a:endParaRPr lang="en-NZ" sz="1600" dirty="0"/>
          </a:p>
          <a:p>
            <a:r>
              <a:rPr lang="en-NZ" sz="1600" dirty="0"/>
              <a:t>What did the angel reveal to Joseph that Jesus would do?</a:t>
            </a:r>
          </a:p>
          <a:p>
            <a:endParaRPr lang="en-NZ" sz="1600" dirty="0"/>
          </a:p>
          <a:p>
            <a:r>
              <a:rPr lang="en-NZ" sz="1600" dirty="0"/>
              <a:t>Do you think Joseph would have known about this already? How could he have known it?</a:t>
            </a:r>
          </a:p>
          <a:p>
            <a:endParaRPr lang="en-NZ" sz="1600" dirty="0"/>
          </a:p>
          <a:p>
            <a:r>
              <a:rPr lang="en-NZ" sz="1600" dirty="0"/>
              <a:t>What does this incident tell us about Joseph? </a:t>
            </a:r>
          </a:p>
        </p:txBody>
      </p:sp>
      <p:sp>
        <p:nvSpPr>
          <p:cNvPr id="30" name="Shape: Arrow"/>
          <p:cNvSpPr/>
          <p:nvPr/>
        </p:nvSpPr>
        <p:spPr>
          <a:xfrm>
            <a:off x="0" y="2459401"/>
            <a:ext cx="524107" cy="256311"/>
          </a:xfrm>
          <a:prstGeom prst="notchedRightArrow">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Shape: Button 1"/>
          <p:cNvSpPr/>
          <p:nvPr/>
        </p:nvSpPr>
        <p:spPr>
          <a:xfrm>
            <a:off x="8712440" y="4197631"/>
            <a:ext cx="288032" cy="288032"/>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b="1">
              <a:solidFill>
                <a:schemeClr val="tx1"/>
              </a:solidFill>
            </a:endParaRPr>
          </a:p>
        </p:txBody>
      </p:sp>
      <p:sp>
        <p:nvSpPr>
          <p:cNvPr id="32" name="Textbox: Tool instructions"/>
          <p:cNvSpPr txBox="1"/>
          <p:nvPr/>
        </p:nvSpPr>
        <p:spPr>
          <a:xfrm>
            <a:off x="3290259" y="4912668"/>
            <a:ext cx="2563522"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Press the button to advance through the lines</a:t>
            </a:r>
          </a:p>
        </p:txBody>
      </p:sp>
      <p:sp>
        <p:nvSpPr>
          <p:cNvPr id="3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S-05</a:t>
            </a:r>
          </a:p>
        </p:txBody>
      </p:sp>
      <p:sp>
        <p:nvSpPr>
          <p:cNvPr id="3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4626" y="1695773"/>
            <a:ext cx="1673683" cy="2229291"/>
          </a:xfrm>
          <a:prstGeom prst="rect">
            <a:avLst/>
          </a:prstGeom>
        </p:spPr>
      </p:pic>
    </p:spTree>
    <p:extLst>
      <p:ext uri="{BB962C8B-B14F-4D97-AF65-F5344CB8AC3E}">
        <p14:creationId xmlns:p14="http://schemas.microsoft.com/office/powerpoint/2010/main" val="54596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4.16667E-6 3.58025E-6 L 4.16667E-6 0.10401 " pathEditMode="relative" rAng="0" ptsTypes="AA">
                                      <p:cBhvr>
                                        <p:cTn id="11" dur="1000" fill="hold"/>
                                        <p:tgtEl>
                                          <p:spTgt spid="30"/>
                                        </p:tgtEl>
                                        <p:attrNameLst>
                                          <p:attrName>ppt_x</p:attrName>
                                          <p:attrName>ppt_y</p:attrName>
                                        </p:attrNameLst>
                                      </p:cBhvr>
                                      <p:rCtr x="0" y="5031"/>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2" nodeType="clickEffect">
                                  <p:stCondLst>
                                    <p:cond delay="0"/>
                                  </p:stCondLst>
                                  <p:childTnLst>
                                    <p:animMotion origin="layout" path="M 4.16667E-6 0.10401 L 4.16667E-6 0.19135 " pathEditMode="relative" rAng="0" ptsTypes="AA">
                                      <p:cBhvr>
                                        <p:cTn id="15" dur="1000" fill="hold"/>
                                        <p:tgtEl>
                                          <p:spTgt spid="30"/>
                                        </p:tgtEl>
                                        <p:attrNameLst>
                                          <p:attrName>ppt_x</p:attrName>
                                          <p:attrName>ppt_y</p:attrName>
                                        </p:attrNameLst>
                                      </p:cBhvr>
                                      <p:rCtr x="0" y="4352"/>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6" nodeType="clickEffect">
                                  <p:stCondLst>
                                    <p:cond delay="0"/>
                                  </p:stCondLst>
                                  <p:childTnLst>
                                    <p:animMotion origin="layout" path="M 4.16667E-6 0.19136 L 4.16667E-6 0.2929 " pathEditMode="relative" rAng="0" ptsTypes="AA">
                                      <p:cBhvr>
                                        <p:cTn id="19" dur="1000" fill="hold"/>
                                        <p:tgtEl>
                                          <p:spTgt spid="30"/>
                                        </p:tgtEl>
                                        <p:attrNameLst>
                                          <p:attrName>ppt_x</p:attrName>
                                          <p:attrName>ppt_y</p:attrName>
                                        </p:attrNameLst>
                                      </p:cBhvr>
                                      <p:rCtr x="0" y="5278"/>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4" nodeType="clickEffect">
                                  <p:stCondLst>
                                    <p:cond delay="0"/>
                                  </p:stCondLst>
                                  <p:childTnLst>
                                    <p:animMotion origin="layout" path="M 4.16667E-6 0.2929 L 4.16667E-6 0.38364 " pathEditMode="relative" rAng="0" ptsTypes="AA">
                                      <p:cBhvr>
                                        <p:cTn id="23" dur="1000" fill="hold"/>
                                        <p:tgtEl>
                                          <p:spTgt spid="30"/>
                                        </p:tgtEl>
                                        <p:attrNameLst>
                                          <p:attrName>ppt_x</p:attrName>
                                          <p:attrName>ppt_y</p:attrName>
                                        </p:attrNameLst>
                                      </p:cBhvr>
                                      <p:rCtr x="0" y="4537"/>
                                    </p:animMotion>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5" nodeType="clickEffect">
                                  <p:stCondLst>
                                    <p:cond delay="0"/>
                                  </p:stCondLst>
                                  <p:childTnLst>
                                    <p:animEffect transition="out" filter="fad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0" grpId="0" animBg="1"/>
      <p:bldP spid="30" grpId="1" animBg="1"/>
      <p:bldP spid="30" grpId="2" animBg="1"/>
      <p:bldP spid="30" grpId="4" animBg="1"/>
      <p:bldP spid="30" grpId="5" animBg="1"/>
      <p:bldP spid="30" grpId="6"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8798"/>
            <a:ext cx="8918088" cy="1200329"/>
          </a:xfrm>
          <a:prstGeom prst="rect">
            <a:avLst/>
          </a:prstGeom>
          <a:noFill/>
        </p:spPr>
        <p:txBody>
          <a:bodyPr wrap="square" lIns="91440" tIns="45720" rIns="91440" bIns="45720">
            <a:spAutoFit/>
          </a:bodyPr>
          <a:lstStyle/>
          <a:p>
            <a:pPr algn="ctr"/>
            <a:r>
              <a:rPr lang="en-US" sz="36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Mary’s experience – </a:t>
            </a:r>
          </a:p>
          <a:p>
            <a:pPr algn="ctr"/>
            <a:r>
              <a:rPr lang="en-US" sz="36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what was revealed to her about Jesus</a:t>
            </a:r>
          </a:p>
        </p:txBody>
      </p:sp>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S-06</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Rectangle 2"/>
          <p:cNvSpPr/>
          <p:nvPr/>
        </p:nvSpPr>
        <p:spPr>
          <a:xfrm>
            <a:off x="2318839" y="985804"/>
            <a:ext cx="6706753" cy="3255250"/>
          </a:xfrm>
          <a:prstGeom prst="rect">
            <a:avLst/>
          </a:prstGeom>
        </p:spPr>
        <p:txBody>
          <a:bodyPr wrap="square">
            <a:spAutoFit/>
          </a:bodyPr>
          <a:lstStyle/>
          <a:p>
            <a:pPr>
              <a:lnSpc>
                <a:spcPct val="115000"/>
              </a:lnSpc>
              <a:spcAft>
                <a:spcPts val="1000"/>
              </a:spcAft>
            </a:pPr>
            <a:r>
              <a:rPr lang="en-NZ" sz="1600" b="1" dirty="0">
                <a:latin typeface="Calibri" panose="020F0502020204030204" pitchFamily="34" charset="0"/>
                <a:ea typeface="Calibri" panose="020F0502020204030204" pitchFamily="34" charset="0"/>
                <a:cs typeface="Times New Roman" panose="02020603050405020304" pitchFamily="18" charset="0"/>
              </a:rPr>
              <a:t>Read Luke 1:26- 38 which tells what was revealed to Mary about who Jesus is</a:t>
            </a:r>
          </a:p>
          <a:p>
            <a:pPr>
              <a:lnSpc>
                <a:spcPct val="115000"/>
              </a:lnSpc>
              <a:spcAft>
                <a:spcPts val="1000"/>
              </a:spcAft>
            </a:pPr>
            <a:r>
              <a:rPr lang="en-NZ" sz="1600" b="1" dirty="0">
                <a:latin typeface="Calibri" panose="020F0502020204030204" pitchFamily="34" charset="0"/>
                <a:ea typeface="Calibri" panose="020F0502020204030204" pitchFamily="34" charset="0"/>
                <a:cs typeface="Times New Roman" panose="02020603050405020304" pitchFamily="18" charset="0"/>
              </a:rPr>
              <a:t>Use the conversation starters to discuss what </a:t>
            </a:r>
          </a:p>
          <a:p>
            <a:pPr indent="457200">
              <a:lnSpc>
                <a:spcPct val="115000"/>
              </a:lnSpc>
              <a:spcAft>
                <a:spcPts val="1000"/>
              </a:spcAft>
            </a:pPr>
            <a:r>
              <a:rPr lang="en-NZ" sz="1600" dirty="0">
                <a:latin typeface="Calibri" panose="020F0502020204030204" pitchFamily="34" charset="0"/>
                <a:ea typeface="Calibri" panose="020F0502020204030204" pitchFamily="34" charset="0"/>
                <a:cs typeface="Times New Roman" panose="02020603050405020304" pitchFamily="18" charset="0"/>
              </a:rPr>
              <a:t>The angel asks Mary to …</a:t>
            </a:r>
          </a:p>
          <a:p>
            <a:pPr indent="457200">
              <a:lnSpc>
                <a:spcPct val="115000"/>
              </a:lnSpc>
              <a:spcAft>
                <a:spcPts val="1000"/>
              </a:spcAft>
            </a:pPr>
            <a:r>
              <a:rPr lang="en-NZ" sz="1600" dirty="0">
                <a:latin typeface="Calibri" panose="020F0502020204030204" pitchFamily="34" charset="0"/>
                <a:ea typeface="Calibri" panose="020F0502020204030204" pitchFamily="34" charset="0"/>
                <a:cs typeface="Times New Roman" panose="02020603050405020304" pitchFamily="18" charset="0"/>
              </a:rPr>
              <a:t>Mary is to name her son …</a:t>
            </a:r>
          </a:p>
          <a:p>
            <a:pPr indent="457200">
              <a:lnSpc>
                <a:spcPct val="115000"/>
              </a:lnSpc>
              <a:spcAft>
                <a:spcPts val="1000"/>
              </a:spcAft>
            </a:pPr>
            <a:r>
              <a:rPr lang="en-NZ" sz="1600" dirty="0">
                <a:latin typeface="Calibri" panose="020F0502020204030204" pitchFamily="34" charset="0"/>
                <a:ea typeface="Calibri" panose="020F0502020204030204" pitchFamily="34" charset="0"/>
                <a:cs typeface="Times New Roman" panose="02020603050405020304" pitchFamily="18" charset="0"/>
              </a:rPr>
              <a:t>Her child is …</a:t>
            </a:r>
          </a:p>
          <a:p>
            <a:pPr indent="457200">
              <a:lnSpc>
                <a:spcPct val="115000"/>
              </a:lnSpc>
              <a:spcAft>
                <a:spcPts val="1000"/>
              </a:spcAft>
            </a:pPr>
            <a:r>
              <a:rPr lang="en-NZ" sz="1600" dirty="0">
                <a:latin typeface="Calibri" panose="020F0502020204030204" pitchFamily="34" charset="0"/>
                <a:ea typeface="Calibri" panose="020F0502020204030204" pitchFamily="34" charset="0"/>
                <a:cs typeface="Times New Roman" panose="02020603050405020304" pitchFamily="18" charset="0"/>
              </a:rPr>
              <a:t>Title the child will be known by  …</a:t>
            </a:r>
          </a:p>
          <a:p>
            <a:pPr indent="457200">
              <a:lnSpc>
                <a:spcPct val="115000"/>
              </a:lnSpc>
              <a:spcAft>
                <a:spcPts val="1000"/>
              </a:spcAft>
            </a:pPr>
            <a:r>
              <a:rPr lang="en-NZ" sz="1600" dirty="0">
                <a:latin typeface="Calibri" panose="020F0502020204030204" pitchFamily="34" charset="0"/>
                <a:ea typeface="Calibri" panose="020F0502020204030204" pitchFamily="34" charset="0"/>
                <a:cs typeface="Times New Roman" panose="02020603050405020304" pitchFamily="18" charset="0"/>
              </a:rPr>
              <a:t>Mary’s response to this was …</a:t>
            </a:r>
          </a:p>
          <a:p>
            <a:pPr indent="457200">
              <a:lnSpc>
                <a:spcPct val="115000"/>
              </a:lnSpc>
              <a:spcAft>
                <a:spcPts val="1000"/>
              </a:spcAft>
            </a:pPr>
            <a:r>
              <a:rPr lang="en-NZ" sz="1600" dirty="0">
                <a:latin typeface="Calibri" panose="020F0502020204030204" pitchFamily="34" charset="0"/>
                <a:ea typeface="Calibri" panose="020F0502020204030204" pitchFamily="34" charset="0"/>
                <a:cs typeface="Times New Roman" panose="02020603050405020304" pitchFamily="18" charset="0"/>
              </a:rPr>
              <a:t>This incident tells us about Mary  …</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97" y="1510409"/>
            <a:ext cx="2068494" cy="2687222"/>
          </a:xfrm>
          <a:prstGeom prst="rect">
            <a:avLst/>
          </a:prstGeom>
        </p:spPr>
      </p:pic>
      <p:sp>
        <p:nvSpPr>
          <p:cNvPr id="15" name="Shape: Arrow"/>
          <p:cNvSpPr/>
          <p:nvPr/>
        </p:nvSpPr>
        <p:spPr>
          <a:xfrm>
            <a:off x="2196791" y="1851269"/>
            <a:ext cx="524107" cy="256311"/>
          </a:xfrm>
          <a:prstGeom prst="notchedRightArrow">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hape: Button 1"/>
          <p:cNvSpPr/>
          <p:nvPr/>
        </p:nvSpPr>
        <p:spPr>
          <a:xfrm>
            <a:off x="8712440" y="4197631"/>
            <a:ext cx="288032" cy="288032"/>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b="1">
              <a:solidFill>
                <a:schemeClr val="tx1"/>
              </a:solidFill>
            </a:endParaRPr>
          </a:p>
        </p:txBody>
      </p:sp>
      <p:sp>
        <p:nvSpPr>
          <p:cNvPr id="17" name="Textbox: Tool instructions"/>
          <p:cNvSpPr txBox="1"/>
          <p:nvPr/>
        </p:nvSpPr>
        <p:spPr>
          <a:xfrm>
            <a:off x="3290259" y="4912668"/>
            <a:ext cx="2563522"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Press the button to advance through the lines</a:t>
            </a:r>
          </a:p>
        </p:txBody>
      </p:sp>
    </p:spTree>
    <p:extLst>
      <p:ext uri="{BB962C8B-B14F-4D97-AF65-F5344CB8AC3E}">
        <p14:creationId xmlns:p14="http://schemas.microsoft.com/office/powerpoint/2010/main" val="4042011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6" nodeType="clickEffect">
                                  <p:stCondLst>
                                    <p:cond delay="0"/>
                                  </p:stCondLst>
                                  <p:childTnLst>
                                    <p:animMotion origin="layout" path="M -3.61111E-6 3.45679E-6 L -3.61111E-6 0.08333 " pathEditMode="relative" rAng="0" ptsTypes="AA">
                                      <p:cBhvr>
                                        <p:cTn id="11" dur="1000" fill="hold"/>
                                        <p:tgtEl>
                                          <p:spTgt spid="15"/>
                                        </p:tgtEl>
                                        <p:attrNameLst>
                                          <p:attrName>ppt_x</p:attrName>
                                          <p:attrName>ppt_y</p:attrName>
                                        </p:attrNameLst>
                                      </p:cBhvr>
                                      <p:rCtr x="0" y="4630"/>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7" nodeType="clickEffect">
                                  <p:stCondLst>
                                    <p:cond delay="0"/>
                                  </p:stCondLst>
                                  <p:childTnLst>
                                    <p:animMotion origin="layout" path="M -3.61111E-6 0.08333 L -3.61111E-6 0.15679 " pathEditMode="relative" rAng="0" ptsTypes="AA">
                                      <p:cBhvr>
                                        <p:cTn id="15" dur="1000" fill="hold"/>
                                        <p:tgtEl>
                                          <p:spTgt spid="15"/>
                                        </p:tgtEl>
                                        <p:attrNameLst>
                                          <p:attrName>ppt_x</p:attrName>
                                          <p:attrName>ppt_y</p:attrName>
                                        </p:attrNameLst>
                                      </p:cBhvr>
                                      <p:rCtr x="0" y="3765"/>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8" nodeType="clickEffect">
                                  <p:stCondLst>
                                    <p:cond delay="0"/>
                                  </p:stCondLst>
                                  <p:childTnLst>
                                    <p:animMotion origin="layout" path="M -3.61111E-6 0.15679 L -3.61111E-6 0.23888 " pathEditMode="relative" rAng="0" ptsTypes="AA">
                                      <p:cBhvr>
                                        <p:cTn id="19" dur="1000" fill="hold"/>
                                        <p:tgtEl>
                                          <p:spTgt spid="15"/>
                                        </p:tgtEl>
                                        <p:attrNameLst>
                                          <p:attrName>ppt_x</p:attrName>
                                          <p:attrName>ppt_y</p:attrName>
                                        </p:attrNameLst>
                                      </p:cBhvr>
                                      <p:rCtr x="0" y="4228"/>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9" nodeType="clickEffect">
                                  <p:stCondLst>
                                    <p:cond delay="0"/>
                                  </p:stCondLst>
                                  <p:childTnLst>
                                    <p:animMotion origin="layout" path="M -3.61111E-6 0.23889 L -3.61111E-6 0.32068 " pathEditMode="relative" rAng="0" ptsTypes="AA">
                                      <p:cBhvr>
                                        <p:cTn id="23" dur="1000" fill="hold"/>
                                        <p:tgtEl>
                                          <p:spTgt spid="15"/>
                                        </p:tgtEl>
                                        <p:attrNameLst>
                                          <p:attrName>ppt_x</p:attrName>
                                          <p:attrName>ppt_y</p:attrName>
                                        </p:attrNameLst>
                                      </p:cBhvr>
                                      <p:rCtr x="0" y="4475"/>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10" nodeType="clickEffect">
                                  <p:stCondLst>
                                    <p:cond delay="0"/>
                                  </p:stCondLst>
                                  <p:childTnLst>
                                    <p:animMotion origin="layout" path="M -3.61111E-6 0.32068 L -3.61111E-6 0.40061 " pathEditMode="relative" rAng="0" ptsTypes="AA">
                                      <p:cBhvr>
                                        <p:cTn id="27" dur="1000" fill="hold"/>
                                        <p:tgtEl>
                                          <p:spTgt spid="15"/>
                                        </p:tgtEl>
                                        <p:attrNameLst>
                                          <p:attrName>ppt_x</p:attrName>
                                          <p:attrName>ppt_y</p:attrName>
                                        </p:attrNameLst>
                                      </p:cBhvr>
                                      <p:rCtr x="0" y="3981"/>
                                    </p:animMotion>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5"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5" grpId="0" animBg="1"/>
      <p:bldP spid="15" grpId="5" animBg="1"/>
      <p:bldP spid="15" grpId="6" animBg="1"/>
      <p:bldP spid="15" grpId="7" animBg="1"/>
      <p:bldP spid="15" grpId="8" animBg="1"/>
      <p:bldP spid="15" grpId="9" animBg="1"/>
      <p:bldP spid="15" grpId="1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8798"/>
            <a:ext cx="8918088" cy="1200329"/>
          </a:xfrm>
          <a:prstGeom prst="rect">
            <a:avLst/>
          </a:prstGeom>
          <a:noFill/>
        </p:spPr>
        <p:txBody>
          <a:bodyPr wrap="square" lIns="91440" tIns="45720" rIns="91440" bIns="45720">
            <a:spAutoFit/>
          </a:bodyPr>
          <a:lstStyle/>
          <a:p>
            <a:pPr algn="ctr"/>
            <a:r>
              <a:rPr lang="en-US" sz="36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Elizabeth’s experience – </a:t>
            </a:r>
          </a:p>
          <a:p>
            <a:pPr algn="ctr"/>
            <a:r>
              <a:rPr lang="en-US" sz="36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what was revealed to her about Jesus</a:t>
            </a:r>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S-07</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Rectangle 11"/>
          <p:cNvSpPr/>
          <p:nvPr/>
        </p:nvSpPr>
        <p:spPr>
          <a:xfrm>
            <a:off x="524107" y="1381891"/>
            <a:ext cx="7886115" cy="3508653"/>
          </a:xfrm>
          <a:prstGeom prst="rect">
            <a:avLst/>
          </a:prstGeom>
        </p:spPr>
        <p:txBody>
          <a:bodyPr wrap="square">
            <a:spAutoFit/>
          </a:bodyPr>
          <a:lstStyle/>
          <a:p>
            <a:r>
              <a:rPr lang="en-NZ" sz="1600" b="1" dirty="0"/>
              <a:t>Read Luke 1:38-45 which tells what was revealed to Elizabeth about who Jesus is</a:t>
            </a:r>
          </a:p>
          <a:p>
            <a:endParaRPr lang="en-NZ" sz="1600" b="1" dirty="0"/>
          </a:p>
          <a:p>
            <a:r>
              <a:rPr lang="en-NZ" sz="1600" b="1" dirty="0"/>
              <a:t>Some questions to ponder:</a:t>
            </a:r>
          </a:p>
          <a:p>
            <a:endParaRPr lang="en-NZ" sz="1400" dirty="0"/>
          </a:p>
          <a:p>
            <a:r>
              <a:rPr lang="en-NZ" sz="1600" dirty="0"/>
              <a:t>Who was the first human to recognise that Jesus was the Messiah?</a:t>
            </a:r>
          </a:p>
          <a:p>
            <a:endParaRPr lang="en-NZ" sz="1600" dirty="0"/>
          </a:p>
          <a:p>
            <a:r>
              <a:rPr lang="en-NZ" sz="1600" dirty="0"/>
              <a:t>Why do you think God revealed to Elizabeth that Mary’s baby was God’s son, the Messiah?</a:t>
            </a:r>
          </a:p>
          <a:p>
            <a:endParaRPr lang="en-NZ" sz="1600" dirty="0"/>
          </a:p>
          <a:p>
            <a:r>
              <a:rPr lang="en-NZ" sz="1600" dirty="0"/>
              <a:t>What was revealed to Elizabeth about Jesus and how do you think she responded to this </a:t>
            </a:r>
          </a:p>
          <a:p>
            <a:r>
              <a:rPr lang="en-NZ" sz="1600" dirty="0"/>
              <a:t>revelation from God? – look closely at the image on the slide.</a:t>
            </a:r>
          </a:p>
          <a:p>
            <a:endParaRPr lang="en-NZ" sz="1600" dirty="0"/>
          </a:p>
          <a:p>
            <a:r>
              <a:rPr lang="en-NZ" sz="1600" dirty="0"/>
              <a:t>Imagine what Mary and Elizabeth did as they waited for their babies to be born.</a:t>
            </a:r>
          </a:p>
          <a:p>
            <a:endParaRPr lang="en-NZ" sz="1600" dirty="0"/>
          </a:p>
          <a:p>
            <a:r>
              <a:rPr lang="en-NZ" sz="1600" dirty="0"/>
              <a:t>Whose prophecy is Mary fulfilling? </a:t>
            </a:r>
          </a:p>
        </p:txBody>
      </p:sp>
      <p:sp>
        <p:nvSpPr>
          <p:cNvPr id="16" name="Shape: Arrow"/>
          <p:cNvSpPr/>
          <p:nvPr/>
        </p:nvSpPr>
        <p:spPr>
          <a:xfrm>
            <a:off x="0" y="2353074"/>
            <a:ext cx="524107" cy="256311"/>
          </a:xfrm>
          <a:prstGeom prst="notchedRightArrow">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hape: Button 1"/>
          <p:cNvSpPr/>
          <p:nvPr/>
        </p:nvSpPr>
        <p:spPr>
          <a:xfrm>
            <a:off x="8712440" y="4197631"/>
            <a:ext cx="288032" cy="288032"/>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b="1">
              <a:solidFill>
                <a:schemeClr val="tx1"/>
              </a:solidFill>
            </a:endParaRPr>
          </a:p>
        </p:txBody>
      </p:sp>
      <p:sp>
        <p:nvSpPr>
          <p:cNvPr id="24" name="Textbox: Tool instructions"/>
          <p:cNvSpPr txBox="1"/>
          <p:nvPr/>
        </p:nvSpPr>
        <p:spPr>
          <a:xfrm>
            <a:off x="3290259" y="4912668"/>
            <a:ext cx="2563522"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Press the button to advance through the lines</a:t>
            </a:r>
          </a:p>
        </p:txBody>
      </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0316" y="1062490"/>
            <a:ext cx="1353684" cy="1546895"/>
          </a:xfrm>
          <a:prstGeom prst="rect">
            <a:avLst/>
          </a:prstGeom>
        </p:spPr>
      </p:pic>
    </p:spTree>
    <p:extLst>
      <p:ext uri="{BB962C8B-B14F-4D97-AF65-F5344CB8AC3E}">
        <p14:creationId xmlns:p14="http://schemas.microsoft.com/office/powerpoint/2010/main" val="789601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6" nodeType="clickEffect">
                                  <p:stCondLst>
                                    <p:cond delay="0"/>
                                  </p:stCondLst>
                                  <p:childTnLst>
                                    <p:animMotion origin="layout" path="M 4.16667E-6 2.59259E-6 L 4.16667E-6 0.09907 " pathEditMode="relative" rAng="0" ptsTypes="AA">
                                      <p:cBhvr>
                                        <p:cTn id="11" dur="1000" fill="hold"/>
                                        <p:tgtEl>
                                          <p:spTgt spid="16"/>
                                        </p:tgtEl>
                                        <p:attrNameLst>
                                          <p:attrName>ppt_x</p:attrName>
                                          <p:attrName>ppt_y</p:attrName>
                                        </p:attrNameLst>
                                      </p:cBhvr>
                                      <p:rCtr x="0" y="4938"/>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7" nodeType="clickEffect">
                                  <p:stCondLst>
                                    <p:cond delay="0"/>
                                  </p:stCondLst>
                                  <p:childTnLst>
                                    <p:animMotion origin="layout" path="M 4.16667E-6 0.09907 L 4.16667E-6 0.19136 " pathEditMode="relative" rAng="0" ptsTypes="AA">
                                      <p:cBhvr>
                                        <p:cTn id="15" dur="1000" fill="hold"/>
                                        <p:tgtEl>
                                          <p:spTgt spid="16"/>
                                        </p:tgtEl>
                                        <p:attrNameLst>
                                          <p:attrName>ppt_x</p:attrName>
                                          <p:attrName>ppt_y</p:attrName>
                                        </p:attrNameLst>
                                      </p:cBhvr>
                                      <p:rCtr x="0" y="4938"/>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8" nodeType="clickEffect">
                                  <p:stCondLst>
                                    <p:cond delay="0"/>
                                  </p:stCondLst>
                                  <p:childTnLst>
                                    <p:animMotion origin="layout" path="M 4.16667E-6 0.19136 L 4.16667E-6 0.33364 " pathEditMode="relative" rAng="0" ptsTypes="AA">
                                      <p:cBhvr>
                                        <p:cTn id="19" dur="1000" fill="hold"/>
                                        <p:tgtEl>
                                          <p:spTgt spid="16"/>
                                        </p:tgtEl>
                                        <p:attrNameLst>
                                          <p:attrName>ppt_x</p:attrName>
                                          <p:attrName>ppt_y</p:attrName>
                                        </p:attrNameLst>
                                      </p:cBhvr>
                                      <p:rCtr x="0" y="6883"/>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9" nodeType="clickEffect">
                                  <p:stCondLst>
                                    <p:cond delay="0"/>
                                  </p:stCondLst>
                                  <p:childTnLst>
                                    <p:animMotion origin="layout" path="M 4.16667E-6 0.33364 L 4.16667E-6 0.42747 " pathEditMode="relative" rAng="0" ptsTypes="AA">
                                      <p:cBhvr>
                                        <p:cTn id="23" dur="1000" fill="hold"/>
                                        <p:tgtEl>
                                          <p:spTgt spid="16"/>
                                        </p:tgtEl>
                                        <p:attrNameLst>
                                          <p:attrName>ppt_x</p:attrName>
                                          <p:attrName>ppt_y</p:attrName>
                                        </p:attrNameLst>
                                      </p:cBhvr>
                                      <p:rCtr x="0" y="4691"/>
                                    </p:animMotion>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5" nodeType="click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6" grpId="0" animBg="1"/>
      <p:bldP spid="16" grpId="5" animBg="1"/>
      <p:bldP spid="16" grpId="6" animBg="1"/>
      <p:bldP spid="16" grpId="7" animBg="1"/>
      <p:bldP spid="16" grpId="8" animBg="1"/>
      <p:bldP spid="16" grpId="9"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Title"/>
          <p:cNvSpPr/>
          <p:nvPr/>
        </p:nvSpPr>
        <p:spPr>
          <a:xfrm>
            <a:off x="107504" y="-18797"/>
            <a:ext cx="8918088" cy="1077218"/>
          </a:xfrm>
          <a:prstGeom prst="rect">
            <a:avLst/>
          </a:prstGeom>
          <a:noFill/>
        </p:spPr>
        <p:txBody>
          <a:bodyPr wrap="square" lIns="91440" tIns="45720" rIns="91440" bIns="45720">
            <a:spAutoFit/>
          </a:bodyPr>
          <a:lstStyle/>
          <a:p>
            <a:pPr algn="ctr"/>
            <a:r>
              <a:rPr lang="en-US" sz="32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How can we use Advent to open ourselves and </a:t>
            </a:r>
          </a:p>
          <a:p>
            <a:pPr algn="ctr"/>
            <a:r>
              <a:rPr lang="en-US" sz="32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let Jesus become a bigger part of our lives?</a:t>
            </a:r>
          </a:p>
        </p:txBody>
      </p:sp>
      <p:sp>
        <p:nvSpPr>
          <p:cNvPr id="2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S-08</a:t>
            </a:r>
          </a:p>
        </p:txBody>
      </p:sp>
      <p:sp>
        <p:nvSpPr>
          <p:cNvPr id="2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5" y="1394600"/>
            <a:ext cx="2610812" cy="2231101"/>
          </a:xfrm>
          <a:prstGeom prst="rect">
            <a:avLst/>
          </a:prstGeom>
        </p:spPr>
      </p:pic>
      <p:sp>
        <p:nvSpPr>
          <p:cNvPr id="4" name="Rectangle 3"/>
          <p:cNvSpPr/>
          <p:nvPr/>
        </p:nvSpPr>
        <p:spPr>
          <a:xfrm>
            <a:off x="2712716" y="1238484"/>
            <a:ext cx="6354000" cy="369332"/>
          </a:xfrm>
          <a:prstGeom prst="rect">
            <a:avLst/>
          </a:prstGeom>
        </p:spPr>
        <p:txBody>
          <a:bodyPr wrap="square">
            <a:spAutoFit/>
          </a:bodyPr>
          <a:lstStyle/>
          <a:p>
            <a:pPr>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Share some ideas to expand these thinking prompts</a:t>
            </a:r>
            <a:endParaRPr lang="en-NZ" sz="16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2712716" y="3982472"/>
            <a:ext cx="5819724" cy="646331"/>
          </a:xfrm>
          <a:prstGeom prst="rect">
            <a:avLst/>
          </a:prstGeom>
        </p:spPr>
        <p:txBody>
          <a:bodyPr wrap="square">
            <a:spAutoFit/>
          </a:bodyPr>
          <a:lstStyle/>
          <a:p>
            <a:pPr marL="361950" lvl="0" indent="-342900">
              <a:spcAft>
                <a:spcPts val="1000"/>
              </a:spcAft>
              <a:buFont typeface="Wingdings" panose="05000000000000000000" pitchFamily="2" charset="2"/>
              <a:buChar char=""/>
            </a:pPr>
            <a:r>
              <a:rPr lang="en-NZ" dirty="0">
                <a:latin typeface="Calibri" panose="020F0502020204030204" pitchFamily="34" charset="0"/>
                <a:ea typeface="Calibri" panose="020F0502020204030204" pitchFamily="34" charset="0"/>
                <a:cs typeface="Times New Roman" panose="02020603050405020304" pitchFamily="18" charset="0"/>
              </a:rPr>
              <a:t>preparing for Jesus can be responding to invitations to follow him more closely when we ...</a:t>
            </a:r>
            <a:endParaRPr lang="en-N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712716" y="3342460"/>
            <a:ext cx="5819724" cy="646331"/>
          </a:xfrm>
          <a:prstGeom prst="rect">
            <a:avLst/>
          </a:prstGeom>
        </p:spPr>
        <p:txBody>
          <a:bodyPr wrap="square">
            <a:spAutoFit/>
          </a:bodyPr>
          <a:lstStyle/>
          <a:p>
            <a:pPr marL="361950" lvl="0" indent="-361950">
              <a:spcAft>
                <a:spcPts val="0"/>
              </a:spcAft>
              <a:buFont typeface="Wingdings" panose="05000000000000000000" pitchFamily="2" charset="2"/>
              <a:buChar char=""/>
            </a:pPr>
            <a:r>
              <a:rPr lang="en-NZ" dirty="0">
                <a:latin typeface="Calibri" panose="020F0502020204030204" pitchFamily="34" charset="0"/>
                <a:ea typeface="Calibri" panose="020F0502020204030204" pitchFamily="34" charset="0"/>
                <a:cs typeface="Times New Roman" panose="02020603050405020304" pitchFamily="18" charset="0"/>
              </a:rPr>
              <a:t>recalling all the people we have learned about who prepared for the coming of Jesus we also  …</a:t>
            </a:r>
            <a:endParaRPr lang="en-N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712716" y="2652107"/>
            <a:ext cx="5819724" cy="646331"/>
          </a:xfrm>
          <a:prstGeom prst="rect">
            <a:avLst/>
          </a:prstGeom>
        </p:spPr>
        <p:txBody>
          <a:bodyPr wrap="square">
            <a:spAutoFit/>
          </a:bodyPr>
          <a:lstStyle/>
          <a:p>
            <a:pPr marL="361950" lvl="0" indent="-342900">
              <a:spcAft>
                <a:spcPts val="0"/>
              </a:spcAft>
              <a:buFont typeface="Wingdings" panose="05000000000000000000" pitchFamily="2" charset="2"/>
              <a:buChar char=""/>
            </a:pPr>
            <a:r>
              <a:rPr lang="en-NZ" dirty="0">
                <a:latin typeface="Calibri" panose="020F0502020204030204" pitchFamily="34" charset="0"/>
                <a:ea typeface="Calibri" panose="020F0502020204030204" pitchFamily="34" charset="0"/>
                <a:cs typeface="Times New Roman" panose="02020603050405020304" pitchFamily="18" charset="0"/>
              </a:rPr>
              <a:t>appreciating the season of Advent as a gift to be used to make a straight path so that  …</a:t>
            </a:r>
            <a:endParaRPr lang="en-N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2712716" y="2144276"/>
            <a:ext cx="5819724" cy="464871"/>
          </a:xfrm>
          <a:prstGeom prst="rect">
            <a:avLst/>
          </a:prstGeom>
        </p:spPr>
        <p:txBody>
          <a:bodyPr wrap="square">
            <a:spAutoFit/>
          </a:bodyPr>
          <a:lstStyle/>
          <a:p>
            <a:pPr marL="361950" lvl="0" indent="-361950">
              <a:lnSpc>
                <a:spcPct val="150000"/>
              </a:lnSpc>
              <a:spcAft>
                <a:spcPts val="0"/>
              </a:spcAft>
              <a:buFont typeface="Wingdings" panose="05000000000000000000" pitchFamily="2" charset="2"/>
              <a:buChar char=""/>
            </a:pPr>
            <a:r>
              <a:rPr lang="en-NZ" dirty="0">
                <a:latin typeface="Calibri" panose="020F0502020204030204" pitchFamily="34" charset="0"/>
                <a:ea typeface="Calibri" panose="020F0502020204030204" pitchFamily="34" charset="0"/>
                <a:cs typeface="Times New Roman" panose="02020603050405020304" pitchFamily="18" charset="0"/>
              </a:rPr>
              <a:t>reflecting on how much Jesus is part of our lives we  …</a:t>
            </a:r>
            <a:endParaRPr lang="en-N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12716" y="1609015"/>
            <a:ext cx="5819724" cy="646331"/>
          </a:xfrm>
          <a:prstGeom prst="rect">
            <a:avLst/>
          </a:prstGeom>
        </p:spPr>
        <p:txBody>
          <a:bodyPr wrap="square">
            <a:spAutoFit/>
          </a:bodyPr>
          <a:lstStyle/>
          <a:p>
            <a:pPr marL="361950" indent="-361950">
              <a:buFont typeface="Wingdings" panose="05000000000000000000" pitchFamily="2" charset="2"/>
              <a:buChar char="v"/>
            </a:pPr>
            <a:r>
              <a:rPr lang="en-NZ" dirty="0">
                <a:latin typeface="Calibri" panose="020F0502020204030204" pitchFamily="34" charset="0"/>
                <a:ea typeface="Calibri" panose="020F0502020204030204" pitchFamily="34" charset="0"/>
                <a:cs typeface="Times New Roman" panose="02020603050405020304" pitchFamily="18" charset="0"/>
              </a:rPr>
              <a:t>thinking about our attitudes we can recognise what needs to be changed so  …</a:t>
            </a:r>
            <a:endParaRPr lang="en-NZ" dirty="0"/>
          </a:p>
        </p:txBody>
      </p:sp>
    </p:spTree>
    <p:extLst>
      <p:ext uri="{BB962C8B-B14F-4D97-AF65-F5344CB8AC3E}">
        <p14:creationId xmlns:p14="http://schemas.microsoft.com/office/powerpoint/2010/main" val="2319728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408" y="-20538"/>
            <a:ext cx="8918088" cy="707886"/>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Check up</a:t>
            </a: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S-09</a:t>
            </a: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Action Button: Worksheet">
            <a:hlinkClick r:id="rId2"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Check 6"/>
          <p:cNvSpPr/>
          <p:nvPr/>
        </p:nvSpPr>
        <p:spPr>
          <a:xfrm>
            <a:off x="407840" y="4190181"/>
            <a:ext cx="7833048" cy="369332"/>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dirty="0"/>
              <a:t>Questions I would like to ask about the topics in this lesson are …</a:t>
            </a:r>
          </a:p>
        </p:txBody>
      </p:sp>
      <p:sp>
        <p:nvSpPr>
          <p:cNvPr id="10" name="Check 5"/>
          <p:cNvSpPr/>
          <p:nvPr/>
        </p:nvSpPr>
        <p:spPr>
          <a:xfrm>
            <a:off x="407839" y="3560012"/>
            <a:ext cx="7833049" cy="369332"/>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dirty="0"/>
              <a:t>Which activity do you think helped you to learn best in this lesson?</a:t>
            </a:r>
          </a:p>
        </p:txBody>
      </p:sp>
      <p:sp>
        <p:nvSpPr>
          <p:cNvPr id="12" name="Check 3"/>
          <p:cNvSpPr/>
          <p:nvPr/>
        </p:nvSpPr>
        <p:spPr>
          <a:xfrm>
            <a:off x="395537" y="2670070"/>
            <a:ext cx="7845351" cy="646331"/>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dirty="0"/>
              <a:t>Give 3 examples of how people can use Advent to let Jesus become a bigger part of their lives so they can follow him more closely.</a:t>
            </a:r>
          </a:p>
        </p:txBody>
      </p:sp>
      <p:sp>
        <p:nvSpPr>
          <p:cNvPr id="13" name="Check 2"/>
          <p:cNvSpPr/>
          <p:nvPr/>
        </p:nvSpPr>
        <p:spPr>
          <a:xfrm>
            <a:off x="395538" y="1791622"/>
            <a:ext cx="6768750" cy="646331"/>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dirty="0"/>
              <a:t>Name the people in the New Testament who prepared for Jesus and what God revealed to them about him.</a:t>
            </a:r>
          </a:p>
        </p:txBody>
      </p:sp>
      <p:sp>
        <p:nvSpPr>
          <p:cNvPr id="3" name="Check 1"/>
          <p:cNvSpPr txBox="1"/>
          <p:nvPr/>
        </p:nvSpPr>
        <p:spPr>
          <a:xfrm>
            <a:off x="395538" y="673700"/>
            <a:ext cx="6768750" cy="923330"/>
          </a:xfrm>
          <a:prstGeom prst="rect">
            <a:avLst/>
          </a:prstGeom>
          <a:solidFill>
            <a:schemeClr val="accent1">
              <a:alpha val="0"/>
            </a:schemeClr>
          </a:solidFill>
          <a:ln w="15875">
            <a:solidFill>
              <a:schemeClr val="tx2">
                <a:lumMod val="60000"/>
                <a:lumOff val="40000"/>
              </a:schemeClr>
            </a:solidFill>
          </a:ln>
        </p:spPr>
        <p:txBody>
          <a:bodyPr wrap="square" rtlCol="0">
            <a:spAutoFit/>
          </a:bodyPr>
          <a:lstStyle/>
          <a:p>
            <a:pPr lvl="0"/>
            <a:r>
              <a:rPr lang="en-NZ" dirty="0"/>
              <a:t>Make a poster about John the Baptist – showing who he was, what he did and what his message to the people was and how he prepared them for the coming of the Messiah.</a:t>
            </a:r>
          </a:p>
        </p:txBody>
      </p:sp>
      <p:sp>
        <p:nvSpPr>
          <p:cNvPr id="14" name="Shape: Number 1"/>
          <p:cNvSpPr txBox="1"/>
          <p:nvPr/>
        </p:nvSpPr>
        <p:spPr>
          <a:xfrm>
            <a:off x="-36512" y="771551"/>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1)</a:t>
            </a:r>
            <a:endParaRPr lang="en-GB" sz="2400" i="1" dirty="0">
              <a:latin typeface="Segoe UI" pitchFamily="34" charset="0"/>
              <a:ea typeface="Segoe UI" pitchFamily="34" charset="0"/>
              <a:cs typeface="Segoe UI" pitchFamily="34" charset="0"/>
            </a:endParaRPr>
          </a:p>
        </p:txBody>
      </p:sp>
      <p:sp>
        <p:nvSpPr>
          <p:cNvPr id="15" name="Shape: Number 2"/>
          <p:cNvSpPr txBox="1"/>
          <p:nvPr/>
        </p:nvSpPr>
        <p:spPr>
          <a:xfrm>
            <a:off x="-36513" y="1883954"/>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2)</a:t>
            </a:r>
            <a:endParaRPr lang="en-GB" sz="2400" i="1" dirty="0">
              <a:latin typeface="Segoe UI" pitchFamily="34" charset="0"/>
              <a:ea typeface="Segoe UI" pitchFamily="34" charset="0"/>
              <a:cs typeface="Segoe UI" pitchFamily="34" charset="0"/>
            </a:endParaRPr>
          </a:p>
        </p:txBody>
      </p:sp>
      <p:sp>
        <p:nvSpPr>
          <p:cNvPr id="16" name="Shape: Number 3"/>
          <p:cNvSpPr txBox="1"/>
          <p:nvPr/>
        </p:nvSpPr>
        <p:spPr>
          <a:xfrm>
            <a:off x="-36513" y="2784469"/>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3)</a:t>
            </a:r>
            <a:endParaRPr lang="en-GB" sz="2400" i="1" dirty="0">
              <a:latin typeface="Segoe UI" pitchFamily="34" charset="0"/>
              <a:ea typeface="Segoe UI" pitchFamily="34" charset="0"/>
              <a:cs typeface="Segoe UI" pitchFamily="34" charset="0"/>
            </a:endParaRPr>
          </a:p>
        </p:txBody>
      </p:sp>
      <p:sp>
        <p:nvSpPr>
          <p:cNvPr id="17" name="Shape: Number 4"/>
          <p:cNvSpPr txBox="1"/>
          <p:nvPr/>
        </p:nvSpPr>
        <p:spPr>
          <a:xfrm>
            <a:off x="-36512" y="3476972"/>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4)</a:t>
            </a:r>
            <a:endParaRPr lang="en-GB" sz="2400" i="1" dirty="0">
              <a:latin typeface="Segoe UI" pitchFamily="34" charset="0"/>
              <a:ea typeface="Segoe UI" pitchFamily="34" charset="0"/>
              <a:cs typeface="Segoe UI" pitchFamily="34" charset="0"/>
            </a:endParaRPr>
          </a:p>
        </p:txBody>
      </p:sp>
      <p:sp>
        <p:nvSpPr>
          <p:cNvPr id="18" name="Shape: Number 5"/>
          <p:cNvSpPr txBox="1"/>
          <p:nvPr/>
        </p:nvSpPr>
        <p:spPr>
          <a:xfrm>
            <a:off x="-36512" y="4097848"/>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5)</a:t>
            </a:r>
            <a:endParaRPr lang="en-GB" sz="2400" i="1" dirty="0">
              <a:latin typeface="Segoe UI" pitchFamily="34" charset="0"/>
              <a:ea typeface="Segoe UI" pitchFamily="34" charset="0"/>
              <a:cs typeface="Segoe UI" pitchFamily="34"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304" y="555084"/>
            <a:ext cx="1532176" cy="1477478"/>
          </a:xfrm>
          <a:prstGeom prst="rect">
            <a:avLst/>
          </a:prstGeom>
          <a:effectLst>
            <a:softEdge rad="228600"/>
          </a:effectLst>
        </p:spPr>
      </p:pic>
      <p:sp>
        <p:nvSpPr>
          <p:cNvPr id="19" name="Textbox: Tool instructions"/>
          <p:cNvSpPr txBox="1"/>
          <p:nvPr/>
        </p:nvSpPr>
        <p:spPr>
          <a:xfrm>
            <a:off x="3271010" y="4912668"/>
            <a:ext cx="2601994"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boxes to reveal the check </a:t>
            </a:r>
            <a:r>
              <a:rPr lang="en-GB" sz="900">
                <a:latin typeface="Arial" pitchFamily="34" charset="0"/>
                <a:ea typeface="Segoe UI" pitchFamily="34" charset="0"/>
                <a:cs typeface="Arial" pitchFamily="34" charset="0"/>
              </a:rPr>
              <a:t>up activities</a:t>
            </a:r>
            <a:endParaRPr lang="en-GB" sz="900" dirty="0">
              <a:latin typeface="Arial" pitchFamily="34" charset="0"/>
              <a:ea typeface="Segoe UI" pitchFamily="34" charset="0"/>
              <a:cs typeface="Arial" pitchFamily="34" charset="0"/>
            </a:endParaRPr>
          </a:p>
        </p:txBody>
      </p:sp>
      <p:sp>
        <p:nvSpPr>
          <p:cNvPr id="21" name="Rectangle 20"/>
          <p:cNvSpPr/>
          <p:nvPr/>
        </p:nvSpPr>
        <p:spPr>
          <a:xfrm>
            <a:off x="3375679" y="4755670"/>
            <a:ext cx="2441694" cy="215444"/>
          </a:xfrm>
          <a:prstGeom prst="rect">
            <a:avLst/>
          </a:prstGeom>
        </p:spPr>
        <p:txBody>
          <a:bodyPr wrap="none">
            <a:spAutoFit/>
          </a:bodyPr>
          <a:lstStyle/>
          <a:p>
            <a:pPr algn="ctr"/>
            <a:r>
              <a:rPr lang="en-GB" sz="800" dirty="0">
                <a:latin typeface="Arial" pitchFamily="34" charset="0"/>
                <a:ea typeface="Segoe UI" pitchFamily="34" charset="0"/>
                <a:cs typeface="Arial" pitchFamily="34" charset="0"/>
              </a:rPr>
              <a:t>Click the worksheet button to go to the worksheet</a:t>
            </a:r>
          </a:p>
        </p:txBody>
      </p:sp>
    </p:spTree>
    <p:extLst>
      <p:ext uri="{BB962C8B-B14F-4D97-AF65-F5344CB8AC3E}">
        <p14:creationId xmlns:p14="http://schemas.microsoft.com/office/powerpoint/2010/main" val="2199008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500"/>
                                        <p:tgtEl>
                                          <p:spTgt spid="12">
                                            <p:txEl>
                                              <p:pRg st="0" end="0"/>
                                            </p:txEl>
                                          </p:spTgt>
                                        </p:tgtEl>
                                      </p:cBhvr>
                                    </p:animEffec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500"/>
                                        <p:tgtEl>
                                          <p:spTgt spid="10">
                                            <p:txEl>
                                              <p:pRg st="0" end="0"/>
                                            </p:txEl>
                                          </p:spTgt>
                                        </p:tgtEl>
                                      </p:cBhvr>
                                    </p:animEffec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withEffect">
                                  <p:stCondLst>
                                    <p:cond delay="0"/>
                                  </p:stCondLst>
                                  <p:childTnLst>
                                    <p:set>
                                      <p:cBhvr>
                                        <p:cTn id="36" dur="1" fill="hold">
                                          <p:stCondLst>
                                            <p:cond delay="0"/>
                                          </p:stCondLst>
                                        </p:cTn>
                                        <p:tgtEl>
                                          <p:spTgt spid="9">
                                            <p:txEl>
                                              <p:pRg st="0" end="0"/>
                                            </p:txEl>
                                          </p:spTgt>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0">
                                            <p:txEl>
                                              <p:pRg st="0" end="0"/>
                                            </p:txEl>
                                          </p:spTgt>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2">
                                            <p:txEl>
                                              <p:pRg st="0" end="0"/>
                                            </p:txEl>
                                          </p:spTgt>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withEffect">
                                  <p:stCondLst>
                                    <p:cond delay="0"/>
                                  </p:stCondLst>
                                  <p:childTnLst>
                                    <p:set>
                                      <p:cBhvr>
                                        <p:cTn id="49" dur="1" fill="hold">
                                          <p:stCondLst>
                                            <p:cond delay="0"/>
                                          </p:stCondLst>
                                        </p:cTn>
                                        <p:tgtEl>
                                          <p:spTgt spid="9">
                                            <p:txEl>
                                              <p:pRg st="0" end="0"/>
                                            </p:txEl>
                                          </p:spTgt>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0">
                                            <p:txEl>
                                              <p:pRg st="0" end="0"/>
                                            </p:txEl>
                                          </p:spTgt>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12">
                                            <p:txEl>
                                              <p:pRg st="0" end="0"/>
                                            </p:txEl>
                                          </p:spTgt>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3">
                                            <p:txEl>
                                              <p:pRg st="0" end="0"/>
                                            </p:txEl>
                                          </p:spTgt>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5302</TotalTime>
  <Words>1644</Words>
  <Application>Microsoft Office PowerPoint</Application>
  <PresentationFormat>On-screen Show (16:9)</PresentationFormat>
  <Paragraphs>195</Paragraphs>
  <Slides>14</Slides>
  <Notes>6</Notes>
  <HiddenSlides>3</HiddenSlides>
  <MMClips>2</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GM</dc:creator>
  <cp:lastModifiedBy>Pierre Schmits</cp:lastModifiedBy>
  <cp:revision>70</cp:revision>
  <dcterms:created xsi:type="dcterms:W3CDTF">2016-10-10T01:18:20Z</dcterms:created>
  <dcterms:modified xsi:type="dcterms:W3CDTF">2016-11-19T01:39:48Z</dcterms:modified>
</cp:coreProperties>
</file>