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261" r:id="rId2"/>
    <p:sldId id="336" r:id="rId3"/>
    <p:sldId id="337" r:id="rId4"/>
    <p:sldId id="338" r:id="rId5"/>
    <p:sldId id="339" r:id="rId6"/>
    <p:sldId id="341" r:id="rId7"/>
    <p:sldId id="342" r:id="rId8"/>
    <p:sldId id="343" r:id="rId9"/>
    <p:sldId id="345" r:id="rId10"/>
    <p:sldId id="346" r:id="rId11"/>
    <p:sldId id="347" r:id="rId12"/>
    <p:sldId id="266" r:id="rId13"/>
    <p:sldId id="340" r:id="rId14"/>
    <p:sldId id="344" r:id="rId15"/>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son Structure" id="{1BFC4C63-1698-4CE9-82AD-80E0E92CE677}">
          <p14:sldIdLst>
            <p14:sldId id="261"/>
            <p14:sldId id="336"/>
            <p14:sldId id="337"/>
            <p14:sldId id="338"/>
            <p14:sldId id="339"/>
            <p14:sldId id="341"/>
            <p14:sldId id="342"/>
            <p14:sldId id="343"/>
            <p14:sldId id="345"/>
            <p14:sldId id="346"/>
            <p14:sldId id="347"/>
            <p14:sldId id="266"/>
            <p14:sldId id="340"/>
            <p14:sldId id="344"/>
          </p14:sldIdLst>
        </p14:section>
      </p14:sectionLst>
    </p:ex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943" autoAdjust="0"/>
  </p:normalViewPr>
  <p:slideViewPr>
    <p:cSldViewPr snapToGrid="0" snapToObjects="1">
      <p:cViewPr>
        <p:scale>
          <a:sx n="80" d="100"/>
          <a:sy n="80" d="100"/>
        </p:scale>
        <p:origin x="-1494" y="-768"/>
      </p:cViewPr>
      <p:guideLst>
        <p:guide orient="horz" pos="1620"/>
        <p:guide pos="2880"/>
      </p:guideLst>
    </p:cSldViewPr>
  </p:slideViewPr>
  <p:outlineViewPr>
    <p:cViewPr>
      <p:scale>
        <a:sx n="33" d="100"/>
        <a:sy n="33" d="100"/>
      </p:scale>
      <p:origin x="0" y="3492"/>
    </p:cViewPr>
  </p:outlineViewPr>
  <p:notesTextViewPr>
    <p:cViewPr>
      <p:scale>
        <a:sx n="1" d="1"/>
        <a:sy n="1" d="1"/>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24/11/2016</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lesson topic. Read the title together and invite children to share something they know about Advent is a time for waiting for Jesus to be born.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Experiences 7 &amp; 8</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Share ideas that describe what waiting for Jesus in Advent looks and sounds like. Include Advent language, rituals and stories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Emmanuel, Advent wreath, Advent calendar, lighting candles, opening calendar doors, thinking about Jesus and talking to him, welcoming Jesus, being patient, helping at home. Children complete their</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Look at the images and talk about what people are doing.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Share ideas about all the other things families are doing in Advent that make I s very busy time.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suggest ways they can help Advent go smoothly and how they can help others remember it is Advent. All these ideas can be recorded on screen.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‘O Emmanuel’</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863451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This formative assessment strategy will help teachers to identify how well students have achieved the Learning Intentions of the lesson.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to assess each item.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as an option for students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 </a:t>
            </a:r>
          </a:p>
          <a:p>
            <a:r>
              <a:rPr lang="en-NZ" sz="1200" kern="1200" dirty="0">
                <a:solidFill>
                  <a:schemeClr val="tx1"/>
                </a:solidFill>
                <a:effectLst/>
                <a:latin typeface="+mn-lt"/>
                <a:ea typeface="+mn-ea"/>
                <a:cs typeface="+mn-cs"/>
              </a:rPr>
              <a:t>Recording the students’ responses to these items is recommended as it will enable teachers to adjust their learning strategies for future lessons and target the areas that need further attention.</a:t>
            </a:r>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11</a:t>
            </a:fld>
            <a:endParaRPr lang="en-GB"/>
          </a:p>
        </p:txBody>
      </p:sp>
    </p:spTree>
    <p:extLst>
      <p:ext uri="{BB962C8B-B14F-4D97-AF65-F5344CB8AC3E}">
        <p14:creationId xmlns:p14="http://schemas.microsoft.com/office/powerpoint/2010/main" val="807583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a:solidFill>
                  <a:schemeClr val="tx1"/>
                </a:solidFill>
                <a:effectLst/>
                <a:latin typeface="+mn-lt"/>
                <a:ea typeface="+mn-ea"/>
                <a:cs typeface="+mn-cs"/>
              </a:rPr>
              <a:t>remember the good waiting ideas and ways they can help at home. Whisper to Jesus in your heart about how you are preparing to welcome him into your heart at Christmas.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Original Children’s Activities available on lesson home page</a:t>
            </a:r>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5</a:t>
            </a:r>
            <a:endParaRPr lang="en-NZ" sz="1200" kern="1200" dirty="0">
              <a:solidFill>
                <a:schemeClr val="tx1"/>
              </a:solidFill>
              <a:effectLst/>
              <a:latin typeface="+mn-lt"/>
              <a:ea typeface="+mn-ea"/>
              <a:cs typeface="+mn-cs"/>
            </a:endParaRPr>
          </a:p>
          <a:p>
            <a:pPr lvl="0"/>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981614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9</a:t>
            </a:r>
            <a:endParaRPr lang="en-NZ" sz="1200" kern="1200" dirty="0">
              <a:solidFill>
                <a:schemeClr val="tx1"/>
              </a:solidFill>
              <a:effectLst/>
              <a:latin typeface="+mn-lt"/>
              <a:ea typeface="+mn-ea"/>
              <a:cs typeface="+mn-cs"/>
            </a:endParaRP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2634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 through the Learning Intentions with the class and identify some ideas/questions that might be explored in the lesson.</a:t>
            </a:r>
            <a:endParaRPr lang="en-NZ" sz="1200" kern="1200" dirty="0">
              <a:solidFill>
                <a:schemeClr val="tx1"/>
              </a:solidFill>
              <a:effectLst/>
              <a:latin typeface="+mn-lt"/>
              <a:ea typeface="+mn-ea"/>
              <a:cs typeface="+mn-cs"/>
            </a:endParaRPr>
          </a:p>
          <a:p>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2</a:t>
            </a:fld>
            <a:endParaRPr lang="en-GB"/>
          </a:p>
        </p:txBody>
      </p:sp>
    </p:spTree>
    <p:extLst>
      <p:ext uri="{BB962C8B-B14F-4D97-AF65-F5344CB8AC3E}">
        <p14:creationId xmlns:p14="http://schemas.microsoft.com/office/powerpoint/2010/main" val="4171805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Talk about the special calendar the Church has to help people know when the special times and feasts are that the people celebrate each year.</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each post it note and talk about what it means.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Point to the season that is just beginning – we call it Advent.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84417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Look closely at the calendar and point to the season of Advent.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and follow the flip cards.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81393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the title and talk about what Emmanuel means.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share ideas about how they see God with us – in creation, in the love and kindness of their family and friends, in people who are like Jesus, because Jesus is God’s son.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Do the cloze activity with the children and use the floaters to check.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complete their own worksheet and add it to their RE Learning Journal.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‘O Emmanuel’</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487421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3</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share experiences about waiting times they have experienced.</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the images and text as a focus for discussion.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37306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Children’s responses can be recorded in the word balloons.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suggestions on screen if needed.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96793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6</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each reveal and talk about how it could help you to be a good ‘waiter’ in Advent.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share their own ideas that could help them to be patient waiters.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Adapt Teaching and Learning Experience 5</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‘Mo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Aweneti</a:t>
            </a:r>
            <a:r>
              <a:rPr lang="en-GB" sz="1200" kern="1200" dirty="0">
                <a:solidFill>
                  <a:schemeClr val="tx1"/>
                </a:solidFill>
                <a:effectLst/>
                <a:latin typeface="+mn-lt"/>
                <a:ea typeface="+mn-ea"/>
                <a:cs typeface="+mn-cs"/>
              </a:rPr>
              <a:t>”</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18782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4</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Share ideas that describe what waiting for Jesus in Advent looks and sounds like. Include Advent language, rituals and stories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Emmanuel, Advent wreath, Advent calendar, lighting candles, opening calendar doors, thinking about Jesus and talking to him, welcoming Jesus, being patient, helping at home. Children complete their own T chart in their worksheet.</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23585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www.google.co.nz/url?sa=i&amp;rct=j&amp;q=&amp;esrc=s&amp;source=images&amp;cd=&amp;cad=rja&amp;uact=8&amp;ved=0ahUKEwjLwL7atO3OAhWDnZQKHfI3AZIQjRwIBw&amp;url=http://www.integratedcatholiclife.org/2013/12/carmeilte-sisters-advent-waiting-for-the-christmas-miracle/&amp;psig=AFQjCNFATjt8qPZlW_HTpQfWBXHXR4cjfA&amp;ust=1472792689810347" TargetMode="Externa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29.wmf"/><Relationship Id="rId3" Type="http://schemas.openxmlformats.org/officeDocument/2006/relationships/audio" Target="../media/media1.mp3"/><Relationship Id="rId7" Type="http://schemas.openxmlformats.org/officeDocument/2006/relationships/slideLayout" Target="../slideLayouts/slideLayout2.xml"/><Relationship Id="rId12" Type="http://schemas.openxmlformats.org/officeDocument/2006/relationships/image" Target="../media/image28.jpeg"/><Relationship Id="rId2" Type="http://schemas.microsoft.com/office/2007/relationships/media" Target="../media/media1.mp3"/><Relationship Id="rId1" Type="http://schemas.openxmlformats.org/officeDocument/2006/relationships/vmlDrawing" Target="../drawings/vmlDrawing2.vml"/><Relationship Id="rId6" Type="http://schemas.openxmlformats.org/officeDocument/2006/relationships/control" Target="../activeX/activeX7.xml"/><Relationship Id="rId11" Type="http://schemas.openxmlformats.org/officeDocument/2006/relationships/hyperlink" Target="https://www.google.co.nz/url?sa=i&amp;rct=j&amp;q=&amp;esrc=s&amp;source=images&amp;cd=&amp;cad=rja&amp;uact=8&amp;ved=0ahUKEwjLjva2xe_OAhXBmpQKHR-mDzgQjRwIBw&amp;url=https://bethlambdin.net/2012/11/&amp;psig=AFQjCNEAGHw6iUztwZtBvjEZLey9qwbcog&amp;ust=1472866384219558" TargetMode="External"/><Relationship Id="rId5" Type="http://schemas.openxmlformats.org/officeDocument/2006/relationships/control" Target="../activeX/activeX6.xml"/><Relationship Id="rId10" Type="http://schemas.openxmlformats.org/officeDocument/2006/relationships/image" Target="../media/image1.jpeg"/><Relationship Id="rId4" Type="http://schemas.openxmlformats.org/officeDocument/2006/relationships/control" Target="../activeX/activeX5.xml"/><Relationship Id="rId9" Type="http://schemas.openxmlformats.org/officeDocument/2006/relationships/image" Target="../media/image7.png"/><Relationship Id="rId14" Type="http://schemas.openxmlformats.org/officeDocument/2006/relationships/image" Target="../media/image30.wmf"/></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http://www.google.co.nz/url?sa=i&amp;rct=j&amp;q=&amp;esrc=s&amp;source=images&amp;cd=&amp;cad=rja&amp;uact=8&amp;ved=0ahUKEwjLwL7atO3OAhWDnZQKHfI3AZIQjRwIBw&amp;url=http://www.integratedcatholiclife.org/2013/12/carmeilte-sisters-advent-waiting-for-the-christmas-miracle/&amp;psig=AFQjCNFATjt8qPZlW_HTpQfWBXHXR4cjfA&amp;ust=1472792689810347" TargetMode="External"/></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xml"/><Relationship Id="rId7" Type="http://schemas.openxmlformats.org/officeDocument/2006/relationships/image" Target="../media/image33.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jpe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notesSlide" Target="../notesSlides/notesSlide12.xml"/><Relationship Id="rId9" Type="http://schemas.openxmlformats.org/officeDocument/2006/relationships/hyperlink" Target="http://www.tinyurl.com/NCRSfeedback" TargetMode="External"/></Relationships>
</file>

<file path=ppt/slides/_rels/slide1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www.google.co.nz/url?sa=i&amp;rct=j&amp;q=&amp;esrc=s&amp;source=images&amp;cd=&amp;cad=rja&amp;uact=8&amp;ved=0ahUKEwjLwL7atO3OAhWDnZQKHfI3AZIQjRwIBw&amp;url=http://www.integratedcatholiclife.org/2013/12/carmeilte-sisters-advent-waiting-for-the-christmas-miracle/&amp;psig=AFQjCNFATjt8qPZlW_HTpQfWBXHXR4cjfA&amp;ust=1472792689810347"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jpeg"/><Relationship Id="rId7" Type="http://schemas.openxmlformats.org/officeDocument/2006/relationships/hyperlink" Target="http://www.google.co.nz/url?sa=i&amp;rct=j&amp;q=&amp;esrc=s&amp;source=images&amp;cd=&amp;cad=rja&amp;uact=8&amp;ved=0ahUKEwjzkaykpe3OAhWFI5QKHRu4BiMQjRwIBw&amp;url=http://www.epiok.org/Ministries/liturgical-seasons.html&amp;psig=AFQjCNGdDtNO1aF-hhfpAWoGS8267a2L6Q&amp;ust=1472788686807722"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gif"/><Relationship Id="rId4" Type="http://schemas.openxmlformats.org/officeDocument/2006/relationships/hyperlink" Target="http://www.google.co.nz/url?sa=i&amp;rct=j&amp;q=&amp;esrc=s&amp;source=images&amp;cd=&amp;cad=rja&amp;uact=8&amp;ved=0ahUKEwiGh_-Xn9bOAhVJjZQKHZWHCcQQjRwIBw&amp;url=http://www.holyinn.org/faith-formation/our-faith/the-liturgical-calendar/&amp;psig=AFQjCNG5awZRbsiYuvgwUQAvlSals0S6gA&amp;ust=1471996887206481"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google.co.nz/url?sa=i&amp;rct=j&amp;q=&amp;esrc=s&amp;source=images&amp;cd=&amp;cad=rja&amp;uact=8&amp;ved=0ahUKEwj_0Lvil-_OAhULlZQKHYm6C30QjRwIBw&amp;url=https://www.pinterest.com/JoannaH1975/christian-quotes/&amp;psig=AFQjCNFEmOtC04vxFsGqzPY8siUNW81Zeg&amp;ust=1472853019404403" TargetMode="External"/><Relationship Id="rId3" Type="http://schemas.openxmlformats.org/officeDocument/2006/relationships/slideLayout" Target="../slideLayouts/slideLayout2.xml"/><Relationship Id="rId7" Type="http://schemas.openxmlformats.org/officeDocument/2006/relationships/slide" Target="slide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image" Target="../media/image7.png"/><Relationship Id="rId4" Type="http://schemas.openxmlformats.org/officeDocument/2006/relationships/notesSlide" Target="../notesSlides/notesSlide5.xml"/><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20.wmf"/><Relationship Id="rId3" Type="http://schemas.openxmlformats.org/officeDocument/2006/relationships/control" Target="../activeX/activeX2.xml"/><Relationship Id="rId7" Type="http://schemas.openxmlformats.org/officeDocument/2006/relationships/notesSlide" Target="../notesSlides/notesSlide7.xml"/><Relationship Id="rId12" Type="http://schemas.openxmlformats.org/officeDocument/2006/relationships/image" Target="../media/image19.jpe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1.xml"/><Relationship Id="rId11" Type="http://schemas.openxmlformats.org/officeDocument/2006/relationships/image" Target="../media/image18.jpeg"/><Relationship Id="rId5" Type="http://schemas.openxmlformats.org/officeDocument/2006/relationships/control" Target="../activeX/activeX4.xml"/><Relationship Id="rId15" Type="http://schemas.openxmlformats.org/officeDocument/2006/relationships/image" Target="../media/image22.wmf"/><Relationship Id="rId10" Type="http://schemas.openxmlformats.org/officeDocument/2006/relationships/image" Target="../media/image17.jpeg"/><Relationship Id="rId4" Type="http://schemas.openxmlformats.org/officeDocument/2006/relationships/control" Target="../activeX/activeX3.xml"/><Relationship Id="rId9" Type="http://schemas.openxmlformats.org/officeDocument/2006/relationships/image" Target="../media/image16.jpeg"/><Relationship Id="rId14" Type="http://schemas.openxmlformats.org/officeDocument/2006/relationships/image" Target="../media/image21.wmf"/></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image" Target="../media/image23.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eg"/><Relationship Id="rId5" Type="http://schemas.openxmlformats.org/officeDocument/2006/relationships/image" Target="../media/image7.png"/><Relationship Id="rId4" Type="http://schemas.openxmlformats.org/officeDocument/2006/relationships/notesSlide" Target="../notesSlides/notesSlide8.xm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mage result for what catholics do in advent">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3045383" y="1626766"/>
            <a:ext cx="3053234" cy="3053234"/>
          </a:xfrm>
          <a:prstGeom prst="rect">
            <a:avLst/>
          </a:prstGeom>
          <a:noFill/>
          <a:ln>
            <a:noFill/>
          </a:ln>
        </p:spPr>
      </p:pic>
      <p:sp>
        <p:nvSpPr>
          <p:cNvPr id="2" name="TextBox 1"/>
          <p:cNvSpPr txBox="1"/>
          <p:nvPr/>
        </p:nvSpPr>
        <p:spPr>
          <a:xfrm>
            <a:off x="316236" y="408750"/>
            <a:ext cx="8511528" cy="923330"/>
          </a:xfrm>
          <a:prstGeom prst="rect">
            <a:avLst/>
          </a:prstGeom>
          <a:solidFill>
            <a:schemeClr val="bg1">
              <a:alpha val="50000"/>
            </a:schemeClr>
          </a:solidFill>
        </p:spPr>
        <p:txBody>
          <a:bodyPr wrap="square" rtlCol="0">
            <a:spAutoFit/>
          </a:bodyPr>
          <a:lstStyle/>
          <a:p>
            <a:pPr algn="ctr"/>
            <a:r>
              <a:rPr lang="en-NZ" sz="5400" dirty="0"/>
              <a:t>Advent is a waiting time</a:t>
            </a:r>
          </a:p>
        </p:txBody>
      </p:sp>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Y2-L01-S10 - O Emmanuel.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356659" y="-10566"/>
            <a:ext cx="609600" cy="609600"/>
          </a:xfrm>
          <a:prstGeom prst="rect">
            <a:avLst/>
          </a:prstGeom>
        </p:spPr>
      </p:pic>
      <p:pic>
        <p:nvPicPr>
          <p:cNvPr id="20" name="Picture 2" descr="Texture, Matte, Orange, Brightness, Purple, Backgroun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707886"/>
          </a:xfrm>
          <a:prstGeom prst="rect">
            <a:avLst/>
          </a:prstGeom>
          <a:solidFill>
            <a:schemeClr val="bg1">
              <a:alpha val="50000"/>
            </a:schemeClr>
          </a:solidFill>
        </p:spPr>
        <p:txBody>
          <a:bodyPr wrap="square" rtlCol="0">
            <a:spAutoFit/>
          </a:bodyPr>
          <a:lstStyle/>
          <a:p>
            <a:pPr algn="ctr"/>
            <a:r>
              <a:rPr lang="en-NZ" sz="4000" b="1" dirty="0"/>
              <a:t>Advent is a busy time for families</a:t>
            </a:r>
            <a:endParaRPr lang="en-GB" sz="6600" b="1" dirty="0">
              <a:solidFill>
                <a:srgbClr val="FF0000"/>
              </a:solidFill>
            </a:endParaRPr>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S-10</a:t>
            </a: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p:cNvSpPr txBox="1"/>
          <p:nvPr/>
        </p:nvSpPr>
        <p:spPr>
          <a:xfrm>
            <a:off x="1780660" y="4912668"/>
            <a:ext cx="1640193"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in a white box to type</a:t>
            </a:r>
            <a:r>
              <a:rPr lang="en-GB" sz="900" dirty="0" smtClean="0">
                <a:latin typeface="Arial" pitchFamily="34" charset="0"/>
                <a:ea typeface="Segoe UI" pitchFamily="34" charset="0"/>
                <a:cs typeface="Arial" pitchFamily="34" charset="0"/>
              </a:rPr>
              <a:t>.</a:t>
            </a:r>
            <a:endParaRPr lang="en-GB" sz="900" dirty="0">
              <a:latin typeface="Arial" pitchFamily="34" charset="0"/>
              <a:ea typeface="Segoe UI" pitchFamily="34" charset="0"/>
              <a:cs typeface="Arial" pitchFamily="34" charset="0"/>
            </a:endParaRPr>
          </a:p>
        </p:txBody>
      </p:sp>
      <p:pic>
        <p:nvPicPr>
          <p:cNvPr id="14" name="Picture 13" descr="Image result for Images of families during advent celebrations">
            <a:hlinkClick r:id="rId11"/>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3436" y="909524"/>
            <a:ext cx="3567545" cy="3567545"/>
          </a:xfrm>
          <a:prstGeom prst="rect">
            <a:avLst/>
          </a:prstGeom>
          <a:noFill/>
          <a:ln>
            <a:noFill/>
          </a:ln>
        </p:spPr>
      </p:pic>
      <p:sp>
        <p:nvSpPr>
          <p:cNvPr id="7" name="Rectangle 6"/>
          <p:cNvSpPr/>
          <p:nvPr/>
        </p:nvSpPr>
        <p:spPr>
          <a:xfrm>
            <a:off x="4705600" y="686636"/>
            <a:ext cx="3322448" cy="392159"/>
          </a:xfrm>
          <a:prstGeom prst="rect">
            <a:avLst/>
          </a:prstGeom>
        </p:spPr>
        <p:txBody>
          <a:bodyPr wrap="non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During Advent our families are …</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4166510" y="1924395"/>
            <a:ext cx="4400628" cy="392159"/>
          </a:xfrm>
          <a:prstGeom prst="rect">
            <a:avLst/>
          </a:prstGeom>
        </p:spPr>
        <p:txBody>
          <a:bodyPr wrap="non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I can help to make Advent go smoothly by …</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4277618" y="3065206"/>
            <a:ext cx="4333302" cy="392159"/>
          </a:xfrm>
          <a:prstGeom prst="rect">
            <a:avLst/>
          </a:prstGeom>
        </p:spPr>
        <p:txBody>
          <a:bodyPr wrap="non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We can remind each other it is Advent by …</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Tool instructions stop"/>
          <p:cNvSpPr txBox="1"/>
          <p:nvPr/>
        </p:nvSpPr>
        <p:spPr>
          <a:xfrm>
            <a:off x="3417744" y="4912668"/>
            <a:ext cx="2460931" cy="230832"/>
          </a:xfrm>
          <a:prstGeom prst="rect">
            <a:avLst/>
          </a:prstGeom>
          <a:solidFill>
            <a:schemeClr val="bg1">
              <a:alpha val="50000"/>
            </a:schemeClr>
          </a:solidFill>
        </p:spPr>
        <p:txBody>
          <a:bodyPr wrap="none"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stop </a:t>
            </a:r>
            <a:r>
              <a:rPr lang="en-GB" dirty="0"/>
              <a:t> ‘O Emmanuel’</a:t>
            </a:r>
            <a:endParaRPr lang="en-GB" dirty="0"/>
          </a:p>
        </p:txBody>
      </p:sp>
      <p:sp>
        <p:nvSpPr>
          <p:cNvPr id="21" name="TextBox: Tool instructions start"/>
          <p:cNvSpPr txBox="1"/>
          <p:nvPr/>
        </p:nvSpPr>
        <p:spPr>
          <a:xfrm>
            <a:off x="3417744" y="4912668"/>
            <a:ext cx="2454519" cy="230832"/>
          </a:xfrm>
          <a:prstGeom prst="rect">
            <a:avLst/>
          </a:prstGeom>
          <a:solidFill>
            <a:schemeClr val="bg1">
              <a:alpha val="50000"/>
            </a:schemeClr>
          </a:solidFill>
        </p:spPr>
        <p:txBody>
          <a:bodyPr wrap="none"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play </a:t>
            </a:r>
            <a:r>
              <a:rPr lang="en-GB" dirty="0"/>
              <a:t> ‘O Emmanuel’</a:t>
            </a:r>
            <a:endParaRPr lang="en-GB" dirty="0"/>
          </a:p>
        </p:txBody>
      </p:sp>
    </p:spTree>
    <p:controls>
      <mc:AlternateContent xmlns:mc="http://schemas.openxmlformats.org/markup-compatibility/2006">
        <mc:Choice xmlns:v="urn:schemas-microsoft-com:vml" Requires="v">
          <p:control spid="9297" name="TextBox1" r:id="rId4" imgW="5048280" imgH="857160"/>
        </mc:Choice>
        <mc:Fallback>
          <p:control name="TextBox1" r:id="rId4" imgW="5048280" imgH="857160">
            <p:pic>
              <p:nvPicPr>
                <p:cNvPr id="0" name="TextBox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3922713" y="2260600"/>
                  <a:ext cx="5043487" cy="8540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9298" name="TextBox2" r:id="rId5" imgW="5048280" imgH="1104840"/>
        </mc:Choice>
        <mc:Fallback>
          <p:control name="TextBox2" r:id="rId5" imgW="5048280" imgH="1104840">
            <p:pic>
              <p:nvPicPr>
                <p:cNvPr id="0" name="TextBox2"/>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3922713" y="3484563"/>
                  <a:ext cx="5043487" cy="110013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9299" name="TextBox3" r:id="rId6" imgW="5048280" imgH="857160"/>
        </mc:Choice>
        <mc:Fallback>
          <p:control name="TextBox3" r:id="rId6" imgW="5048280" imgH="857160">
            <p:pic>
              <p:nvPicPr>
                <p:cNvPr id="0" name="TextBox3"/>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3922713" y="1052513"/>
                  <a:ext cx="5043487" cy="8540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7680986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xit" presetSubtype="0" fill="hold" grpId="1" nodeType="with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46701" fill="hold"/>
                                        <p:tgtEl>
                                          <p:spTgt spid="16"/>
                                        </p:tgtEl>
                                      </p:cBhvr>
                                    </p:cmd>
                                  </p:childTnLst>
                                </p:cTn>
                              </p:par>
                              <p:par>
                                <p:cTn id="19" presetID="1" presetClass="emph" presetSubtype="2" fill="hold" nodeType="withEffect">
                                  <p:stCondLst>
                                    <p:cond delay="0"/>
                                  </p:stCondLst>
                                  <p:childTnLst>
                                    <p:animClr clrSpc="rgb" dir="cw">
                                      <p:cBhvr>
                                        <p:cTn id="20" dur="1000" fill="hold"/>
                                        <p:tgtEl>
                                          <p:spTgt spid="18"/>
                                        </p:tgtEl>
                                        <p:attrNameLst>
                                          <p:attrName>fillcolor</p:attrName>
                                        </p:attrNameLst>
                                      </p:cBhvr>
                                      <p:to>
                                        <a:schemeClr val="accent2"/>
                                      </p:to>
                                    </p:animClr>
                                    <p:set>
                                      <p:cBhvr>
                                        <p:cTn id="21" dur="1000" fill="hold"/>
                                        <p:tgtEl>
                                          <p:spTgt spid="18"/>
                                        </p:tgtEl>
                                        <p:attrNameLst>
                                          <p:attrName>fill.type</p:attrName>
                                        </p:attrNameLst>
                                      </p:cBhvr>
                                      <p:to>
                                        <p:strVal val="solid"/>
                                      </p:to>
                                    </p:set>
                                    <p:set>
                                      <p:cBhvr>
                                        <p:cTn id="22" dur="1000" fill="hold"/>
                                        <p:tgtEl>
                                          <p:spTgt spid="18"/>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16"/>
                                        </p:tgtEl>
                                      </p:cBhvr>
                                    </p:cmd>
                                  </p:childTnLst>
                                </p:cTn>
                              </p:par>
                              <p:par>
                                <p:cTn id="27" presetID="10" presetClass="exit" presetSubtype="0" fill="hold" grpId="1" nodeType="with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mph" presetSubtype="2" fill="hold" nodeType="withEffect">
                                  <p:stCondLst>
                                    <p:cond delay="0"/>
                                  </p:stCondLst>
                                  <p:childTnLst>
                                    <p:animClr clrSpc="rgb" dir="cw">
                                      <p:cBhvr>
                                        <p:cTn id="34" dur="2000" fill="hold"/>
                                        <p:tgtEl>
                                          <p:spTgt spid="18"/>
                                        </p:tgtEl>
                                        <p:attrNameLst>
                                          <p:attrName>fillcolor</p:attrName>
                                        </p:attrNameLst>
                                      </p:cBhvr>
                                      <p:to>
                                        <a:schemeClr val="bg1"/>
                                      </p:to>
                                    </p:animClr>
                                    <p:set>
                                      <p:cBhvr>
                                        <p:cTn id="35" dur="2000" fill="hold"/>
                                        <p:tgtEl>
                                          <p:spTgt spid="18"/>
                                        </p:tgtEl>
                                        <p:attrNameLst>
                                          <p:attrName>fill.type</p:attrName>
                                        </p:attrNameLst>
                                      </p:cBhvr>
                                      <p:to>
                                        <p:strVal val="solid"/>
                                      </p:to>
                                    </p:set>
                                    <p:set>
                                      <p:cBhvr>
                                        <p:cTn id="36"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audio>
              <p:cMediaNode vol="80000">
                <p:cTn id="37" fill="hold" display="0">
                  <p:stCondLst>
                    <p:cond delay="indefinite"/>
                  </p:stCondLst>
                  <p:endCondLst>
                    <p:cond evt="onStopAudio" delay="0">
                      <p:tgtEl>
                        <p:sldTgt/>
                      </p:tgtEl>
                    </p:cond>
                  </p:endCondLst>
                </p:cTn>
                <p:tgtEl>
                  <p:spTgt spid="16"/>
                </p:tgtEl>
              </p:cMediaNode>
            </p:audio>
          </p:childTnLst>
        </p:cTn>
      </p:par>
    </p:tnLst>
    <p:bldLst>
      <p:bldP spid="19" grpId="0"/>
      <p:bldP spid="19" grpId="1"/>
      <p:bldP spid="21" grpId="0"/>
      <p:bldP spid="21" grpId="1"/>
      <p:bldP spid="21"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707886"/>
          </a:xfrm>
          <a:prstGeom prst="rect">
            <a:avLst/>
          </a:prstGeom>
          <a:solidFill>
            <a:schemeClr val="bg1">
              <a:alpha val="50000"/>
            </a:schemeClr>
          </a:solidFill>
        </p:spPr>
        <p:txBody>
          <a:bodyPr wrap="square" rtlCol="0">
            <a:spAutoFit/>
          </a:bodyPr>
          <a:lstStyle/>
          <a:p>
            <a:pPr algn="ctr"/>
            <a:r>
              <a:rPr lang="en-GB" sz="4000" b="1" dirty="0"/>
              <a:t>Check Up</a:t>
            </a:r>
          </a:p>
        </p:txBody>
      </p:sp>
      <p:sp>
        <p:nvSpPr>
          <p:cNvPr id="24" name="Shape: Border 6"/>
          <p:cNvSpPr/>
          <p:nvPr/>
        </p:nvSpPr>
        <p:spPr>
          <a:xfrm>
            <a:off x="849445" y="4186384"/>
            <a:ext cx="7992057" cy="39698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hape: Border 5"/>
          <p:cNvSpPr/>
          <p:nvPr/>
        </p:nvSpPr>
        <p:spPr>
          <a:xfrm>
            <a:off x="849448" y="3681923"/>
            <a:ext cx="7992057" cy="407982"/>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hape: Border 4"/>
          <p:cNvSpPr/>
          <p:nvPr/>
        </p:nvSpPr>
        <p:spPr>
          <a:xfrm>
            <a:off x="849446" y="2999801"/>
            <a:ext cx="7992057" cy="600157"/>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hape: Border 3"/>
          <p:cNvSpPr/>
          <p:nvPr/>
        </p:nvSpPr>
        <p:spPr>
          <a:xfrm>
            <a:off x="849447" y="2517260"/>
            <a:ext cx="7992057" cy="40011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Shape: Border 2"/>
          <p:cNvSpPr/>
          <p:nvPr/>
        </p:nvSpPr>
        <p:spPr>
          <a:xfrm>
            <a:off x="849448" y="1984712"/>
            <a:ext cx="7992057" cy="443177"/>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hape: Border 1"/>
          <p:cNvSpPr/>
          <p:nvPr/>
        </p:nvSpPr>
        <p:spPr>
          <a:xfrm>
            <a:off x="849444" y="1461363"/>
            <a:ext cx="7992057" cy="443177"/>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Line 6"/>
          <p:cNvSpPr txBox="1"/>
          <p:nvPr/>
        </p:nvSpPr>
        <p:spPr>
          <a:xfrm>
            <a:off x="864402" y="4194559"/>
            <a:ext cx="7467973" cy="369332"/>
          </a:xfrm>
          <a:prstGeom prst="rect">
            <a:avLst/>
          </a:prstGeom>
          <a:noFill/>
        </p:spPr>
        <p:txBody>
          <a:bodyPr wrap="square" rtlCol="0">
            <a:spAutoFit/>
          </a:bodyPr>
          <a:lstStyle/>
          <a:p>
            <a:pPr lvl="0"/>
            <a:r>
              <a:rPr lang="en-NZ" dirty="0"/>
              <a:t>Questions I would like to ask about the topics in this lesson are …</a:t>
            </a:r>
          </a:p>
        </p:txBody>
      </p:sp>
      <p:sp>
        <p:nvSpPr>
          <p:cNvPr id="22" name="Textbox: Line 5"/>
          <p:cNvSpPr txBox="1"/>
          <p:nvPr/>
        </p:nvSpPr>
        <p:spPr>
          <a:xfrm>
            <a:off x="878256" y="3707888"/>
            <a:ext cx="7467973" cy="369332"/>
          </a:xfrm>
          <a:prstGeom prst="rect">
            <a:avLst/>
          </a:prstGeom>
          <a:noFill/>
        </p:spPr>
        <p:txBody>
          <a:bodyPr wrap="square" rtlCol="0">
            <a:spAutoFit/>
          </a:bodyPr>
          <a:lstStyle/>
          <a:p>
            <a:pPr lvl="0"/>
            <a:r>
              <a:rPr lang="en-NZ" dirty="0"/>
              <a:t>Which activity do you think helped you to learn best in this lesson?</a:t>
            </a:r>
          </a:p>
        </p:txBody>
      </p:sp>
      <p:sp>
        <p:nvSpPr>
          <p:cNvPr id="33" name="Textbox: Line 4"/>
          <p:cNvSpPr txBox="1"/>
          <p:nvPr/>
        </p:nvSpPr>
        <p:spPr>
          <a:xfrm>
            <a:off x="864400" y="2975712"/>
            <a:ext cx="7467973" cy="646331"/>
          </a:xfrm>
          <a:prstGeom prst="rect">
            <a:avLst/>
          </a:prstGeom>
          <a:noFill/>
        </p:spPr>
        <p:txBody>
          <a:bodyPr wrap="square" rtlCol="0">
            <a:spAutoFit/>
          </a:bodyPr>
          <a:lstStyle/>
          <a:p>
            <a:pPr lvl="0"/>
            <a:r>
              <a:rPr lang="en-NZ" dirty="0"/>
              <a:t>Name 3 things you know about waiting and share one experience you have of waiting.</a:t>
            </a:r>
          </a:p>
        </p:txBody>
      </p:sp>
      <p:sp>
        <p:nvSpPr>
          <p:cNvPr id="34" name="Textbox: Line 3"/>
          <p:cNvSpPr txBox="1"/>
          <p:nvPr/>
        </p:nvSpPr>
        <p:spPr>
          <a:xfrm>
            <a:off x="864402" y="2517668"/>
            <a:ext cx="6874652" cy="369332"/>
          </a:xfrm>
          <a:prstGeom prst="rect">
            <a:avLst/>
          </a:prstGeom>
          <a:noFill/>
        </p:spPr>
        <p:txBody>
          <a:bodyPr wrap="square" rtlCol="0">
            <a:spAutoFit/>
          </a:bodyPr>
          <a:lstStyle/>
          <a:p>
            <a:pPr lvl="0">
              <a:spcAft>
                <a:spcPts val="1200"/>
              </a:spcAft>
            </a:pPr>
            <a:r>
              <a:rPr lang="en-NZ" dirty="0"/>
              <a:t>Who are people waiting for in Advent?</a:t>
            </a:r>
            <a:endParaRPr lang="en-GB" sz="2000" b="1" dirty="0">
              <a:latin typeface="Segoe UI" pitchFamily="34" charset="0"/>
              <a:ea typeface="Segoe UI" pitchFamily="34" charset="0"/>
              <a:cs typeface="Segoe UI" pitchFamily="34" charset="0"/>
            </a:endParaRPr>
          </a:p>
        </p:txBody>
      </p:sp>
      <p:sp>
        <p:nvSpPr>
          <p:cNvPr id="35" name="Textbox: Line 2"/>
          <p:cNvSpPr txBox="1"/>
          <p:nvPr/>
        </p:nvSpPr>
        <p:spPr>
          <a:xfrm>
            <a:off x="878256" y="2020452"/>
            <a:ext cx="5827343" cy="369332"/>
          </a:xfrm>
          <a:prstGeom prst="rect">
            <a:avLst/>
          </a:prstGeom>
          <a:noFill/>
        </p:spPr>
        <p:txBody>
          <a:bodyPr wrap="square" rtlCol="0">
            <a:spAutoFit/>
          </a:bodyPr>
          <a:lstStyle/>
          <a:p>
            <a:pPr lvl="0">
              <a:spcAft>
                <a:spcPts val="1200"/>
              </a:spcAft>
            </a:pPr>
            <a:r>
              <a:rPr lang="en-NZ" dirty="0"/>
              <a:t>Things that help us to remember what Advent means are …</a:t>
            </a:r>
            <a:endParaRPr lang="en-GB" sz="2000" b="1" dirty="0">
              <a:latin typeface="Segoe UI" pitchFamily="34" charset="0"/>
              <a:ea typeface="Segoe UI" pitchFamily="34" charset="0"/>
              <a:cs typeface="Segoe UI" pitchFamily="34" charset="0"/>
            </a:endParaRPr>
          </a:p>
        </p:txBody>
      </p:sp>
      <p:sp>
        <p:nvSpPr>
          <p:cNvPr id="36" name="Textbox: Line 1"/>
          <p:cNvSpPr txBox="1"/>
          <p:nvPr/>
        </p:nvSpPr>
        <p:spPr>
          <a:xfrm>
            <a:off x="864402" y="1495612"/>
            <a:ext cx="7992057" cy="369332"/>
          </a:xfrm>
          <a:prstGeom prst="rect">
            <a:avLst/>
          </a:prstGeom>
          <a:noFill/>
        </p:spPr>
        <p:txBody>
          <a:bodyPr wrap="square" rtlCol="0">
            <a:spAutoFit/>
          </a:bodyPr>
          <a:lstStyle/>
          <a:p>
            <a:pPr lvl="0"/>
            <a:r>
              <a:rPr lang="en-NZ" dirty="0"/>
              <a:t>Advent is a time of …</a:t>
            </a:r>
          </a:p>
        </p:txBody>
      </p:sp>
      <p:sp>
        <p:nvSpPr>
          <p:cNvPr id="41" name="Shape: number 4"/>
          <p:cNvSpPr txBox="1"/>
          <p:nvPr/>
        </p:nvSpPr>
        <p:spPr>
          <a:xfrm>
            <a:off x="415247" y="2999791"/>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4)</a:t>
            </a:r>
          </a:p>
        </p:txBody>
      </p:sp>
      <p:sp>
        <p:nvSpPr>
          <p:cNvPr id="42" name="Shape: Number 3"/>
          <p:cNvSpPr txBox="1"/>
          <p:nvPr/>
        </p:nvSpPr>
        <p:spPr>
          <a:xfrm>
            <a:off x="415247" y="2517260"/>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415247" y="1980450"/>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407766" y="1461363"/>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S-11</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a:latin typeface="Arial" pitchFamily="34" charset="0"/>
                <a:ea typeface="Segoe UI" pitchFamily="34" charset="0"/>
                <a:cs typeface="Arial" pitchFamily="34" charset="0"/>
              </a:rPr>
              <a:t>Click the borders to reveal text</a:t>
            </a:r>
          </a:p>
        </p:txBody>
      </p:sp>
      <p:sp>
        <p:nvSpPr>
          <p:cNvPr id="26" name="Shape: number 4"/>
          <p:cNvSpPr txBox="1"/>
          <p:nvPr/>
        </p:nvSpPr>
        <p:spPr>
          <a:xfrm>
            <a:off x="415249" y="3683267"/>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5)</a:t>
            </a:r>
          </a:p>
        </p:txBody>
      </p:sp>
      <p:sp>
        <p:nvSpPr>
          <p:cNvPr id="27" name="Shape: number 4"/>
          <p:cNvSpPr txBox="1"/>
          <p:nvPr/>
        </p:nvSpPr>
        <p:spPr>
          <a:xfrm>
            <a:off x="415247" y="4192789"/>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6)</a:t>
            </a:r>
          </a:p>
        </p:txBody>
      </p:sp>
      <p:pic>
        <p:nvPicPr>
          <p:cNvPr id="28" name="Picture 27" descr="Image result for what catholics do in advent">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0886" y="174550"/>
            <a:ext cx="1180615" cy="1180615"/>
          </a:xfrm>
          <a:prstGeom prst="rect">
            <a:avLst/>
          </a:prstGeom>
          <a:noFill/>
          <a:ln>
            <a:noFill/>
          </a:ln>
        </p:spPr>
      </p:pic>
    </p:spTree>
    <p:extLst>
      <p:ext uri="{BB962C8B-B14F-4D97-AF65-F5344CB8AC3E}">
        <p14:creationId xmlns:p14="http://schemas.microsoft.com/office/powerpoint/2010/main" val="20330248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par>
                                <p:cTn id="24" presetID="3" presetClass="emph" presetSubtype="2" fill="hold" grpId="1" nodeType="withEffect">
                                  <p:stCondLst>
                                    <p:cond delay="0"/>
                                  </p:stCondLst>
                                  <p:childTnLst>
                                    <p:animClr clrSpc="rgb" dir="cw">
                                      <p:cBhvr override="childStyle">
                                        <p:cTn id="25" dur="1000" fill="hold"/>
                                        <p:tgtEl>
                                          <p:spTgt spid="34"/>
                                        </p:tgtEl>
                                        <p:attrNameLst>
                                          <p:attrName>style.color</p:attrName>
                                        </p:attrNameLst>
                                      </p:cBhvr>
                                      <p:to>
                                        <a:srgbClr val="969696"/>
                                      </p:to>
                                    </p:animClr>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3" presetClass="emph" presetSubtype="2" fill="hold" grpId="5" nodeType="withEffect">
                                  <p:stCondLst>
                                    <p:cond delay="0"/>
                                  </p:stCondLst>
                                  <p:childTnLst>
                                    <p:animClr clrSpc="rgb" dir="cw">
                                      <p:cBhvr override="childStyle">
                                        <p:cTn id="33" dur="1000" fill="hold"/>
                                        <p:tgtEl>
                                          <p:spTgt spid="33"/>
                                        </p:tgtEl>
                                        <p:attrNameLst>
                                          <p:attrName>style.color</p:attrName>
                                        </p:attrNameLst>
                                      </p:cBhvr>
                                      <p:to>
                                        <a:srgbClr val="969696"/>
                                      </p:to>
                                    </p:animClr>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par>
                                <p:cTn id="40" presetID="3" presetClass="emph" presetSubtype="2" fill="hold" grpId="7" nodeType="withEffect">
                                  <p:stCondLst>
                                    <p:cond delay="0"/>
                                  </p:stCondLst>
                                  <p:childTnLst>
                                    <p:animClr clrSpc="rgb" dir="cw">
                                      <p:cBhvr override="childStyle">
                                        <p:cTn id="41" dur="1000" fill="hold"/>
                                        <p:tgtEl>
                                          <p:spTgt spid="22"/>
                                        </p:tgtEl>
                                        <p:attrNameLst>
                                          <p:attrName>style.color</p:attrName>
                                        </p:attrNameLst>
                                      </p:cBhvr>
                                      <p:to>
                                        <a:srgbClr val="969696"/>
                                      </p:to>
                                    </p:animClr>
                                  </p:childTnLst>
                                </p:cTn>
                              </p:par>
                            </p:childTnLst>
                          </p:cTn>
                        </p:par>
                      </p:childTnLst>
                    </p:cTn>
                  </p:par>
                </p:childTnLst>
              </p:cTn>
              <p:nextCondLst>
                <p:cond evt="onClick" delay="0">
                  <p:tgtEl>
                    <p:spTgt spid="24"/>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2" nodeType="clickEffect">
                                  <p:stCondLst>
                                    <p:cond delay="0"/>
                                  </p:stCondLst>
                                  <p:childTnLst>
                                    <p:animClr clrSpc="rgb" dir="cw">
                                      <p:cBhvr override="childStyle">
                                        <p:cTn id="46" dur="500" fill="hold"/>
                                        <p:tgtEl>
                                          <p:spTgt spid="35"/>
                                        </p:tgtEl>
                                        <p:attrNameLst>
                                          <p:attrName>style.color</p:attrName>
                                        </p:attrNameLst>
                                      </p:cBhvr>
                                      <p:to>
                                        <a:schemeClr val="tx1"/>
                                      </p:to>
                                    </p:animClr>
                                  </p:childTnLst>
                                </p:cTn>
                              </p:par>
                              <p:par>
                                <p:cTn id="47" presetID="3" presetClass="emph" presetSubtype="2" fill="hold" grpId="2" nodeType="withEffect">
                                  <p:stCondLst>
                                    <p:cond delay="0"/>
                                  </p:stCondLst>
                                  <p:childTnLst>
                                    <p:animClr clrSpc="rgb" dir="cw">
                                      <p:cBhvr override="childStyle">
                                        <p:cTn id="48" dur="500" fill="hold"/>
                                        <p:tgtEl>
                                          <p:spTgt spid="34"/>
                                        </p:tgtEl>
                                        <p:attrNameLst>
                                          <p:attrName>style.color</p:attrName>
                                        </p:attrNameLst>
                                      </p:cBhvr>
                                      <p:to>
                                        <a:schemeClr val="tx1"/>
                                      </p:to>
                                    </p:animClr>
                                  </p:childTnLst>
                                </p:cTn>
                              </p:par>
                              <p:par>
                                <p:cTn id="49" presetID="3" presetClass="emph" presetSubtype="2" fill="hold" grpId="1" nodeType="withEffect">
                                  <p:stCondLst>
                                    <p:cond delay="0"/>
                                  </p:stCondLst>
                                  <p:childTnLst>
                                    <p:animClr clrSpc="rgb" dir="cw">
                                      <p:cBhvr override="childStyle">
                                        <p:cTn id="50" dur="500" fill="hold"/>
                                        <p:tgtEl>
                                          <p:spTgt spid="33"/>
                                        </p:tgtEl>
                                        <p:attrNameLst>
                                          <p:attrName>style.color</p:attrName>
                                        </p:attrNameLst>
                                      </p:cBhvr>
                                      <p:to>
                                        <a:schemeClr val="tx1"/>
                                      </p:to>
                                    </p:animClr>
                                  </p:childTnLst>
                                </p:cTn>
                              </p:par>
                              <p:par>
                                <p:cTn id="51" presetID="3" presetClass="emph" presetSubtype="2" fill="hold" grpId="1" nodeType="withEffect">
                                  <p:stCondLst>
                                    <p:cond delay="0"/>
                                  </p:stCondLst>
                                  <p:childTnLst>
                                    <p:animClr clrSpc="rgb" dir="cw">
                                      <p:cBhvr override="childStyle">
                                        <p:cTn id="52" dur="500" fill="hold"/>
                                        <p:tgtEl>
                                          <p:spTgt spid="36"/>
                                        </p:tgtEl>
                                        <p:attrNameLst>
                                          <p:attrName>style.color</p:attrName>
                                        </p:attrNameLst>
                                      </p:cBhvr>
                                      <p:to>
                                        <a:schemeClr val="tx1"/>
                                      </p:to>
                                    </p:animClr>
                                  </p:childTnLst>
                                </p:cTn>
                              </p:par>
                              <p:par>
                                <p:cTn id="53" presetID="3" presetClass="emph" presetSubtype="2" fill="hold" grpId="1" nodeType="withEffect">
                                  <p:stCondLst>
                                    <p:cond delay="0"/>
                                  </p:stCondLst>
                                  <p:childTnLst>
                                    <p:animClr clrSpc="rgb" dir="cw">
                                      <p:cBhvr override="childStyle">
                                        <p:cTn id="54" dur="500" fill="hold"/>
                                        <p:tgtEl>
                                          <p:spTgt spid="22"/>
                                        </p:tgtEl>
                                        <p:attrNameLst>
                                          <p:attrName>style.color</p:attrName>
                                        </p:attrNameLst>
                                      </p:cBhvr>
                                      <p:to>
                                        <a:schemeClr val="tx1"/>
                                      </p:to>
                                    </p:animClr>
                                  </p:childTnLst>
                                </p:cTn>
                              </p:par>
                              <p:par>
                                <p:cTn id="55" presetID="1" presetClass="exit" presetSubtype="0" fill="hold" grpId="4"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par>
                                <p:cTn id="57" presetID="1" presetClass="exit" presetSubtype="0" fill="hold" grpId="4" nodeType="withEffect">
                                  <p:stCondLst>
                                    <p:cond delay="0"/>
                                  </p:stCondLst>
                                  <p:childTnLst>
                                    <p:set>
                                      <p:cBhvr>
                                        <p:cTn id="58" dur="1" fill="hold">
                                          <p:stCondLst>
                                            <p:cond delay="0"/>
                                          </p:stCondLst>
                                        </p:cTn>
                                        <p:tgtEl>
                                          <p:spTgt spid="34"/>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xit" presetSubtype="0" fill="hold" grpId="5" nodeType="withEffect">
                                  <p:stCondLst>
                                    <p:cond delay="0"/>
                                  </p:stCondLst>
                                  <p:childTnLst>
                                    <p:set>
                                      <p:cBhvr>
                                        <p:cTn id="6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3" nodeType="clickEffect">
                                  <p:stCondLst>
                                    <p:cond delay="0"/>
                                  </p:stCondLst>
                                  <p:childTnLst>
                                    <p:animClr clrSpc="rgb" dir="cw">
                                      <p:cBhvr override="childStyle">
                                        <p:cTn id="69" dur="500" fill="hold"/>
                                        <p:tgtEl>
                                          <p:spTgt spid="35"/>
                                        </p:tgtEl>
                                        <p:attrNameLst>
                                          <p:attrName>style.color</p:attrName>
                                        </p:attrNameLst>
                                      </p:cBhvr>
                                      <p:to>
                                        <a:schemeClr val="tx1"/>
                                      </p:to>
                                    </p:animClr>
                                  </p:childTnLst>
                                </p:cTn>
                              </p:par>
                              <p:par>
                                <p:cTn id="70" presetID="3" presetClass="emph" presetSubtype="2" fill="hold" grpId="3" nodeType="withEffect">
                                  <p:stCondLst>
                                    <p:cond delay="0"/>
                                  </p:stCondLst>
                                  <p:childTnLst>
                                    <p:animClr clrSpc="rgb" dir="cw">
                                      <p:cBhvr override="childStyle">
                                        <p:cTn id="71" dur="500" fill="hold"/>
                                        <p:tgtEl>
                                          <p:spTgt spid="34"/>
                                        </p:tgtEl>
                                        <p:attrNameLst>
                                          <p:attrName>style.color</p:attrName>
                                        </p:attrNameLst>
                                      </p:cBhvr>
                                      <p:to>
                                        <a:schemeClr val="tx1"/>
                                      </p:to>
                                    </p:animClr>
                                  </p:childTnLst>
                                </p:cTn>
                              </p:par>
                              <p:par>
                                <p:cTn id="72" presetID="3" presetClass="emph" presetSubtype="2" fill="hold" grpId="2" nodeType="withEffect">
                                  <p:stCondLst>
                                    <p:cond delay="0"/>
                                  </p:stCondLst>
                                  <p:childTnLst>
                                    <p:animClr clrSpc="rgb" dir="cw">
                                      <p:cBhvr override="childStyle">
                                        <p:cTn id="73" dur="500" fill="hold"/>
                                        <p:tgtEl>
                                          <p:spTgt spid="33"/>
                                        </p:tgtEl>
                                        <p:attrNameLst>
                                          <p:attrName>style.color</p:attrName>
                                        </p:attrNameLst>
                                      </p:cBhvr>
                                      <p:to>
                                        <a:schemeClr val="tx1"/>
                                      </p:to>
                                    </p:animClr>
                                  </p:childTnLst>
                                </p:cTn>
                              </p:par>
                              <p:par>
                                <p:cTn id="74" presetID="3" presetClass="emph" presetSubtype="2" fill="hold" grpId="2" nodeType="withEffect">
                                  <p:stCondLst>
                                    <p:cond delay="0"/>
                                  </p:stCondLst>
                                  <p:childTnLst>
                                    <p:animClr clrSpc="rgb" dir="cw">
                                      <p:cBhvr override="childStyle">
                                        <p:cTn id="75" dur="500" fill="hold"/>
                                        <p:tgtEl>
                                          <p:spTgt spid="36"/>
                                        </p:tgtEl>
                                        <p:attrNameLst>
                                          <p:attrName>style.color</p:attrName>
                                        </p:attrNameLst>
                                      </p:cBhvr>
                                      <p:to>
                                        <a:schemeClr val="tx1"/>
                                      </p:to>
                                    </p:animClr>
                                  </p:childTnLst>
                                </p:cTn>
                              </p:par>
                              <p:par>
                                <p:cTn id="76" presetID="3" presetClass="emph" presetSubtype="2" fill="hold" grpId="6" nodeType="withEffect">
                                  <p:stCondLst>
                                    <p:cond delay="0"/>
                                  </p:stCondLst>
                                  <p:childTnLst>
                                    <p:animClr clrSpc="rgb" dir="cw">
                                      <p:cBhvr override="childStyle">
                                        <p:cTn id="77" dur="500" fill="hold"/>
                                        <p:tgtEl>
                                          <p:spTgt spid="22"/>
                                        </p:tgtEl>
                                        <p:attrNameLst>
                                          <p:attrName>style.color</p:attrName>
                                        </p:attrNameLst>
                                      </p:cBhvr>
                                      <p:to>
                                        <a:schemeClr val="tx1"/>
                                      </p:to>
                                    </p:animClr>
                                  </p:childTnLst>
                                </p:cTn>
                              </p:par>
                              <p:par>
                                <p:cTn id="78" presetID="1" presetClass="exit" presetSubtype="0" fill="hold" grpId="5" nodeType="withEffect">
                                  <p:stCondLst>
                                    <p:cond delay="0"/>
                                  </p:stCondLst>
                                  <p:childTnLst>
                                    <p:set>
                                      <p:cBhvr>
                                        <p:cTn id="79" dur="1" fill="hold">
                                          <p:stCondLst>
                                            <p:cond delay="0"/>
                                          </p:stCondLst>
                                        </p:cTn>
                                        <p:tgtEl>
                                          <p:spTgt spid="35"/>
                                        </p:tgtEl>
                                        <p:attrNameLst>
                                          <p:attrName>style.visibility</p:attrName>
                                        </p:attrNameLst>
                                      </p:cBhvr>
                                      <p:to>
                                        <p:strVal val="hidden"/>
                                      </p:to>
                                    </p:set>
                                  </p:childTnLst>
                                </p:cTn>
                              </p:par>
                              <p:par>
                                <p:cTn id="80" presetID="1" presetClass="exit" presetSubtype="0" fill="hold" grpId="5" nodeType="withEffect">
                                  <p:stCondLst>
                                    <p:cond delay="0"/>
                                  </p:stCondLst>
                                  <p:childTnLst>
                                    <p:set>
                                      <p:cBhvr>
                                        <p:cTn id="81" dur="1" fill="hold">
                                          <p:stCondLst>
                                            <p:cond delay="0"/>
                                          </p:stCondLst>
                                        </p:cTn>
                                        <p:tgtEl>
                                          <p:spTgt spid="34"/>
                                        </p:tgtEl>
                                        <p:attrNameLst>
                                          <p:attrName>style.visibility</p:attrName>
                                        </p:attrNameLst>
                                      </p:cBhvr>
                                      <p:to>
                                        <p:strVal val="hidden"/>
                                      </p:to>
                                    </p:set>
                                  </p:childTnLst>
                                </p:cTn>
                              </p:par>
                              <p:par>
                                <p:cTn id="82" presetID="1" presetClass="exit" presetSubtype="0" fill="hold" grpId="4" nodeType="withEffect">
                                  <p:stCondLst>
                                    <p:cond delay="0"/>
                                  </p:stCondLst>
                                  <p:childTnLst>
                                    <p:set>
                                      <p:cBhvr>
                                        <p:cTn id="83" dur="1" fill="hold">
                                          <p:stCondLst>
                                            <p:cond delay="0"/>
                                          </p:stCondLst>
                                        </p:cTn>
                                        <p:tgtEl>
                                          <p:spTgt spid="33"/>
                                        </p:tgtEl>
                                        <p:attrNameLst>
                                          <p:attrName>style.visibility</p:attrName>
                                        </p:attrNameLst>
                                      </p:cBhvr>
                                      <p:to>
                                        <p:strVal val="hidden"/>
                                      </p:to>
                                    </p:set>
                                  </p:childTnLst>
                                </p:cTn>
                              </p:par>
                              <p:par>
                                <p:cTn id="84" presetID="1" presetClass="exit" presetSubtype="0" fill="hold" grpId="5" nodeType="withEffect">
                                  <p:stCondLst>
                                    <p:cond delay="0"/>
                                  </p:stCondLst>
                                  <p:childTnLst>
                                    <p:set>
                                      <p:cBhvr>
                                        <p:cTn id="85" dur="1" fill="hold">
                                          <p:stCondLst>
                                            <p:cond delay="0"/>
                                          </p:stCondLst>
                                        </p:cTn>
                                        <p:tgtEl>
                                          <p:spTgt spid="22"/>
                                        </p:tgtEl>
                                        <p:attrNameLst>
                                          <p:attrName>style.visibility</p:attrName>
                                        </p:attrNameLst>
                                      </p:cBhvr>
                                      <p:to>
                                        <p:strVal val="hidden"/>
                                      </p:to>
                                    </p:set>
                                  </p:childTnLst>
                                </p:cTn>
                              </p:par>
                              <p:par>
                                <p:cTn id="86" presetID="1" presetClass="exit" presetSubtype="0" fill="hold" grpId="3" nodeType="withEffect">
                                  <p:stCondLst>
                                    <p:cond delay="0"/>
                                  </p:stCondLst>
                                  <p:childTnLst>
                                    <p:set>
                                      <p:cBhvr>
                                        <p:cTn id="8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5" grpId="2"/>
      <p:bldP spid="25" grpId="3"/>
      <p:bldP spid="25" grpId="4"/>
      <p:bldP spid="25" grpId="5"/>
      <p:bldP spid="22" grpId="1"/>
      <p:bldP spid="22" grpId="2"/>
      <p:bldP spid="22" grpId="3"/>
      <p:bldP spid="22" grpId="4"/>
      <p:bldP spid="22" grpId="5"/>
      <p:bldP spid="22" grpId="6"/>
      <p:bldP spid="22" grpId="7"/>
      <p:bldP spid="33" grpId="0"/>
      <p:bldP spid="33" grpId="1"/>
      <p:bldP spid="33" grpId="2"/>
      <p:bldP spid="33" grpId="3"/>
      <p:bldP spid="33" grpId="4"/>
      <p:bldP spid="33" grpId="5"/>
      <p:bldP spid="34" grpId="0"/>
      <p:bldP spid="34" grpId="1"/>
      <p:bldP spid="34" grpId="2"/>
      <p:bldP spid="34" grpId="3"/>
      <p:bldP spid="34" grpId="4"/>
      <p:bldP spid="34" grpId="5"/>
      <p:bldP spid="35" grpId="0"/>
      <p:bldP spid="35" grpId="1"/>
      <p:bldP spid="35" grpId="2"/>
      <p:bldP spid="35" grpId="3"/>
      <p:bldP spid="35" grpId="4"/>
      <p:bldP spid="35" grpId="5"/>
      <p:bldP spid="36" grpId="0"/>
      <p:bldP spid="36" grpId="1"/>
      <p:bldP spid="36"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2 - Magi viderunt stella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10566"/>
            <a:ext cx="609600" cy="609600"/>
          </a:xfrm>
          <a:prstGeom prst="rect">
            <a:avLst/>
          </a:prstGeom>
        </p:spPr>
      </p:pic>
      <p:pic>
        <p:nvPicPr>
          <p:cNvPr id="10" name="Picture 2" descr="Texture, Matte, Orange, Brightness, Purple, Backgro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17728"/>
            <a:ext cx="9144000" cy="707886"/>
          </a:xfrm>
          <a:prstGeom prst="rect">
            <a:avLst/>
          </a:prstGeom>
          <a:solidFill>
            <a:schemeClr val="bg1">
              <a:alpha val="50000"/>
            </a:schemeClr>
          </a:solidFill>
        </p:spPr>
        <p:txBody>
          <a:bodyPr wrap="square" rtlCol="0">
            <a:spAutoFit/>
          </a:bodyPr>
          <a:lstStyle/>
          <a:p>
            <a:pPr algn="ctr"/>
            <a:r>
              <a:rPr lang="en-GB" sz="4000" b="1" dirty="0"/>
              <a:t>Time for Reflection</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S-12</a:t>
            </a:r>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C:\Users\a.kennedy\Pictures\St Josephs DUNEDIN\20160916_123104.jpg"/>
          <p:cNvPicPr/>
          <p:nvPr/>
        </p:nvPicPr>
        <p:blipFill rotWithShape="1">
          <a:blip r:embed="rId7" cstate="print">
            <a:extLst>
              <a:ext uri="{28A0092B-C50C-407E-A947-70E740481C1C}">
                <a14:useLocalDpi xmlns:a14="http://schemas.microsoft.com/office/drawing/2010/main" val="0"/>
              </a:ext>
            </a:extLst>
          </a:blip>
          <a:srcRect t="5061" r="24164" b="30447"/>
          <a:stretch/>
        </p:blipFill>
        <p:spPr bwMode="auto">
          <a:xfrm>
            <a:off x="3250288" y="800488"/>
            <a:ext cx="2643421" cy="3996494"/>
          </a:xfrm>
          <a:prstGeom prst="rect">
            <a:avLst/>
          </a:prstGeom>
          <a:noFill/>
          <a:ln w="57150">
            <a:solidFill>
              <a:srgbClr val="0070C0"/>
            </a:solidFill>
          </a:ln>
          <a:extLst>
            <a:ext uri="{53640926-AAD7-44D8-BBD7-CCE9431645EC}">
              <a14:shadowObscured xmlns:a14="http://schemas.microsoft.com/office/drawing/2010/main"/>
            </a:ext>
          </a:extLst>
        </p:spPr>
      </p:pic>
      <p:sp>
        <p:nvSpPr>
          <p:cNvPr id="12" name="Action Button: Audio">
            <a:hlinkClick r:id="" action="ppaction://noaction" highlightClick="1">
              <a:snd r:embed="rId8" name="applause.wav"/>
            </a:hlinkClick>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Tool instructions stop"/>
          <p:cNvSpPr txBox="1"/>
          <p:nvPr/>
        </p:nvSpPr>
        <p:spPr>
          <a:xfrm>
            <a:off x="3398507" y="4909873"/>
            <a:ext cx="2499403" cy="230832"/>
          </a:xfrm>
          <a:prstGeom prst="rect">
            <a:avLst/>
          </a:prstGeom>
          <a:solidFill>
            <a:schemeClr val="bg1">
              <a:alpha val="50000"/>
            </a:schemeClr>
          </a:solidFill>
        </p:spPr>
        <p:txBody>
          <a:bodyPr wrap="none">
            <a:spAutoFit/>
          </a:bodyPr>
          <a:lstStyle>
            <a:defPPr>
              <a:defRPr lang="en-US"/>
            </a:defPPr>
            <a:lvl1pPr>
              <a:defRPr sz="900">
                <a:latin typeface="arial" panose="020B0604020202020204" pitchFamily="34" charset="0"/>
              </a:defRPr>
            </a:lvl1pPr>
          </a:lstStyle>
          <a:p>
            <a:r>
              <a:rPr lang="en-GB" dirty="0"/>
              <a:t>Click the audio button to stop reflective music</a:t>
            </a:r>
          </a:p>
        </p:txBody>
      </p:sp>
      <p:sp>
        <p:nvSpPr>
          <p:cNvPr id="16" name="TextBox: Tool instructions start"/>
          <p:cNvSpPr txBox="1"/>
          <p:nvPr/>
        </p:nvSpPr>
        <p:spPr>
          <a:xfrm>
            <a:off x="3398507" y="4909873"/>
            <a:ext cx="2492991" cy="230832"/>
          </a:xfrm>
          <a:prstGeom prst="rect">
            <a:avLst/>
          </a:prstGeom>
          <a:solidFill>
            <a:schemeClr val="bg1">
              <a:alpha val="50000"/>
            </a:schemeClr>
          </a:solidFill>
        </p:spPr>
        <p:txBody>
          <a:bodyPr wrap="none">
            <a:spAutoFit/>
          </a:bodyPr>
          <a:lstStyle>
            <a:defPPr>
              <a:defRPr lang="en-US"/>
            </a:defPPr>
            <a:lvl1pPr>
              <a:defRPr sz="900">
                <a:latin typeface="arial" panose="020B0604020202020204" pitchFamily="34" charset="0"/>
              </a:defRPr>
            </a:lvl1pPr>
          </a:lstStyle>
          <a:p>
            <a:r>
              <a:rPr lang="en-GB" dirty="0"/>
              <a:t>Click the audio button to play reflective music</a:t>
            </a:r>
          </a:p>
        </p:txBody>
      </p:sp>
      <p:pic>
        <p:nvPicPr>
          <p:cNvPr id="17" name="Feedback" descr="D:\03 Projects\TCI\02 Deliverables\2016-10 Release Liturgical\Feedback button.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49889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xit" presetSubtype="0" fill="hold" grpId="1"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20450" fill="hold"/>
                                        <p:tgtEl>
                                          <p:spTgt spid="13"/>
                                        </p:tgtEl>
                                      </p:cBhvr>
                                    </p:cmd>
                                  </p:childTnLst>
                                </p:cTn>
                              </p:par>
                              <p:par>
                                <p:cTn id="19" presetID="1" presetClass="emph" presetSubtype="2" fill="hold" nodeType="withEffect">
                                  <p:stCondLst>
                                    <p:cond delay="0"/>
                                  </p:stCondLst>
                                  <p:childTnLst>
                                    <p:animClr clrSpc="rgb" dir="cw">
                                      <p:cBhvr>
                                        <p:cTn id="20" dur="1000" fill="hold"/>
                                        <p:tgtEl>
                                          <p:spTgt spid="14"/>
                                        </p:tgtEl>
                                        <p:attrNameLst>
                                          <p:attrName>fillcolor</p:attrName>
                                        </p:attrNameLst>
                                      </p:cBhvr>
                                      <p:to>
                                        <a:schemeClr val="accent2"/>
                                      </p:to>
                                    </p:animClr>
                                    <p:set>
                                      <p:cBhvr>
                                        <p:cTn id="21" dur="1000" fill="hold"/>
                                        <p:tgtEl>
                                          <p:spTgt spid="14"/>
                                        </p:tgtEl>
                                        <p:attrNameLst>
                                          <p:attrName>fill.type</p:attrName>
                                        </p:attrNameLst>
                                      </p:cBhvr>
                                      <p:to>
                                        <p:strVal val="solid"/>
                                      </p:to>
                                    </p:set>
                                    <p:set>
                                      <p:cBhvr>
                                        <p:cTn id="22" dur="1000" fill="hold"/>
                                        <p:tgtEl>
                                          <p:spTgt spid="14"/>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13"/>
                                        </p:tgtEl>
                                      </p:cBhvr>
                                    </p:cmd>
                                  </p:childTnLst>
                                </p:cTn>
                              </p:par>
                              <p:par>
                                <p:cTn id="27" presetID="10" presetClass="exit" presetSubtype="0" fill="hold" grpId="1" nodeType="with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 presetClass="emph" presetSubtype="2" fill="hold" nodeType="withEffect">
                                  <p:stCondLst>
                                    <p:cond delay="0"/>
                                  </p:stCondLst>
                                  <p:childTnLst>
                                    <p:animClr clrSpc="rgb" dir="cw">
                                      <p:cBhvr>
                                        <p:cTn id="34" dur="2000" fill="hold"/>
                                        <p:tgtEl>
                                          <p:spTgt spid="14"/>
                                        </p:tgtEl>
                                        <p:attrNameLst>
                                          <p:attrName>fillcolor</p:attrName>
                                        </p:attrNameLst>
                                      </p:cBhvr>
                                      <p:to>
                                        <a:schemeClr val="bg1"/>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audio>
              <p:cMediaNode vol="80000">
                <p:cTn id="37" fill="hold" display="0">
                  <p:stCondLst>
                    <p:cond delay="indefinite"/>
                  </p:stCondLst>
                  <p:endCondLst>
                    <p:cond evt="onStopAudio" delay="0">
                      <p:tgtEl>
                        <p:sldTgt/>
                      </p:tgtEl>
                    </p:cond>
                  </p:endCondLst>
                </p:cTn>
                <p:tgtEl>
                  <p:spTgt spid="13"/>
                </p:tgtEl>
              </p:cMediaNode>
            </p:audio>
          </p:childTnLst>
        </p:cTn>
      </p:par>
    </p:tnLst>
    <p:bldLst>
      <p:bldP spid="15" grpId="0" animBg="1"/>
      <p:bldP spid="15" grpId="1" animBg="1"/>
      <p:bldP spid="16" grpId="0" animBg="1"/>
      <p:bldP spid="16" grpId="1" animBg="1"/>
      <p:bldP spid="16" grpId="2"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L-1</a:t>
            </a:r>
          </a:p>
          <a:p>
            <a:pPr algn="ctr"/>
            <a:r>
              <a:rPr lang="en-GB" sz="900" b="1" dirty="0">
                <a:latin typeface="Arial" pitchFamily="34" charset="0"/>
                <a:cs typeface="Arial" pitchFamily="34" charset="0"/>
              </a:rPr>
              <a:t>S-05</a:t>
            </a:r>
          </a:p>
        </p:txBody>
      </p:sp>
      <p:sp>
        <p:nvSpPr>
          <p:cNvPr id="13" name="Action Button: Up">
            <a:hlinkClick r:id="rId3" action="ppaction://hlinksldjump" highlightClick="1"/>
          </p:cNvPr>
          <p:cNvSpPr/>
          <p:nvPr/>
        </p:nvSpPr>
        <p:spPr>
          <a:xfrm rot="16200000">
            <a:off x="81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3293457" y="4912668"/>
            <a:ext cx="2557110"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up arrow to return to the presentation</a:t>
            </a:r>
          </a:p>
        </p:txBody>
      </p:sp>
      <p:sp>
        <p:nvSpPr>
          <p:cNvPr id="8"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grpSp>
        <p:nvGrpSpPr>
          <p:cNvPr id="3" name="Group 2"/>
          <p:cNvGrpSpPr/>
          <p:nvPr/>
        </p:nvGrpSpPr>
        <p:grpSpPr>
          <a:xfrm>
            <a:off x="1356995" y="4367530"/>
            <a:ext cx="6425565" cy="533400"/>
            <a:chOff x="1895475" y="2305050"/>
            <a:chExt cx="6425565" cy="533400"/>
          </a:xfrm>
        </p:grpSpPr>
        <p:sp>
          <p:nvSpPr>
            <p:cNvPr id="10" name="Up Ribbon 17"/>
            <p:cNvSpPr/>
            <p:nvPr/>
          </p:nvSpPr>
          <p:spPr>
            <a:xfrm>
              <a:off x="1895475" y="2305050"/>
              <a:ext cx="6425565" cy="533400"/>
            </a:xfrm>
            <a:prstGeom prst="ribbon2">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
          <p:nvSpPr>
            <p:cNvPr id="2" name="TextBox 1"/>
            <p:cNvSpPr txBox="1"/>
            <p:nvPr/>
          </p:nvSpPr>
          <p:spPr>
            <a:xfrm>
              <a:off x="3608836" y="2336719"/>
              <a:ext cx="3137824" cy="369332"/>
            </a:xfrm>
            <a:prstGeom prst="rect">
              <a:avLst/>
            </a:prstGeom>
            <a:noFill/>
          </p:spPr>
          <p:txBody>
            <a:bodyPr wrap="square" rtlCol="0">
              <a:spAutoFit/>
            </a:bodyPr>
            <a:lstStyle/>
            <a:p>
              <a:r>
                <a:rPr lang="en-NZ" dirty="0"/>
                <a:t>Emmanuel means God with us</a:t>
              </a:r>
            </a:p>
          </p:txBody>
        </p:sp>
      </p:grpSp>
      <p:sp>
        <p:nvSpPr>
          <p:cNvPr id="11" name="REMOVE THIS OBJECT"/>
          <p:cNvSpPr txBox="1"/>
          <p:nvPr/>
        </p:nvSpPr>
        <p:spPr>
          <a:xfrm>
            <a:off x="0" y="-173"/>
            <a:ext cx="9144000" cy="1077218"/>
          </a:xfrm>
          <a:prstGeom prst="rect">
            <a:avLst/>
          </a:prstGeom>
          <a:solidFill>
            <a:schemeClr val="bg1">
              <a:alpha val="50000"/>
            </a:schemeClr>
          </a:solidFill>
        </p:spPr>
        <p:txBody>
          <a:bodyPr wrap="square" rtlCol="0">
            <a:spAutoFit/>
          </a:bodyPr>
          <a:lstStyle/>
          <a:p>
            <a:pPr algn="ctr"/>
            <a:r>
              <a:rPr lang="en-NZ" sz="3200" dirty="0"/>
              <a:t>In Advent we are waiting for Emmanuel to be                 with us – WORKSHEET</a:t>
            </a:r>
            <a:endParaRPr lang="en-GB" sz="3200" b="1" dirty="0">
              <a:solidFill>
                <a:srgbClr val="FF0000"/>
              </a:solidFill>
            </a:endParaRPr>
          </a:p>
        </p:txBody>
      </p:sp>
      <p:sp>
        <p:nvSpPr>
          <p:cNvPr id="14" name="Shape: Word list border"/>
          <p:cNvSpPr/>
          <p:nvPr/>
        </p:nvSpPr>
        <p:spPr>
          <a:xfrm>
            <a:off x="1499944" y="3501370"/>
            <a:ext cx="6063791" cy="7228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6" name="TextBox: Fifth word"/>
          <p:cNvSpPr txBox="1"/>
          <p:nvPr/>
        </p:nvSpPr>
        <p:spPr>
          <a:xfrm>
            <a:off x="5595529" y="3694967"/>
            <a:ext cx="864000" cy="360000"/>
          </a:xfrm>
          <a:prstGeom prst="rect">
            <a:avLst/>
          </a:prstGeom>
          <a:noFill/>
        </p:spPr>
        <p:txBody>
          <a:bodyPr wrap="none" rtlCol="0">
            <a:noAutofit/>
          </a:bodyPr>
          <a:lstStyle>
            <a:defPPr>
              <a:defRPr lang="en-US"/>
            </a:defPPr>
          </a:lstStyle>
          <a:p>
            <a:pPr algn="ctr"/>
            <a:r>
              <a:rPr lang="en-NZ" dirty="0"/>
              <a:t>son</a:t>
            </a:r>
          </a:p>
        </p:txBody>
      </p:sp>
      <p:sp>
        <p:nvSpPr>
          <p:cNvPr id="17" name="TextBox: Fourth word"/>
          <p:cNvSpPr txBox="1"/>
          <p:nvPr/>
        </p:nvSpPr>
        <p:spPr>
          <a:xfrm>
            <a:off x="6455045" y="3694967"/>
            <a:ext cx="864000" cy="360000"/>
          </a:xfrm>
          <a:prstGeom prst="rect">
            <a:avLst/>
          </a:prstGeom>
          <a:noFill/>
        </p:spPr>
        <p:txBody>
          <a:bodyPr wrap="none" rtlCol="0">
            <a:noAutofit/>
          </a:bodyPr>
          <a:lstStyle>
            <a:defPPr>
              <a:defRPr lang="en-US"/>
            </a:defPPr>
          </a:lstStyle>
          <a:p>
            <a:r>
              <a:rPr lang="en-NZ" dirty="0"/>
              <a:t>people</a:t>
            </a:r>
          </a:p>
        </p:txBody>
      </p:sp>
      <p:sp>
        <p:nvSpPr>
          <p:cNvPr id="18" name="TextBox: Third word"/>
          <p:cNvSpPr txBox="1"/>
          <p:nvPr/>
        </p:nvSpPr>
        <p:spPr>
          <a:xfrm>
            <a:off x="4736005" y="3694967"/>
            <a:ext cx="864000" cy="360000"/>
          </a:xfrm>
          <a:prstGeom prst="rect">
            <a:avLst/>
          </a:prstGeom>
          <a:noFill/>
        </p:spPr>
        <p:txBody>
          <a:bodyPr wrap="none" rtlCol="0">
            <a:noAutofit/>
          </a:bodyPr>
          <a:lstStyle>
            <a:defPPr>
              <a:defRPr lang="en-US"/>
            </a:defPPr>
          </a:lstStyle>
          <a:p>
            <a:pPr algn="ctr"/>
            <a:r>
              <a:rPr lang="en-NZ" dirty="0"/>
              <a:t>coming</a:t>
            </a:r>
          </a:p>
        </p:txBody>
      </p:sp>
      <p:sp>
        <p:nvSpPr>
          <p:cNvPr id="19" name="TextBox: Second word"/>
          <p:cNvSpPr txBox="1"/>
          <p:nvPr/>
        </p:nvSpPr>
        <p:spPr>
          <a:xfrm>
            <a:off x="2025461" y="3694967"/>
            <a:ext cx="864000" cy="360000"/>
          </a:xfrm>
          <a:prstGeom prst="rect">
            <a:avLst/>
          </a:prstGeom>
          <a:noFill/>
        </p:spPr>
        <p:txBody>
          <a:bodyPr wrap="none" rtlCol="0">
            <a:noAutofit/>
          </a:bodyPr>
          <a:lstStyle>
            <a:defPPr>
              <a:defRPr lang="en-US"/>
            </a:defPPr>
          </a:lstStyle>
          <a:p>
            <a:pPr algn="ctr"/>
            <a:r>
              <a:rPr lang="en-NZ" dirty="0"/>
              <a:t>God is with us </a:t>
            </a:r>
          </a:p>
        </p:txBody>
      </p:sp>
      <p:sp>
        <p:nvSpPr>
          <p:cNvPr id="20" name="TextBox: First word"/>
          <p:cNvSpPr txBox="1"/>
          <p:nvPr/>
        </p:nvSpPr>
        <p:spPr>
          <a:xfrm>
            <a:off x="3387444" y="3694967"/>
            <a:ext cx="1114978" cy="360000"/>
          </a:xfrm>
          <a:prstGeom prst="rect">
            <a:avLst/>
          </a:prstGeom>
          <a:noFill/>
        </p:spPr>
        <p:txBody>
          <a:bodyPr wrap="none" rtlCol="0">
            <a:noAutofit/>
          </a:bodyPr>
          <a:lstStyle>
            <a:defPPr>
              <a:defRPr lang="en-US"/>
            </a:defPPr>
          </a:lstStyle>
          <a:p>
            <a:pPr algn="ctr"/>
            <a:r>
              <a:rPr lang="en-NZ" dirty="0"/>
              <a:t>Emmanuel</a:t>
            </a:r>
          </a:p>
        </p:txBody>
      </p:sp>
      <p:sp>
        <p:nvSpPr>
          <p:cNvPr id="21" name="TextBox: Sentence last part"/>
          <p:cNvSpPr txBox="1"/>
          <p:nvPr/>
        </p:nvSpPr>
        <p:spPr>
          <a:xfrm>
            <a:off x="657044" y="2699406"/>
            <a:ext cx="2816733" cy="307777"/>
          </a:xfrm>
          <a:prstGeom prst="rect">
            <a:avLst/>
          </a:prstGeom>
          <a:noFill/>
        </p:spPr>
        <p:txBody>
          <a:bodyPr wrap="none" lIns="0" tIns="0" rIns="0" bIns="0" rtlCol="0">
            <a:spAutoFit/>
          </a:bodyPr>
          <a:lstStyle>
            <a:defPPr>
              <a:defRPr lang="en-US"/>
            </a:defPPr>
          </a:lstStyle>
          <a:p>
            <a:r>
              <a:rPr lang="en-NZ" sz="2000" dirty="0"/>
              <a:t>God wants to be with his …</a:t>
            </a:r>
          </a:p>
        </p:txBody>
      </p:sp>
      <p:sp>
        <p:nvSpPr>
          <p:cNvPr id="22" name="TextBox: Sentence sixth part"/>
          <p:cNvSpPr txBox="1"/>
          <p:nvPr/>
        </p:nvSpPr>
        <p:spPr>
          <a:xfrm>
            <a:off x="657044" y="3112488"/>
            <a:ext cx="3188502" cy="307777"/>
          </a:xfrm>
          <a:prstGeom prst="rect">
            <a:avLst/>
          </a:prstGeom>
          <a:noFill/>
        </p:spPr>
        <p:txBody>
          <a:bodyPr wrap="none" lIns="0" tIns="0" rIns="0" bIns="0" rtlCol="0">
            <a:spAutoFit/>
          </a:bodyPr>
          <a:lstStyle>
            <a:defPPr>
              <a:defRPr lang="en-US"/>
            </a:defPPr>
          </a:lstStyle>
          <a:p>
            <a:r>
              <a:rPr lang="en-NZ" sz="2000" dirty="0"/>
              <a:t>That is why he sent Jesus his …</a:t>
            </a:r>
          </a:p>
        </p:txBody>
      </p:sp>
      <p:sp>
        <p:nvSpPr>
          <p:cNvPr id="23" name="TextBox: Sentence fifth part"/>
          <p:cNvSpPr txBox="1"/>
          <p:nvPr/>
        </p:nvSpPr>
        <p:spPr>
          <a:xfrm>
            <a:off x="657044" y="2286324"/>
            <a:ext cx="5473403" cy="307777"/>
          </a:xfrm>
          <a:prstGeom prst="rect">
            <a:avLst/>
          </a:prstGeom>
          <a:noFill/>
        </p:spPr>
        <p:txBody>
          <a:bodyPr wrap="square" lIns="0" tIns="0" rIns="0" bIns="0" rtlCol="0">
            <a:spAutoFit/>
          </a:bodyPr>
          <a:lstStyle>
            <a:defPPr>
              <a:defRPr lang="en-US"/>
            </a:defPPr>
          </a:lstStyle>
          <a:p>
            <a:r>
              <a:rPr lang="en-NZ" sz="2000" dirty="0"/>
              <a:t>We call Jesus this name in Advent to remind of his …</a:t>
            </a:r>
          </a:p>
        </p:txBody>
      </p:sp>
      <p:sp>
        <p:nvSpPr>
          <p:cNvPr id="24" name="TextBox: Sentence third part"/>
          <p:cNvSpPr txBox="1"/>
          <p:nvPr/>
        </p:nvSpPr>
        <p:spPr>
          <a:xfrm>
            <a:off x="657044" y="1873559"/>
            <a:ext cx="2099934" cy="307777"/>
          </a:xfrm>
          <a:prstGeom prst="rect">
            <a:avLst/>
          </a:prstGeom>
          <a:noFill/>
        </p:spPr>
        <p:txBody>
          <a:bodyPr wrap="none" lIns="0" tIns="0" rIns="0" bIns="0" rtlCol="0">
            <a:spAutoFit/>
          </a:bodyPr>
          <a:lstStyle>
            <a:defPPr>
              <a:defRPr lang="en-US"/>
            </a:defPPr>
          </a:lstStyle>
          <a:p>
            <a:r>
              <a:rPr lang="en-NZ" sz="2000" dirty="0"/>
              <a:t>Emmanuel means …</a:t>
            </a:r>
          </a:p>
        </p:txBody>
      </p:sp>
      <p:sp>
        <p:nvSpPr>
          <p:cNvPr id="25" name="Textbox: Sentence second part"/>
          <p:cNvSpPr txBox="1"/>
          <p:nvPr/>
        </p:nvSpPr>
        <p:spPr>
          <a:xfrm>
            <a:off x="657044" y="1459704"/>
            <a:ext cx="3516797" cy="307777"/>
          </a:xfrm>
          <a:prstGeom prst="rect">
            <a:avLst/>
          </a:prstGeom>
          <a:noFill/>
        </p:spPr>
        <p:txBody>
          <a:bodyPr wrap="none" lIns="0" tIns="0" rIns="0" bIns="0" rtlCol="0">
            <a:spAutoFit/>
          </a:bodyPr>
          <a:lstStyle>
            <a:defPPr>
              <a:defRPr lang="en-US"/>
            </a:defPPr>
          </a:lstStyle>
          <a:p>
            <a:r>
              <a:rPr lang="en-NZ" sz="2000" dirty="0"/>
              <a:t>A special name given to Jesus is …</a:t>
            </a:r>
          </a:p>
        </p:txBody>
      </p:sp>
      <p:sp>
        <p:nvSpPr>
          <p:cNvPr id="4" name="TextBox 3"/>
          <p:cNvSpPr txBox="1"/>
          <p:nvPr/>
        </p:nvSpPr>
        <p:spPr>
          <a:xfrm>
            <a:off x="4639268" y="1139154"/>
            <a:ext cx="4305669" cy="369332"/>
          </a:xfrm>
          <a:prstGeom prst="rect">
            <a:avLst/>
          </a:prstGeom>
          <a:noFill/>
        </p:spPr>
        <p:txBody>
          <a:bodyPr wrap="square" rtlCol="0">
            <a:spAutoFit/>
          </a:bodyPr>
          <a:lstStyle/>
          <a:p>
            <a:r>
              <a:rPr lang="en-NZ" dirty="0"/>
              <a:t>Name_______________ Date__________</a:t>
            </a:r>
          </a:p>
        </p:txBody>
      </p:sp>
    </p:spTree>
    <p:extLst>
      <p:ext uri="{BB962C8B-B14F-4D97-AF65-F5344CB8AC3E}">
        <p14:creationId xmlns:p14="http://schemas.microsoft.com/office/powerpoint/2010/main" val="3748890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MOVE THIS OBJECT"/>
          <p:cNvSpPr txBox="1"/>
          <p:nvPr/>
        </p:nvSpPr>
        <p:spPr>
          <a:xfrm>
            <a:off x="-20813" y="80360"/>
            <a:ext cx="9144000" cy="584775"/>
          </a:xfrm>
          <a:prstGeom prst="rect">
            <a:avLst/>
          </a:prstGeom>
          <a:noFill/>
        </p:spPr>
        <p:txBody>
          <a:bodyPr wrap="square" rtlCol="0">
            <a:spAutoFit/>
          </a:bodyPr>
          <a:lstStyle/>
          <a:p>
            <a:pPr algn="ctr"/>
            <a:r>
              <a:rPr lang="en-NZ" sz="3200" b="1" dirty="0">
                <a:latin typeface="Calibri" panose="020F0502020204030204" pitchFamily="34" charset="0"/>
                <a:ea typeface="Calibri" panose="020F0502020204030204" pitchFamily="34" charset="0"/>
                <a:cs typeface="Times New Roman" panose="02020603050405020304" pitchFamily="18" charset="0"/>
              </a:rPr>
              <a:t>Advent – A happy waiting time for Jesus Emmanuel</a:t>
            </a:r>
            <a:endParaRPr lang="en-NZ" sz="3200" b="1" dirty="0"/>
          </a:p>
        </p:txBody>
      </p:sp>
      <p:sp>
        <p:nvSpPr>
          <p:cNvPr id="18" name="TextBox: Sounds like"/>
          <p:cNvSpPr txBox="1"/>
          <p:nvPr/>
        </p:nvSpPr>
        <p:spPr>
          <a:xfrm>
            <a:off x="4761744" y="1559214"/>
            <a:ext cx="1586973" cy="461665"/>
          </a:xfrm>
          <a:prstGeom prst="rect">
            <a:avLst/>
          </a:prstGeom>
          <a:noFill/>
        </p:spPr>
        <p:txBody>
          <a:bodyPr wrap="none" rtlCol="0">
            <a:spAutoFit/>
          </a:bodyPr>
          <a:lstStyle/>
          <a:p>
            <a:r>
              <a:rPr lang="en-GB" sz="2400"/>
              <a:t>Sounds like</a:t>
            </a:r>
          </a:p>
        </p:txBody>
      </p:sp>
      <p:sp>
        <p:nvSpPr>
          <p:cNvPr id="17" name="TextBox: Looks like"/>
          <p:cNvSpPr txBox="1"/>
          <p:nvPr/>
        </p:nvSpPr>
        <p:spPr>
          <a:xfrm>
            <a:off x="2946375" y="1559214"/>
            <a:ext cx="1388522" cy="461665"/>
          </a:xfrm>
          <a:prstGeom prst="rect">
            <a:avLst/>
          </a:prstGeom>
          <a:noFill/>
        </p:spPr>
        <p:txBody>
          <a:bodyPr wrap="none" rtlCol="0">
            <a:spAutoFit/>
          </a:bodyPr>
          <a:lstStyle/>
          <a:p>
            <a:r>
              <a:rPr lang="en-GB" sz="2400"/>
              <a:t>Looks like</a:t>
            </a:r>
          </a:p>
        </p:txBody>
      </p:sp>
      <p:grpSp>
        <p:nvGrpSpPr>
          <p:cNvPr id="24" name="Shape: T-chart"/>
          <p:cNvGrpSpPr/>
          <p:nvPr/>
        </p:nvGrpSpPr>
        <p:grpSpPr>
          <a:xfrm>
            <a:off x="2946375" y="1504622"/>
            <a:ext cx="3209625" cy="3015423"/>
            <a:chOff x="5824837" y="1841500"/>
            <a:chExt cx="3209625" cy="3015423"/>
          </a:xfrm>
        </p:grpSpPr>
        <p:cxnSp>
          <p:nvCxnSpPr>
            <p:cNvPr id="4" name="Straight Connector vertical"/>
            <p:cNvCxnSpPr/>
            <p:nvPr/>
          </p:nvCxnSpPr>
          <p:spPr>
            <a:xfrm flipV="1">
              <a:off x="7457768" y="1841500"/>
              <a:ext cx="0" cy="3015423"/>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top"/>
            <p:cNvCxnSpPr/>
            <p:nvPr/>
          </p:nvCxnSpPr>
          <p:spPr>
            <a:xfrm flipH="1">
              <a:off x="5824837" y="1841500"/>
              <a:ext cx="3209625" cy="0"/>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Shape: Title line"/>
          <p:cNvCxnSpPr/>
          <p:nvPr/>
        </p:nvCxnSpPr>
        <p:spPr>
          <a:xfrm>
            <a:off x="981869" y="767110"/>
            <a:ext cx="71802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L-1</a:t>
            </a:r>
          </a:p>
          <a:p>
            <a:pPr algn="ctr"/>
            <a:r>
              <a:rPr lang="en-GB" sz="900" b="1" dirty="0">
                <a:latin typeface="Arial" pitchFamily="34" charset="0"/>
                <a:cs typeface="Arial" pitchFamily="34" charset="0"/>
              </a:rPr>
              <a:t>S-09</a:t>
            </a:r>
          </a:p>
        </p:txBody>
      </p:sp>
      <p:sp>
        <p:nvSpPr>
          <p:cNvPr id="21"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4" name="TextBox 13"/>
          <p:cNvSpPr txBox="1"/>
          <p:nvPr/>
        </p:nvSpPr>
        <p:spPr>
          <a:xfrm>
            <a:off x="4761744" y="931340"/>
            <a:ext cx="4305669" cy="369332"/>
          </a:xfrm>
          <a:prstGeom prst="rect">
            <a:avLst/>
          </a:prstGeom>
          <a:noFill/>
        </p:spPr>
        <p:txBody>
          <a:bodyPr wrap="square" rtlCol="0">
            <a:spAutoFit/>
          </a:bodyPr>
          <a:lstStyle/>
          <a:p>
            <a:r>
              <a:rPr lang="en-NZ" dirty="0"/>
              <a:t>Name_______________ Date__________</a:t>
            </a:r>
          </a:p>
        </p:txBody>
      </p:sp>
      <p:sp>
        <p:nvSpPr>
          <p:cNvPr id="15" name="Textbox: Tool instructions"/>
          <p:cNvSpPr txBox="1"/>
          <p:nvPr/>
        </p:nvSpPr>
        <p:spPr>
          <a:xfrm>
            <a:off x="3293457" y="4912668"/>
            <a:ext cx="2557110"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up arrow to return to the presentation</a:t>
            </a:r>
          </a:p>
        </p:txBody>
      </p:sp>
    </p:spTree>
    <p:extLst>
      <p:ext uri="{BB962C8B-B14F-4D97-AF65-F5344CB8AC3E}">
        <p14:creationId xmlns:p14="http://schemas.microsoft.com/office/powerpoint/2010/main" val="1004675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2827145" y="227130"/>
            <a:ext cx="4033872" cy="646331"/>
          </a:xfrm>
          <a:prstGeom prst="rect">
            <a:avLst/>
          </a:prstGeom>
          <a:solidFill>
            <a:schemeClr val="bg1">
              <a:alpha val="50000"/>
            </a:schemeClr>
          </a:solidFill>
        </p:spPr>
        <p:txBody>
          <a:bodyPr wrap="square" rtlCol="0">
            <a:spAutoFit/>
          </a:bodyPr>
          <a:lstStyle/>
          <a:p>
            <a:pPr algn="ctr"/>
            <a:r>
              <a:rPr lang="en-GB" sz="3600" b="1" dirty="0"/>
              <a:t>Learning Intentions</a:t>
            </a:r>
          </a:p>
        </p:txBody>
      </p:sp>
      <p:sp>
        <p:nvSpPr>
          <p:cNvPr id="38" name="Shape: Border 3"/>
          <p:cNvSpPr/>
          <p:nvPr/>
        </p:nvSpPr>
        <p:spPr>
          <a:xfrm>
            <a:off x="848053" y="3514966"/>
            <a:ext cx="7992057" cy="80983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Shape: Border 2"/>
          <p:cNvSpPr/>
          <p:nvPr/>
        </p:nvSpPr>
        <p:spPr>
          <a:xfrm>
            <a:off x="864401" y="2809703"/>
            <a:ext cx="7975709" cy="458328"/>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hape: Border 1"/>
          <p:cNvSpPr/>
          <p:nvPr/>
        </p:nvSpPr>
        <p:spPr>
          <a:xfrm>
            <a:off x="864401" y="2113793"/>
            <a:ext cx="7992057" cy="464562"/>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Line 3"/>
          <p:cNvSpPr txBox="1"/>
          <p:nvPr/>
        </p:nvSpPr>
        <p:spPr>
          <a:xfrm>
            <a:off x="864401" y="3506678"/>
            <a:ext cx="8010110" cy="830997"/>
          </a:xfrm>
          <a:prstGeom prst="rect">
            <a:avLst/>
          </a:prstGeom>
          <a:noFill/>
        </p:spPr>
        <p:txBody>
          <a:bodyPr wrap="square" rtlCol="0">
            <a:spAutoFit/>
          </a:bodyPr>
          <a:lstStyle/>
          <a:p>
            <a:pPr lvl="0"/>
            <a:r>
              <a:rPr lang="en-NZ" sz="2400" b="1" dirty="0"/>
              <a:t>name some of the thoughts and feelings associated                                           with waiting</a:t>
            </a:r>
          </a:p>
        </p:txBody>
      </p:sp>
      <p:sp>
        <p:nvSpPr>
          <p:cNvPr id="35" name="Textbox: Line 2"/>
          <p:cNvSpPr txBox="1"/>
          <p:nvPr/>
        </p:nvSpPr>
        <p:spPr>
          <a:xfrm>
            <a:off x="848052" y="2824967"/>
            <a:ext cx="6012965" cy="461665"/>
          </a:xfrm>
          <a:prstGeom prst="rect">
            <a:avLst/>
          </a:prstGeom>
          <a:noFill/>
        </p:spPr>
        <p:txBody>
          <a:bodyPr wrap="square" rtlCol="0">
            <a:spAutoFit/>
          </a:bodyPr>
          <a:lstStyle>
            <a:defPPr>
              <a:defRPr lang="en-US"/>
            </a:defPPr>
            <a:lvl1pPr>
              <a:spcAft>
                <a:spcPts val="1200"/>
              </a:spcAft>
              <a:defRPr sz="2400" b="1"/>
            </a:lvl1pPr>
          </a:lstStyle>
          <a:p>
            <a:r>
              <a:rPr lang="en-NZ" dirty="0"/>
              <a:t>identify who people are waiting for in Advent</a:t>
            </a:r>
          </a:p>
        </p:txBody>
      </p:sp>
      <p:sp>
        <p:nvSpPr>
          <p:cNvPr id="36" name="Textbox: Line 1"/>
          <p:cNvSpPr txBox="1"/>
          <p:nvPr/>
        </p:nvSpPr>
        <p:spPr>
          <a:xfrm>
            <a:off x="848053" y="2126202"/>
            <a:ext cx="8010112" cy="461665"/>
          </a:xfrm>
          <a:prstGeom prst="rect">
            <a:avLst/>
          </a:prstGeom>
          <a:noFill/>
        </p:spPr>
        <p:txBody>
          <a:bodyPr wrap="square" rtlCol="0">
            <a:spAutoFit/>
          </a:bodyPr>
          <a:lstStyle/>
          <a:p>
            <a:pPr>
              <a:spcAft>
                <a:spcPts val="1200"/>
              </a:spcAft>
            </a:pPr>
            <a:r>
              <a:rPr lang="en-NZ" sz="2400" b="1" dirty="0"/>
              <a:t>recognise Advent as a time for waiting</a:t>
            </a:r>
          </a:p>
        </p:txBody>
      </p:sp>
      <p:sp>
        <p:nvSpPr>
          <p:cNvPr id="42" name="Shape: Number 3"/>
          <p:cNvSpPr txBox="1"/>
          <p:nvPr/>
        </p:nvSpPr>
        <p:spPr>
          <a:xfrm>
            <a:off x="394805" y="3519771"/>
            <a:ext cx="427684" cy="400110"/>
          </a:xfrm>
          <a:prstGeom prst="rect">
            <a:avLst/>
          </a:prstGeom>
          <a:solidFill>
            <a:schemeClr val="bg1">
              <a:alpha val="50000"/>
            </a:schemeClr>
          </a:solidFill>
        </p:spPr>
        <p:txBody>
          <a:bodyPr wrap="squar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394805" y="2822933"/>
            <a:ext cx="427684" cy="400110"/>
          </a:xfrm>
          <a:prstGeom prst="rect">
            <a:avLst/>
          </a:prstGeom>
          <a:solidFill>
            <a:schemeClr val="bg1">
              <a:alpha val="50000"/>
            </a:schemeClr>
          </a:solidFill>
        </p:spPr>
        <p:txBody>
          <a:bodyPr wrap="square" rtlCol="0">
            <a:spAutoFit/>
          </a:bodyPr>
          <a:lstStyle/>
          <a:p>
            <a:r>
              <a:rPr lang="en-GB" sz="2000" b="1">
                <a:latin typeface="Segoe UI" pitchFamily="34" charset="0"/>
                <a:ea typeface="Segoe UI" pitchFamily="34" charset="0"/>
                <a:cs typeface="Segoe UI" pitchFamily="34" charset="0"/>
              </a:rPr>
              <a:t>2)</a:t>
            </a:r>
          </a:p>
        </p:txBody>
      </p:sp>
      <p:sp>
        <p:nvSpPr>
          <p:cNvPr id="44" name="Shape: Number 1"/>
          <p:cNvSpPr txBox="1"/>
          <p:nvPr/>
        </p:nvSpPr>
        <p:spPr>
          <a:xfrm>
            <a:off x="408873" y="2131222"/>
            <a:ext cx="427684" cy="400110"/>
          </a:xfrm>
          <a:prstGeom prst="rect">
            <a:avLst/>
          </a:prstGeom>
          <a:solidFill>
            <a:schemeClr val="bg1">
              <a:alpha val="50000"/>
            </a:schemeClr>
          </a:solidFill>
        </p:spPr>
        <p:txBody>
          <a:bodyPr wrap="square" rtlCol="0">
            <a:spAutoFit/>
          </a:bodyPr>
          <a:lstStyle/>
          <a:p>
            <a:r>
              <a:rPr lang="en-GB" sz="2000" b="1">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S-02</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a:latin typeface="Arial" pitchFamily="34" charset="0"/>
                <a:ea typeface="Segoe UI" pitchFamily="34" charset="0"/>
                <a:cs typeface="Arial" pitchFamily="34" charset="0"/>
              </a:rPr>
              <a:t>Click the borders to reveal text</a:t>
            </a:r>
          </a:p>
        </p:txBody>
      </p:sp>
      <p:sp>
        <p:nvSpPr>
          <p:cNvPr id="2" name="TextBox 1"/>
          <p:cNvSpPr txBox="1"/>
          <p:nvPr/>
        </p:nvSpPr>
        <p:spPr>
          <a:xfrm>
            <a:off x="408873" y="1486024"/>
            <a:ext cx="1951884" cy="379828"/>
          </a:xfrm>
          <a:prstGeom prst="rect">
            <a:avLst/>
          </a:prstGeom>
          <a:solidFill>
            <a:schemeClr val="bg1">
              <a:alpha val="50000"/>
            </a:schemeClr>
          </a:solidFill>
        </p:spPr>
        <p:txBody>
          <a:bodyPr wrap="square" rtlCol="0">
            <a:spAutoFit/>
          </a:bodyPr>
          <a:lstStyle/>
          <a:p>
            <a:r>
              <a:rPr lang="en-NZ" b="1" dirty="0"/>
              <a:t>The children will:</a:t>
            </a:r>
          </a:p>
        </p:txBody>
      </p:sp>
      <p:pic>
        <p:nvPicPr>
          <p:cNvPr id="23" name="Picture 22" descr="Image result for what catholics do in advent">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7216727" y="227129"/>
            <a:ext cx="1623384" cy="1623384"/>
          </a:xfrm>
          <a:prstGeom prst="rect">
            <a:avLst/>
          </a:prstGeom>
          <a:noFill/>
          <a:ln>
            <a:noFill/>
          </a:ln>
        </p:spPr>
      </p:pic>
    </p:spTree>
    <p:extLst>
      <p:ext uri="{BB962C8B-B14F-4D97-AF65-F5344CB8AC3E}">
        <p14:creationId xmlns:p14="http://schemas.microsoft.com/office/powerpoint/2010/main" val="12635632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2" nodeType="clickEffect">
                                  <p:stCondLst>
                                    <p:cond delay="0"/>
                                  </p:stCondLst>
                                  <p:childTnLst>
                                    <p:animClr clrSpc="rgb" dir="cw">
                                      <p:cBhvr override="childStyle">
                                        <p:cTn id="22" dur="500" fill="hold"/>
                                        <p:tgtEl>
                                          <p:spTgt spid="35"/>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500" fill="hold"/>
                                        <p:tgtEl>
                                          <p:spTgt spid="34"/>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500" fill="hold"/>
                                        <p:tgtEl>
                                          <p:spTgt spid="36"/>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35"/>
                                        </p:tgtEl>
                                        <p:attrNameLst>
                                          <p:attrName>style.visibility</p:attrName>
                                        </p:attrNameLst>
                                      </p:cBhvr>
                                      <p:to>
                                        <p:strVal val="hidden"/>
                                      </p:to>
                                    </p:set>
                                  </p:childTnLst>
                                </p:cTn>
                              </p:par>
                              <p:par>
                                <p:cTn id="29" presetID="1" presetClass="exit" presetSubtype="0" fill="hold" grpId="4" nodeType="with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3" nodeType="clickEffect">
                                  <p:stCondLst>
                                    <p:cond delay="0"/>
                                  </p:stCondLst>
                                  <p:childTnLst>
                                    <p:animClr clrSpc="rgb" dir="cw">
                                      <p:cBhvr override="childStyle">
                                        <p:cTn id="35" dur="500" fill="hold"/>
                                        <p:tgtEl>
                                          <p:spTgt spid="35"/>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500" fill="hold"/>
                                        <p:tgtEl>
                                          <p:spTgt spid="34"/>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500" fill="hold"/>
                                        <p:tgtEl>
                                          <p:spTgt spid="36"/>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35"/>
                                        </p:tgtEl>
                                        <p:attrNameLst>
                                          <p:attrName>style.visibility</p:attrName>
                                        </p:attrNameLst>
                                      </p:cBhvr>
                                      <p:to>
                                        <p:strVal val="hidden"/>
                                      </p:to>
                                    </p:set>
                                  </p:childTnLst>
                                </p:cTn>
                              </p:par>
                              <p:par>
                                <p:cTn id="42" presetID="1" presetClass="exit" presetSubtype="0" fill="hold" grpId="5" nodeType="withEffect">
                                  <p:stCondLst>
                                    <p:cond delay="0"/>
                                  </p:stCondLst>
                                  <p:childTnLst>
                                    <p:set>
                                      <p:cBhvr>
                                        <p:cTn id="43"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4" grpId="0"/>
      <p:bldP spid="34" grpId="2"/>
      <p:bldP spid="34" grpId="3"/>
      <p:bldP spid="34" grpId="4"/>
      <p:bldP spid="34" grpId="5"/>
      <p:bldP spid="35" grpId="0"/>
      <p:bldP spid="35" grpId="1"/>
      <p:bldP spid="35" grpId="2"/>
      <p:bldP spid="35" grpId="3"/>
      <p:bldP spid="35" grpId="4"/>
      <p:bldP spid="35" grpId="5"/>
      <p:bldP spid="36" grpId="0"/>
      <p:bldP spid="36" grpId="1"/>
      <p:bldP spid="3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5" name="REMOVE THIS OBJECT"/>
          <p:cNvSpPr txBox="1"/>
          <p:nvPr/>
        </p:nvSpPr>
        <p:spPr>
          <a:xfrm>
            <a:off x="3557" y="3375"/>
            <a:ext cx="9144000" cy="523220"/>
          </a:xfrm>
          <a:prstGeom prst="rect">
            <a:avLst/>
          </a:prstGeom>
          <a:solidFill>
            <a:schemeClr val="bg1">
              <a:alpha val="50000"/>
            </a:schemeClr>
          </a:solidFill>
        </p:spPr>
        <p:txBody>
          <a:bodyPr wrap="square" rtlCol="0">
            <a:spAutoFit/>
          </a:bodyPr>
          <a:lstStyle/>
          <a:p>
            <a:pPr algn="ctr"/>
            <a:r>
              <a:rPr lang="en-NZ" sz="2800" dirty="0"/>
              <a:t>The Church has its own calendar</a:t>
            </a:r>
            <a:endParaRPr lang="en-GB" sz="4800" b="1" dirty="0">
              <a:solidFill>
                <a:srgbClr val="FF0000"/>
              </a:solidFill>
            </a:endParaRPr>
          </a:p>
        </p:txBody>
      </p:sp>
      <p:pic>
        <p:nvPicPr>
          <p:cNvPr id="24" name="Shape: Post-it 5"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282934" y="497567"/>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Line 5"/>
          <p:cNvSpPr txBox="1"/>
          <p:nvPr/>
        </p:nvSpPr>
        <p:spPr>
          <a:xfrm rot="20948926">
            <a:off x="6448697" y="1337602"/>
            <a:ext cx="1964188" cy="523220"/>
          </a:xfrm>
          <a:prstGeom prst="rect">
            <a:avLst/>
          </a:prstGeom>
          <a:noFill/>
        </p:spPr>
        <p:txBody>
          <a:bodyPr wrap="square" rtlCol="0">
            <a:spAutoFit/>
          </a:bodyPr>
          <a:lstStyle/>
          <a:p>
            <a:r>
              <a:rPr lang="en-NZ" sz="1400" dirty="0"/>
              <a:t>Green is for Ordinary time.</a:t>
            </a:r>
          </a:p>
        </p:txBody>
      </p:sp>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162279" y="2682894"/>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5398714" y="3281450"/>
            <a:ext cx="1765072" cy="954107"/>
          </a:xfrm>
          <a:prstGeom prst="rect">
            <a:avLst/>
          </a:prstGeom>
          <a:noFill/>
        </p:spPr>
        <p:txBody>
          <a:bodyPr wrap="square" rtlCol="0">
            <a:spAutoFit/>
          </a:bodyPr>
          <a:lstStyle/>
          <a:p>
            <a:r>
              <a:rPr lang="en-NZ" sz="1400" dirty="0"/>
              <a:t>White or gold are for celebration times – Easter and Christmas are celebration times.</a:t>
            </a: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725897" y="489923"/>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3955734" y="950937"/>
            <a:ext cx="1765072" cy="1169551"/>
          </a:xfrm>
          <a:prstGeom prst="rect">
            <a:avLst/>
          </a:prstGeom>
          <a:noFill/>
        </p:spPr>
        <p:txBody>
          <a:bodyPr wrap="square" rtlCol="0">
            <a:spAutoFit/>
          </a:bodyPr>
          <a:lstStyle/>
          <a:p>
            <a:r>
              <a:rPr lang="en-NZ" sz="1400" dirty="0"/>
              <a:t>Purple is for waiting times – Advent and Lent are waiting and getting ready to celebrate times.</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493054" y="2681691"/>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2706540" y="3189312"/>
            <a:ext cx="1765072" cy="1169551"/>
          </a:xfrm>
          <a:prstGeom prst="rect">
            <a:avLst/>
          </a:prstGeom>
          <a:noFill/>
        </p:spPr>
        <p:txBody>
          <a:bodyPr wrap="square" rtlCol="0">
            <a:spAutoFit/>
          </a:bodyPr>
          <a:lstStyle/>
          <a:p>
            <a:r>
              <a:rPr lang="en-NZ" sz="1400" dirty="0"/>
              <a:t>The seasons have different colours on the calendar – purple, white or gold, red and green. </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168860" y="491816"/>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1410715" y="860820"/>
            <a:ext cx="1765072" cy="1384995"/>
          </a:xfrm>
          <a:prstGeom prst="rect">
            <a:avLst/>
          </a:prstGeom>
          <a:noFill/>
        </p:spPr>
        <p:txBody>
          <a:bodyPr wrap="square" rtlCol="0">
            <a:spAutoFit/>
          </a:bodyPr>
          <a:lstStyle/>
          <a:p>
            <a:r>
              <a:rPr lang="en-NZ" sz="1400" dirty="0"/>
              <a:t>We call the Church’s calendar the Liturgical Calendar – it shows the seasons and feasts that the Church celebrates.</a:t>
            </a:r>
          </a:p>
        </p:txBody>
      </p:sp>
      <p:pic>
        <p:nvPicPr>
          <p:cNvPr id="15" name="Shape: Pin 5"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94745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S-03</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248572" y="4912668"/>
            <a:ext cx="2646878" cy="230832"/>
          </a:xfrm>
          <a:prstGeom prst="rect">
            <a:avLst/>
          </a:prstGeom>
          <a:solidFill>
            <a:schemeClr val="bg1">
              <a:alpha val="50000"/>
            </a:schemeClr>
          </a:solidFill>
        </p:spPr>
        <p:txBody>
          <a:bodyPr wrap="none" rtlCol="0">
            <a:spAutoFit/>
          </a:bodyPr>
          <a:lstStyle/>
          <a:p>
            <a:pPr algn="ctr"/>
            <a:r>
              <a:rPr lang="en-GB" sz="900">
                <a:latin typeface="Arial" pitchFamily="34" charset="0"/>
                <a:ea typeface="Segoe UI" pitchFamily="34" charset="0"/>
                <a:cs typeface="Arial" pitchFamily="34" charset="0"/>
              </a:rPr>
              <a:t>Click the pins on the right to reveal post-it notes.</a:t>
            </a:r>
          </a:p>
        </p:txBody>
      </p:sp>
      <p:pic>
        <p:nvPicPr>
          <p:cNvPr id="35" name="Picture 34" descr="Image result for the catholic church year seasons">
            <a:hlinkClick r:id="rId7"/>
          </p:cNvPr>
          <p:cNvPicPr/>
          <p:nvPr/>
        </p:nvPicPr>
        <p:blipFill>
          <a:blip r:embed="rId8">
            <a:extLst>
              <a:ext uri="{28A0092B-C50C-407E-A947-70E740481C1C}">
                <a14:useLocalDpi xmlns:a14="http://schemas.microsoft.com/office/drawing/2010/main" val="0"/>
              </a:ext>
            </a:extLst>
          </a:blip>
          <a:srcRect/>
          <a:stretch>
            <a:fillRect/>
          </a:stretch>
        </p:blipFill>
        <p:spPr bwMode="auto">
          <a:xfrm>
            <a:off x="152283" y="2738374"/>
            <a:ext cx="2158991" cy="2175916"/>
          </a:xfrm>
          <a:prstGeom prst="rect">
            <a:avLst/>
          </a:prstGeom>
          <a:noFill/>
          <a:ln>
            <a:noFill/>
          </a:ln>
        </p:spPr>
      </p:pic>
    </p:spTree>
    <p:extLst>
      <p:ext uri="{BB962C8B-B14F-4D97-AF65-F5344CB8AC3E}">
        <p14:creationId xmlns:p14="http://schemas.microsoft.com/office/powerpoint/2010/main" val="14114578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900" decel="100000" fill="hold"/>
                                        <p:tgtEl>
                                          <p:spTgt spid="24"/>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7" restart="whenNotActive" fill="hold" evtFilter="cancelBubble" nodeType="interactiveSeq">
                <p:stCondLst>
                  <p:cond evt="onClick" delay="0">
                    <p:tgtEl>
                      <p:spTgt spid="32"/>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8195"/>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2"/>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5"/>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8196"/>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1"/>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26"/>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2"/>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27"/>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3"/>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9"/>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4"/>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0" restart="whenNotActive" fill="hold" evtFilter="cancelBubble" nodeType="interactiveSeq">
                <p:stCondLst>
                  <p:cond evt="onClick" delay="0">
                    <p:tgtEl>
                      <p:spTgt spid="33"/>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819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8196"/>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6"/>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1"/>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26"/>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7"/>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3"/>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29"/>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2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30" grpId="0"/>
      <p:bldP spid="30" grpId="1"/>
      <p:bldP spid="30" grpId="2"/>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17728"/>
            <a:ext cx="9144000" cy="1200329"/>
          </a:xfrm>
          <a:prstGeom prst="rect">
            <a:avLst/>
          </a:prstGeom>
          <a:solidFill>
            <a:schemeClr val="bg1">
              <a:alpha val="50000"/>
            </a:schemeClr>
          </a:solidFill>
        </p:spPr>
        <p:txBody>
          <a:bodyPr wrap="square" rtlCol="0">
            <a:spAutoFit/>
          </a:bodyPr>
          <a:lstStyle/>
          <a:p>
            <a:pPr algn="ctr"/>
            <a:r>
              <a:rPr lang="en-NZ" sz="3600" dirty="0"/>
              <a:t>The Season of Advent is a time for waiting and getting ready to celebrate Jesus’ birth</a:t>
            </a:r>
            <a:endParaRPr lang="en-GB" sz="6000" b="1" dirty="0">
              <a:solidFill>
                <a:srgbClr val="FF0000"/>
              </a:solidFill>
            </a:endParaRPr>
          </a:p>
        </p:txBody>
      </p:sp>
      <p:sp>
        <p:nvSpPr>
          <p:cNvPr id="12" name="Shape: Card 5"/>
          <p:cNvSpPr/>
          <p:nvPr/>
        </p:nvSpPr>
        <p:spPr>
          <a:xfrm>
            <a:off x="689178" y="1826244"/>
            <a:ext cx="3800629" cy="1737212"/>
          </a:xfrm>
          <a:prstGeom prst="roundRect">
            <a:avLst/>
          </a:prstGeom>
          <a:solidFill>
            <a:schemeClr val="accent4">
              <a:lumMod val="60000"/>
              <a:lumOff val="40000"/>
            </a:schemeClr>
          </a:solidFill>
          <a:ln w="762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rPr>
              <a:t>How many weeks is the season of Advent?</a:t>
            </a:r>
          </a:p>
        </p:txBody>
      </p:sp>
      <p:sp>
        <p:nvSpPr>
          <p:cNvPr id="13" name="Shape: Card 4"/>
          <p:cNvSpPr/>
          <p:nvPr/>
        </p:nvSpPr>
        <p:spPr>
          <a:xfrm>
            <a:off x="810365" y="1973771"/>
            <a:ext cx="3800629" cy="1737212"/>
          </a:xfrm>
          <a:prstGeom prst="roundRect">
            <a:avLst/>
          </a:prstGeom>
          <a:solidFill>
            <a:schemeClr val="accent4">
              <a:lumMod val="60000"/>
              <a:lumOff val="40000"/>
            </a:schemeClr>
          </a:solidFill>
          <a:ln w="762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rPr>
              <a:t>What feast do we prepare for in Advent? </a:t>
            </a:r>
          </a:p>
        </p:txBody>
      </p:sp>
      <p:sp>
        <p:nvSpPr>
          <p:cNvPr id="14" name="Shape: Card 3"/>
          <p:cNvSpPr/>
          <p:nvPr/>
        </p:nvSpPr>
        <p:spPr>
          <a:xfrm>
            <a:off x="920535" y="2112686"/>
            <a:ext cx="3800629" cy="1737212"/>
          </a:xfrm>
          <a:prstGeom prst="roundRect">
            <a:avLst/>
          </a:prstGeom>
          <a:solidFill>
            <a:schemeClr val="accent4">
              <a:lumMod val="60000"/>
              <a:lumOff val="40000"/>
            </a:schemeClr>
          </a:solidFill>
          <a:ln w="762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rPr>
              <a:t>What month is Advent in?</a:t>
            </a:r>
          </a:p>
        </p:txBody>
      </p:sp>
      <p:sp>
        <p:nvSpPr>
          <p:cNvPr id="15" name="Shape: Card 2"/>
          <p:cNvSpPr/>
          <p:nvPr/>
        </p:nvSpPr>
        <p:spPr>
          <a:xfrm>
            <a:off x="1030706" y="2259857"/>
            <a:ext cx="3800629" cy="1737212"/>
          </a:xfrm>
          <a:prstGeom prst="roundRect">
            <a:avLst/>
          </a:prstGeom>
          <a:solidFill>
            <a:schemeClr val="accent4">
              <a:lumMod val="60000"/>
              <a:lumOff val="40000"/>
            </a:schemeClr>
          </a:solidFill>
          <a:ln w="762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rPr>
              <a:t>What colour is the season of Advent?</a:t>
            </a:r>
          </a:p>
        </p:txBody>
      </p:sp>
      <p:sp>
        <p:nvSpPr>
          <p:cNvPr id="16" name="Shape: Card 1 (top)"/>
          <p:cNvSpPr/>
          <p:nvPr/>
        </p:nvSpPr>
        <p:spPr>
          <a:xfrm>
            <a:off x="1140876" y="2414095"/>
            <a:ext cx="3800629" cy="1737212"/>
          </a:xfrm>
          <a:prstGeom prst="roundRect">
            <a:avLst/>
          </a:prstGeom>
          <a:solidFill>
            <a:schemeClr val="accent4">
              <a:lumMod val="60000"/>
              <a:lumOff val="40000"/>
            </a:schemeClr>
          </a:solidFill>
          <a:ln w="762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rPr>
              <a:t>Find the season of Advent on the calendar</a:t>
            </a:r>
            <a:endParaRPr lang="en-GB" sz="2400" dirty="0">
              <a:solidFill>
                <a:schemeClr val="tx1"/>
              </a:solidFill>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S-04</a:t>
            </a: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819231" y="4912668"/>
            <a:ext cx="1505540"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top card to discard it</a:t>
            </a:r>
          </a:p>
        </p:txBody>
      </p:sp>
      <p:pic>
        <p:nvPicPr>
          <p:cNvPr id="20" name="Picture 19" descr="http://www.holyinn.org/wp-content/uploads/2015/12/liturgical-year.gif?833e2b">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5563518" y="1306442"/>
            <a:ext cx="3244911" cy="3222492"/>
          </a:xfrm>
          <a:prstGeom prst="rect">
            <a:avLst/>
          </a:prstGeom>
          <a:noFill/>
          <a:ln>
            <a:noFill/>
          </a:ln>
        </p:spPr>
      </p:pic>
    </p:spTree>
    <p:extLst>
      <p:ext uri="{BB962C8B-B14F-4D97-AF65-F5344CB8AC3E}">
        <p14:creationId xmlns:p14="http://schemas.microsoft.com/office/powerpoint/2010/main" val="3477421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0-ppt_h/2"/>
                                          </p:val>
                                        </p:tav>
                                      </p:tavLst>
                                    </p:anim>
                                    <p:set>
                                      <p:cBhvr>
                                        <p:cTn id="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15"/>
                                        </p:tgtEl>
                                        <p:attrNameLst>
                                          <p:attrName>ppt_x</p:attrName>
                                        </p:attrNameLst>
                                      </p:cBhvr>
                                      <p:tavLst>
                                        <p:tav tm="0">
                                          <p:val>
                                            <p:strVal val="ppt_x"/>
                                          </p:val>
                                        </p:tav>
                                        <p:tav tm="100000">
                                          <p:val>
                                            <p:strVal val="1+ppt_w/2"/>
                                          </p:val>
                                        </p:tav>
                                      </p:tavLst>
                                    </p:anim>
                                    <p:anim calcmode="lin" valueType="num">
                                      <p:cBhvr additive="base">
                                        <p:cTn id="14" dur="1000"/>
                                        <p:tgtEl>
                                          <p:spTgt spid="15"/>
                                        </p:tgtEl>
                                        <p:attrNameLst>
                                          <p:attrName>ppt_y</p:attrName>
                                        </p:attrNameLst>
                                      </p:cBhvr>
                                      <p:tavLst>
                                        <p:tav tm="0">
                                          <p:val>
                                            <p:strVal val="ppt_y"/>
                                          </p:val>
                                        </p:tav>
                                        <p:tav tm="100000">
                                          <p:val>
                                            <p:strVal val="0-ppt_h/2"/>
                                          </p:val>
                                        </p:tav>
                                      </p:tavLst>
                                    </p:anim>
                                    <p:set>
                                      <p:cBhvr>
                                        <p:cTn id="1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14"/>
                                        </p:tgtEl>
                                        <p:attrNameLst>
                                          <p:attrName>ppt_x</p:attrName>
                                        </p:attrNameLst>
                                      </p:cBhvr>
                                      <p:tavLst>
                                        <p:tav tm="0">
                                          <p:val>
                                            <p:strVal val="ppt_x"/>
                                          </p:val>
                                        </p:tav>
                                        <p:tav tm="100000">
                                          <p:val>
                                            <p:strVal val="1+ppt_w/2"/>
                                          </p:val>
                                        </p:tav>
                                      </p:tavLst>
                                    </p:anim>
                                    <p:anim calcmode="lin" valueType="num">
                                      <p:cBhvr additive="base">
                                        <p:cTn id="21" dur="1000"/>
                                        <p:tgtEl>
                                          <p:spTgt spid="14"/>
                                        </p:tgtEl>
                                        <p:attrNameLst>
                                          <p:attrName>ppt_y</p:attrName>
                                        </p:attrNameLst>
                                      </p:cBhvr>
                                      <p:tavLst>
                                        <p:tav tm="0">
                                          <p:val>
                                            <p:strVal val="ppt_y"/>
                                          </p:val>
                                        </p:tav>
                                        <p:tav tm="100000">
                                          <p:val>
                                            <p:strVal val="0-ppt_h/2"/>
                                          </p:val>
                                        </p:tav>
                                      </p:tavLst>
                                    </p:anim>
                                    <p:set>
                                      <p:cBhvr>
                                        <p:cTn id="2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13"/>
                                        </p:tgtEl>
                                        <p:attrNameLst>
                                          <p:attrName>ppt_x</p:attrName>
                                        </p:attrNameLst>
                                      </p:cBhvr>
                                      <p:tavLst>
                                        <p:tav tm="0">
                                          <p:val>
                                            <p:strVal val="ppt_x"/>
                                          </p:val>
                                        </p:tav>
                                        <p:tav tm="100000">
                                          <p:val>
                                            <p:strVal val="1+ppt_w/2"/>
                                          </p:val>
                                        </p:tav>
                                      </p:tavLst>
                                    </p:anim>
                                    <p:anim calcmode="lin" valueType="num">
                                      <p:cBhvr additive="base">
                                        <p:cTn id="28" dur="1000"/>
                                        <p:tgtEl>
                                          <p:spTgt spid="13"/>
                                        </p:tgtEl>
                                        <p:attrNameLst>
                                          <p:attrName>ppt_y</p:attrName>
                                        </p:attrNameLst>
                                      </p:cBhvr>
                                      <p:tavLst>
                                        <p:tav tm="0">
                                          <p:val>
                                            <p:strVal val="ppt_y"/>
                                          </p:val>
                                        </p:tav>
                                        <p:tav tm="100000">
                                          <p:val>
                                            <p:strVal val="0-ppt_h/2"/>
                                          </p:val>
                                        </p:tav>
                                      </p:tavLst>
                                    </p:anim>
                                    <p:set>
                                      <p:cBhvr>
                                        <p:cTn id="2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12"/>
                                        </p:tgtEl>
                                        <p:attrNameLst>
                                          <p:attrName>ppt_x</p:attrName>
                                        </p:attrNameLst>
                                      </p:cBhvr>
                                      <p:tavLst>
                                        <p:tav tm="0">
                                          <p:val>
                                            <p:strVal val="ppt_x"/>
                                          </p:val>
                                        </p:tav>
                                        <p:tav tm="100000">
                                          <p:val>
                                            <p:strVal val="1+ppt_w/2"/>
                                          </p:val>
                                        </p:tav>
                                      </p:tavLst>
                                    </p:anim>
                                    <p:anim calcmode="lin" valueType="num">
                                      <p:cBhvr additive="base">
                                        <p:cTn id="35" dur="1000"/>
                                        <p:tgtEl>
                                          <p:spTgt spid="12"/>
                                        </p:tgtEl>
                                        <p:attrNameLst>
                                          <p:attrName>ppt_y</p:attrName>
                                        </p:attrNameLst>
                                      </p:cBhvr>
                                      <p:tavLst>
                                        <p:tav tm="0">
                                          <p:val>
                                            <p:strVal val="ppt_y"/>
                                          </p:val>
                                        </p:tav>
                                        <p:tav tm="100000">
                                          <p:val>
                                            <p:strVal val="0-ppt_h/2"/>
                                          </p:val>
                                        </p:tav>
                                      </p:tavLst>
                                    </p:anim>
                                    <p:set>
                                      <p:cBhvr>
                                        <p:cTn id="3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par>
                                <p:cTn id="46" presetID="1" presetClass="entr" presetSubtype="0" fill="hold" grpId="1" nodeType="with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2"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2"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grpId="2"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grpId="2"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L01-S05 - O Emmanue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10566"/>
            <a:ext cx="609600" cy="609600"/>
          </a:xfrm>
          <a:prstGeom prst="rect">
            <a:avLst/>
          </a:prstGeom>
        </p:spPr>
      </p:pic>
      <p:pic>
        <p:nvPicPr>
          <p:cNvPr id="24" name="Picture 2" descr="Texture, Matte, Orange, Brightness, Purple, Backgro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MOVE THIS OBJECT"/>
          <p:cNvSpPr txBox="1"/>
          <p:nvPr/>
        </p:nvSpPr>
        <p:spPr>
          <a:xfrm>
            <a:off x="0" y="4305"/>
            <a:ext cx="9144000" cy="1200329"/>
          </a:xfrm>
          <a:prstGeom prst="rect">
            <a:avLst/>
          </a:prstGeom>
          <a:solidFill>
            <a:schemeClr val="bg1">
              <a:alpha val="50000"/>
            </a:schemeClr>
          </a:solidFill>
        </p:spPr>
        <p:txBody>
          <a:bodyPr wrap="square" rtlCol="0">
            <a:spAutoFit/>
          </a:bodyPr>
          <a:lstStyle/>
          <a:p>
            <a:pPr algn="ctr"/>
            <a:r>
              <a:rPr lang="en-NZ" sz="3600" dirty="0"/>
              <a:t>In Advent we are waiting for Emmanuel              to be with us</a:t>
            </a:r>
            <a:endParaRPr lang="en-GB" sz="3600" b="1" dirty="0">
              <a:solidFill>
                <a:srgbClr val="FF0000"/>
              </a:solidFill>
            </a:endParaRPr>
          </a:p>
        </p:txBody>
      </p:sp>
      <p:sp>
        <p:nvSpPr>
          <p:cNvPr id="21" name="Shape: Word list border"/>
          <p:cNvSpPr/>
          <p:nvPr/>
        </p:nvSpPr>
        <p:spPr>
          <a:xfrm>
            <a:off x="274232" y="3937067"/>
            <a:ext cx="6063791" cy="7228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0" name="TextBox: Fifth word"/>
          <p:cNvSpPr txBox="1"/>
          <p:nvPr/>
        </p:nvSpPr>
        <p:spPr>
          <a:xfrm>
            <a:off x="4369817" y="4130664"/>
            <a:ext cx="864000" cy="360000"/>
          </a:xfrm>
          <a:prstGeom prst="rect">
            <a:avLst/>
          </a:prstGeom>
          <a:noFill/>
        </p:spPr>
        <p:txBody>
          <a:bodyPr wrap="none" rtlCol="0">
            <a:noAutofit/>
          </a:bodyPr>
          <a:lstStyle>
            <a:defPPr>
              <a:defRPr lang="en-US"/>
            </a:defPPr>
          </a:lstStyle>
          <a:p>
            <a:pPr algn="ctr"/>
            <a:r>
              <a:rPr lang="en-NZ" dirty="0"/>
              <a:t>son</a:t>
            </a:r>
          </a:p>
        </p:txBody>
      </p:sp>
      <p:sp>
        <p:nvSpPr>
          <p:cNvPr id="19" name="TextBox: Fourth word"/>
          <p:cNvSpPr txBox="1"/>
          <p:nvPr/>
        </p:nvSpPr>
        <p:spPr>
          <a:xfrm>
            <a:off x="5229333" y="4130664"/>
            <a:ext cx="864000" cy="360000"/>
          </a:xfrm>
          <a:prstGeom prst="rect">
            <a:avLst/>
          </a:prstGeom>
          <a:noFill/>
        </p:spPr>
        <p:txBody>
          <a:bodyPr wrap="none" rtlCol="0">
            <a:noAutofit/>
          </a:bodyPr>
          <a:lstStyle>
            <a:defPPr>
              <a:defRPr lang="en-US"/>
            </a:defPPr>
          </a:lstStyle>
          <a:p>
            <a:r>
              <a:rPr lang="en-NZ" dirty="0"/>
              <a:t>people</a:t>
            </a:r>
          </a:p>
        </p:txBody>
      </p:sp>
      <p:sp>
        <p:nvSpPr>
          <p:cNvPr id="18" name="TextBox: Third word"/>
          <p:cNvSpPr txBox="1"/>
          <p:nvPr/>
        </p:nvSpPr>
        <p:spPr>
          <a:xfrm>
            <a:off x="3510293" y="4130664"/>
            <a:ext cx="864000" cy="360000"/>
          </a:xfrm>
          <a:prstGeom prst="rect">
            <a:avLst/>
          </a:prstGeom>
          <a:noFill/>
        </p:spPr>
        <p:txBody>
          <a:bodyPr wrap="none" rtlCol="0">
            <a:noAutofit/>
          </a:bodyPr>
          <a:lstStyle>
            <a:defPPr>
              <a:defRPr lang="en-US"/>
            </a:defPPr>
          </a:lstStyle>
          <a:p>
            <a:pPr algn="ctr"/>
            <a:r>
              <a:rPr lang="en-NZ" dirty="0"/>
              <a:t>coming</a:t>
            </a:r>
          </a:p>
        </p:txBody>
      </p:sp>
      <p:sp>
        <p:nvSpPr>
          <p:cNvPr id="17" name="TextBox: Second word"/>
          <p:cNvSpPr txBox="1"/>
          <p:nvPr/>
        </p:nvSpPr>
        <p:spPr>
          <a:xfrm>
            <a:off x="799749" y="4130664"/>
            <a:ext cx="864000" cy="360000"/>
          </a:xfrm>
          <a:prstGeom prst="rect">
            <a:avLst/>
          </a:prstGeom>
          <a:noFill/>
        </p:spPr>
        <p:txBody>
          <a:bodyPr wrap="none" rtlCol="0">
            <a:noAutofit/>
          </a:bodyPr>
          <a:lstStyle>
            <a:defPPr>
              <a:defRPr lang="en-US"/>
            </a:defPPr>
          </a:lstStyle>
          <a:p>
            <a:pPr algn="ctr"/>
            <a:r>
              <a:rPr lang="en-NZ" dirty="0"/>
              <a:t>God is with us </a:t>
            </a:r>
          </a:p>
        </p:txBody>
      </p:sp>
      <p:sp>
        <p:nvSpPr>
          <p:cNvPr id="16" name="TextBox: First word"/>
          <p:cNvSpPr txBox="1"/>
          <p:nvPr/>
        </p:nvSpPr>
        <p:spPr>
          <a:xfrm>
            <a:off x="2161732" y="4130664"/>
            <a:ext cx="1114978" cy="360000"/>
          </a:xfrm>
          <a:prstGeom prst="rect">
            <a:avLst/>
          </a:prstGeom>
          <a:noFill/>
        </p:spPr>
        <p:txBody>
          <a:bodyPr wrap="none" rtlCol="0">
            <a:noAutofit/>
          </a:bodyPr>
          <a:lstStyle>
            <a:defPPr>
              <a:defRPr lang="en-US"/>
            </a:defPPr>
          </a:lstStyle>
          <a:p>
            <a:pPr algn="ctr"/>
            <a:r>
              <a:rPr lang="en-NZ" dirty="0"/>
              <a:t>Emmanuel</a:t>
            </a:r>
          </a:p>
        </p:txBody>
      </p:sp>
      <p:sp>
        <p:nvSpPr>
          <p:cNvPr id="2" name="Rectangle 1"/>
          <p:cNvSpPr/>
          <p:nvPr/>
        </p:nvSpPr>
        <p:spPr>
          <a:xfrm>
            <a:off x="122513" y="1420979"/>
            <a:ext cx="6538991" cy="232029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3" name="Shape: Fifth position"/>
          <p:cNvSpPr/>
          <p:nvPr/>
        </p:nvSpPr>
        <p:spPr>
          <a:xfrm>
            <a:off x="3417311" y="3219306"/>
            <a:ext cx="517594" cy="307777"/>
          </a:xfrm>
          <a:prstGeom prst="rect">
            <a:avLst/>
          </a:prstGeom>
          <a:solidFill>
            <a:schemeClr val="bg1">
              <a:alpha val="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000" dirty="0">
                <a:solidFill>
                  <a:schemeClr val="tx1"/>
                </a:solidFill>
              </a:rPr>
              <a:t>son</a:t>
            </a:r>
            <a:endParaRPr lang="en-NZ" sz="2400" dirty="0">
              <a:solidFill>
                <a:schemeClr val="tx1"/>
              </a:solidFill>
            </a:endParaRPr>
          </a:p>
        </p:txBody>
      </p:sp>
      <p:sp>
        <p:nvSpPr>
          <p:cNvPr id="69" name="Shape: Fourth position"/>
          <p:cNvSpPr/>
          <p:nvPr/>
        </p:nvSpPr>
        <p:spPr>
          <a:xfrm>
            <a:off x="3018292" y="2806225"/>
            <a:ext cx="801054" cy="307777"/>
          </a:xfrm>
          <a:prstGeom prst="rect">
            <a:avLst/>
          </a:prstGeom>
          <a:solidFill>
            <a:schemeClr val="bg1">
              <a:alpha val="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000" dirty="0">
                <a:solidFill>
                  <a:schemeClr val="tx1"/>
                </a:solidFill>
              </a:rPr>
              <a:t>people</a:t>
            </a:r>
            <a:endParaRPr lang="en-NZ" sz="2400" dirty="0">
              <a:solidFill>
                <a:schemeClr val="tx1"/>
              </a:solidFill>
            </a:endParaRPr>
          </a:p>
        </p:txBody>
      </p:sp>
      <p:sp>
        <p:nvSpPr>
          <p:cNvPr id="68" name="Shape: Third position"/>
          <p:cNvSpPr/>
          <p:nvPr/>
        </p:nvSpPr>
        <p:spPr>
          <a:xfrm>
            <a:off x="5702212" y="2394772"/>
            <a:ext cx="843691" cy="312313"/>
          </a:xfrm>
          <a:prstGeom prst="rect">
            <a:avLst/>
          </a:prstGeom>
          <a:solidFill>
            <a:schemeClr val="bg1">
              <a:alpha val="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000" dirty="0">
                <a:solidFill>
                  <a:schemeClr val="tx1"/>
                </a:solidFill>
              </a:rPr>
              <a:t>coming</a:t>
            </a:r>
          </a:p>
        </p:txBody>
      </p:sp>
      <p:sp>
        <p:nvSpPr>
          <p:cNvPr id="70" name="Shape: Second position"/>
          <p:cNvSpPr/>
          <p:nvPr/>
        </p:nvSpPr>
        <p:spPr>
          <a:xfrm>
            <a:off x="2325041" y="1974213"/>
            <a:ext cx="1606162" cy="307777"/>
          </a:xfrm>
          <a:prstGeom prst="rect">
            <a:avLst/>
          </a:prstGeom>
          <a:solidFill>
            <a:schemeClr val="bg1">
              <a:alpha val="0"/>
            </a:schemeClr>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000" dirty="0">
                <a:solidFill>
                  <a:schemeClr val="tx1"/>
                </a:solidFill>
              </a:rPr>
              <a:t>God is with us</a:t>
            </a:r>
          </a:p>
        </p:txBody>
      </p:sp>
      <p:sp>
        <p:nvSpPr>
          <p:cNvPr id="71" name="Shape: First position"/>
          <p:cNvSpPr/>
          <p:nvPr/>
        </p:nvSpPr>
        <p:spPr>
          <a:xfrm>
            <a:off x="3745606" y="1561842"/>
            <a:ext cx="1242148" cy="307777"/>
          </a:xfrm>
          <a:prstGeom prst="rect">
            <a:avLst/>
          </a:prstGeom>
          <a:solidFill>
            <a:schemeClr val="bg1">
              <a:alpha val="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000" dirty="0">
                <a:solidFill>
                  <a:schemeClr val="tx1"/>
                </a:solidFill>
              </a:rPr>
              <a:t>Emmanuel</a:t>
            </a:r>
          </a:p>
        </p:txBody>
      </p:sp>
      <p:sp>
        <p:nvSpPr>
          <p:cNvPr id="15" name="TextBox: Sentence last part"/>
          <p:cNvSpPr txBox="1"/>
          <p:nvPr/>
        </p:nvSpPr>
        <p:spPr>
          <a:xfrm>
            <a:off x="228809" y="2806225"/>
            <a:ext cx="2816733" cy="307777"/>
          </a:xfrm>
          <a:prstGeom prst="rect">
            <a:avLst/>
          </a:prstGeom>
          <a:noFill/>
        </p:spPr>
        <p:txBody>
          <a:bodyPr wrap="none" lIns="0" tIns="0" rIns="0" bIns="0" rtlCol="0">
            <a:spAutoFit/>
          </a:bodyPr>
          <a:lstStyle>
            <a:defPPr>
              <a:defRPr lang="en-US"/>
            </a:defPPr>
          </a:lstStyle>
          <a:p>
            <a:r>
              <a:rPr lang="en-NZ" sz="2000" dirty="0"/>
              <a:t>God wants to be with his …</a:t>
            </a:r>
          </a:p>
        </p:txBody>
      </p:sp>
      <p:sp>
        <p:nvSpPr>
          <p:cNvPr id="13" name="TextBox: Sentence sixth part"/>
          <p:cNvSpPr txBox="1"/>
          <p:nvPr/>
        </p:nvSpPr>
        <p:spPr>
          <a:xfrm>
            <a:off x="228809" y="3219307"/>
            <a:ext cx="3252622" cy="307777"/>
          </a:xfrm>
          <a:prstGeom prst="rect">
            <a:avLst/>
          </a:prstGeom>
          <a:noFill/>
        </p:spPr>
        <p:txBody>
          <a:bodyPr wrap="none" lIns="0" tIns="0" rIns="0" bIns="0" rtlCol="0">
            <a:spAutoFit/>
          </a:bodyPr>
          <a:lstStyle>
            <a:defPPr>
              <a:defRPr lang="en-US"/>
            </a:defPPr>
          </a:lstStyle>
          <a:p>
            <a:r>
              <a:rPr lang="en-NZ" sz="2000" dirty="0"/>
              <a:t>That is why he sent Jesus, his …</a:t>
            </a:r>
          </a:p>
        </p:txBody>
      </p:sp>
      <p:sp>
        <p:nvSpPr>
          <p:cNvPr id="12" name="TextBox: Sentence fifth part"/>
          <p:cNvSpPr txBox="1"/>
          <p:nvPr/>
        </p:nvSpPr>
        <p:spPr>
          <a:xfrm>
            <a:off x="228809" y="2393143"/>
            <a:ext cx="5473403" cy="615553"/>
          </a:xfrm>
          <a:prstGeom prst="rect">
            <a:avLst/>
          </a:prstGeom>
          <a:noFill/>
        </p:spPr>
        <p:txBody>
          <a:bodyPr wrap="square" lIns="0" tIns="0" rIns="0" bIns="0" rtlCol="0">
            <a:spAutoFit/>
          </a:bodyPr>
          <a:lstStyle>
            <a:defPPr>
              <a:defRPr lang="en-US"/>
            </a:defPPr>
          </a:lstStyle>
          <a:p>
            <a:r>
              <a:rPr lang="en-NZ" sz="2000" dirty="0"/>
              <a:t>We call Jesus this name in Advent to remind us of his …</a:t>
            </a:r>
          </a:p>
        </p:txBody>
      </p:sp>
      <p:sp>
        <p:nvSpPr>
          <p:cNvPr id="9" name="TextBox: Sentence third part"/>
          <p:cNvSpPr txBox="1"/>
          <p:nvPr/>
        </p:nvSpPr>
        <p:spPr>
          <a:xfrm>
            <a:off x="228809" y="1980378"/>
            <a:ext cx="2099934" cy="307777"/>
          </a:xfrm>
          <a:prstGeom prst="rect">
            <a:avLst/>
          </a:prstGeom>
          <a:noFill/>
        </p:spPr>
        <p:txBody>
          <a:bodyPr wrap="none" lIns="0" tIns="0" rIns="0" bIns="0" rtlCol="0">
            <a:spAutoFit/>
          </a:bodyPr>
          <a:lstStyle>
            <a:defPPr>
              <a:defRPr lang="en-US"/>
            </a:defPPr>
          </a:lstStyle>
          <a:p>
            <a:r>
              <a:rPr lang="en-NZ" sz="2000" dirty="0"/>
              <a:t>Emmanuel means …</a:t>
            </a:r>
          </a:p>
        </p:txBody>
      </p:sp>
      <p:sp>
        <p:nvSpPr>
          <p:cNvPr id="3" name="Textbox: Sentence second part"/>
          <p:cNvSpPr txBox="1"/>
          <p:nvPr/>
        </p:nvSpPr>
        <p:spPr>
          <a:xfrm>
            <a:off x="228809" y="1566523"/>
            <a:ext cx="3516797" cy="307777"/>
          </a:xfrm>
          <a:prstGeom prst="rect">
            <a:avLst/>
          </a:prstGeom>
          <a:noFill/>
        </p:spPr>
        <p:txBody>
          <a:bodyPr wrap="none" lIns="0" tIns="0" rIns="0" bIns="0" rtlCol="0">
            <a:spAutoFit/>
          </a:bodyPr>
          <a:lstStyle>
            <a:defPPr>
              <a:defRPr lang="en-US"/>
            </a:defPPr>
          </a:lstStyle>
          <a:p>
            <a:r>
              <a:rPr lang="en-NZ" sz="2000" dirty="0"/>
              <a:t>A special name given to Jesus is …</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S-05</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684400" y="4774169"/>
            <a:ext cx="5519460" cy="3693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a word from the list or an empty space in the sentence to correctly position a word in the sentence. </a:t>
            </a:r>
          </a:p>
          <a:p>
            <a:r>
              <a:rPr lang="en-GB" sz="900" dirty="0" smtClean="0">
                <a:latin typeface="Arial" pitchFamily="34" charset="0"/>
                <a:ea typeface="Segoe UI" pitchFamily="34" charset="0"/>
                <a:cs typeface="Arial" pitchFamily="34" charset="0"/>
              </a:rPr>
              <a:t>            Click </a:t>
            </a:r>
            <a:r>
              <a:rPr lang="en-GB" sz="900" dirty="0">
                <a:latin typeface="Arial" pitchFamily="34" charset="0"/>
                <a:ea typeface="Segoe UI" pitchFamily="34" charset="0"/>
                <a:cs typeface="Arial" pitchFamily="34" charset="0"/>
              </a:rPr>
              <a:t>on worksheet button to go to worksheet. </a:t>
            </a:r>
          </a:p>
        </p:txBody>
      </p:sp>
      <p:sp>
        <p:nvSpPr>
          <p:cNvPr id="30" name="Action Button: Worksheet">
            <a:hlinkClick r:id="rId7"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Image result for Images of Jesus Emmanuel God with us">
            <a:hlinkClick r:id="rId8"/>
          </p:cNvPr>
          <p:cNvPicPr/>
          <p:nvPr/>
        </p:nvPicPr>
        <p:blipFill rotWithShape="1">
          <a:blip r:embed="rId9">
            <a:extLst>
              <a:ext uri="{28A0092B-C50C-407E-A947-70E740481C1C}">
                <a14:useLocalDpi xmlns:a14="http://schemas.microsoft.com/office/drawing/2010/main" val="0"/>
              </a:ext>
            </a:extLst>
          </a:blip>
          <a:srcRect b="20621"/>
          <a:stretch/>
        </p:blipFill>
        <p:spPr bwMode="auto">
          <a:xfrm>
            <a:off x="6748975" y="1423886"/>
            <a:ext cx="2262293" cy="1795421"/>
          </a:xfrm>
          <a:prstGeom prst="rect">
            <a:avLst/>
          </a:prstGeom>
          <a:noFill/>
          <a:ln>
            <a:noFill/>
          </a:ln>
          <a:extLst>
            <a:ext uri="{53640926-AAD7-44D8-BBD7-CCE9431645EC}">
              <a14:shadowObscured xmlns:a14="http://schemas.microsoft.com/office/drawing/2010/main"/>
            </a:ext>
          </a:extLst>
        </p:spPr>
      </p:pic>
      <p:sp>
        <p:nvSpPr>
          <p:cNvPr id="32" name="Action Button: Audio">
            <a:hlinkClick r:id="" action="ppaction://noaction" highlightClick="1"/>
          </p:cNvPr>
          <p:cNvSpPr/>
          <p:nvPr/>
        </p:nvSpPr>
        <p:spPr>
          <a:xfrm>
            <a:off x="6660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stop"/>
          <p:cNvSpPr txBox="1"/>
          <p:nvPr/>
        </p:nvSpPr>
        <p:spPr>
          <a:xfrm>
            <a:off x="3417744" y="4909873"/>
            <a:ext cx="2460931"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stop </a:t>
            </a:r>
            <a:r>
              <a:rPr lang="en-GB" sz="900" dirty="0" smtClean="0">
                <a:latin typeface="Arial" panose="020B0604020202020204" pitchFamily="34" charset="0"/>
                <a:cs typeface="Arial" panose="020B0604020202020204" pitchFamily="34" charset="0"/>
              </a:rPr>
              <a:t> ‘O Emmanuel’</a:t>
            </a:r>
            <a:endParaRPr lang="en-GB" sz="900" dirty="0">
              <a:latin typeface="Arial" panose="020B0604020202020204" pitchFamily="34" charset="0"/>
              <a:cs typeface="Arial" panose="020B0604020202020204" pitchFamily="34" charset="0"/>
            </a:endParaRPr>
          </a:p>
        </p:txBody>
      </p:sp>
      <p:sp>
        <p:nvSpPr>
          <p:cNvPr id="34" name="TextBox: Tool instructions start"/>
          <p:cNvSpPr txBox="1"/>
          <p:nvPr/>
        </p:nvSpPr>
        <p:spPr>
          <a:xfrm>
            <a:off x="3417744" y="4909873"/>
            <a:ext cx="2454519"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a:t>
            </a:r>
            <a:r>
              <a:rPr lang="en-GB" sz="900" dirty="0">
                <a:latin typeface="Arial" pitchFamily="34" charset="0"/>
                <a:ea typeface="Segoe UI" pitchFamily="34" charset="0"/>
                <a:cs typeface="Arial" pitchFamily="34" charset="0"/>
              </a:rPr>
              <a:t>play</a:t>
            </a:r>
            <a:r>
              <a:rPr lang="en-GB" sz="900" dirty="0">
                <a:latin typeface="Arial" panose="020B0604020202020204" pitchFamily="34" charset="0"/>
                <a:cs typeface="Arial" panose="020B0604020202020204" pitchFamily="34" charset="0"/>
              </a:rPr>
              <a:t> </a:t>
            </a:r>
            <a:r>
              <a:rPr lang="en-GB" sz="900" dirty="0" smtClean="0">
                <a:latin typeface="Arial" panose="020B0604020202020204" pitchFamily="34" charset="0"/>
                <a:cs typeface="Arial" panose="020B0604020202020204" pitchFamily="34" charset="0"/>
              </a:rPr>
              <a:t> ‘O Emmanuel’</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3056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7" presetClass="exit" presetSubtype="0" fill="hold" grpId="0" nodeType="clickEffect">
                                  <p:stCondLst>
                                    <p:cond delay="0"/>
                                  </p:stCondLst>
                                  <p:childTnLst>
                                    <p:animEffect transition="out" filter="fade">
                                      <p:cBhvr>
                                        <p:cTn id="11" dur="1000"/>
                                        <p:tgtEl>
                                          <p:spTgt spid="17"/>
                                        </p:tgtEl>
                                      </p:cBhvr>
                                    </p:animEffect>
                                    <p:anim calcmode="lin" valueType="num">
                                      <p:cBhvr>
                                        <p:cTn id="12" dur="1000"/>
                                        <p:tgtEl>
                                          <p:spTgt spid="17"/>
                                        </p:tgtEl>
                                        <p:attrNameLst>
                                          <p:attrName>ppt_x</p:attrName>
                                        </p:attrNameLst>
                                      </p:cBhvr>
                                      <p:tavLst>
                                        <p:tav tm="0">
                                          <p:val>
                                            <p:strVal val="ppt_x"/>
                                          </p:val>
                                        </p:tav>
                                        <p:tav tm="100000">
                                          <p:val>
                                            <p:strVal val="ppt_x"/>
                                          </p:val>
                                        </p:tav>
                                      </p:tavLst>
                                    </p:anim>
                                    <p:anim calcmode="lin" valueType="num">
                                      <p:cBhvr>
                                        <p:cTn id="13" dur="1000"/>
                                        <p:tgtEl>
                                          <p:spTgt spid="17"/>
                                        </p:tgtEl>
                                        <p:attrNameLst>
                                          <p:attrName>ppt_y</p:attrName>
                                        </p:attrNameLst>
                                      </p:cBhvr>
                                      <p:tavLst>
                                        <p:tav tm="0">
                                          <p:val>
                                            <p:strVal val="ppt_y"/>
                                          </p:val>
                                        </p:tav>
                                        <p:tav tm="100000">
                                          <p:val>
                                            <p:strVal val="ppt_y-.1"/>
                                          </p:val>
                                        </p:tav>
                                      </p:tavLst>
                                    </p:anim>
                                    <p:set>
                                      <p:cBhvr>
                                        <p:cTn id="14" dur="1" fill="hold">
                                          <p:stCondLst>
                                            <p:cond delay="999"/>
                                          </p:stCondLst>
                                        </p:cTn>
                                        <p:tgtEl>
                                          <p:spTgt spid="17"/>
                                        </p:tgtEl>
                                        <p:attrNameLst>
                                          <p:attrName>style.visibility</p:attrName>
                                        </p:attrNameLst>
                                      </p:cBhvr>
                                      <p:to>
                                        <p:strVal val="hidden"/>
                                      </p:to>
                                    </p:set>
                                  </p:childTnLst>
                                </p:cTn>
                              </p:par>
                              <p:par>
                                <p:cTn id="15" presetID="42" presetClass="entr" presetSubtype="0" fill="hold" grpId="0" nodeType="withEffect">
                                  <p:stCondLst>
                                    <p:cond delay="0"/>
                                  </p:stCondLst>
                                  <p:childTnLst>
                                    <p:set>
                                      <p:cBhvr>
                                        <p:cTn id="16"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17" dur="1000"/>
                                        <p:tgtEl>
                                          <p:spTgt spid="70">
                                            <p:txEl>
                                              <p:charRg st="4294967295" end="4294967295"/>
                                            </p:txEl>
                                          </p:spTgt>
                                        </p:tgtEl>
                                      </p:cBhvr>
                                    </p:animEffect>
                                    <p:anim calcmode="lin" valueType="num">
                                      <p:cBhvr>
                                        <p:cTn id="18"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19"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70"/>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grpId="1" nodeType="clickEffect">
                                  <p:stCondLst>
                                    <p:cond delay="0"/>
                                  </p:stCondLst>
                                  <p:childTnLst>
                                    <p:set>
                                      <p:cBhvr>
                                        <p:cTn id="24"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5" dur="1000"/>
                                        <p:tgtEl>
                                          <p:spTgt spid="70">
                                            <p:txEl>
                                              <p:charRg st="4294967295" end="4294967295"/>
                                            </p:txEl>
                                          </p:spTgt>
                                        </p:tgtEl>
                                      </p:cBhvr>
                                    </p:animEffect>
                                    <p:anim calcmode="lin" valueType="num">
                                      <p:cBhvr>
                                        <p:cTn id="26"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7"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28" presetID="47" presetClass="exit" presetSubtype="0" fill="hold" grpId="1" nodeType="withEffect">
                                  <p:stCondLst>
                                    <p:cond delay="0"/>
                                  </p:stCondLst>
                                  <p:childTnLst>
                                    <p:animEffect transition="out" filter="fade">
                                      <p:cBhvr>
                                        <p:cTn id="29" dur="1000"/>
                                        <p:tgtEl>
                                          <p:spTgt spid="17"/>
                                        </p:tgtEl>
                                      </p:cBhvr>
                                    </p:animEffect>
                                    <p:anim calcmode="lin" valueType="num">
                                      <p:cBhvr>
                                        <p:cTn id="30" dur="1000"/>
                                        <p:tgtEl>
                                          <p:spTgt spid="17"/>
                                        </p:tgtEl>
                                        <p:attrNameLst>
                                          <p:attrName>ppt_x</p:attrName>
                                        </p:attrNameLst>
                                      </p:cBhvr>
                                      <p:tavLst>
                                        <p:tav tm="0">
                                          <p:val>
                                            <p:strVal val="ppt_x"/>
                                          </p:val>
                                        </p:tav>
                                        <p:tav tm="100000">
                                          <p:val>
                                            <p:strVal val="ppt_x"/>
                                          </p:val>
                                        </p:tav>
                                      </p:tavLst>
                                    </p:anim>
                                    <p:anim calcmode="lin" valueType="num">
                                      <p:cBhvr>
                                        <p:cTn id="31" dur="1000"/>
                                        <p:tgtEl>
                                          <p:spTgt spid="17"/>
                                        </p:tgtEl>
                                        <p:attrNameLst>
                                          <p:attrName>ppt_y</p:attrName>
                                        </p:attrNameLst>
                                      </p:cBhvr>
                                      <p:tavLst>
                                        <p:tav tm="0">
                                          <p:val>
                                            <p:strVal val="ppt_y"/>
                                          </p:val>
                                        </p:tav>
                                        <p:tav tm="100000">
                                          <p:val>
                                            <p:strVal val="ppt_y-.1"/>
                                          </p:val>
                                        </p:tav>
                                      </p:tavLst>
                                    </p:anim>
                                    <p:set>
                                      <p:cBhvr>
                                        <p:cTn id="32"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47" presetClass="exit" presetSubtype="0" fill="hold" grpId="0" nodeType="clickEffect">
                                  <p:stCondLst>
                                    <p:cond delay="0"/>
                                  </p:stCondLst>
                                  <p:childTnLst>
                                    <p:animEffect transition="out" filter="fade">
                                      <p:cBhvr>
                                        <p:cTn id="37" dur="1000"/>
                                        <p:tgtEl>
                                          <p:spTgt spid="16"/>
                                        </p:tgtEl>
                                      </p:cBhvr>
                                    </p:animEffect>
                                    <p:anim calcmode="lin" valueType="num">
                                      <p:cBhvr>
                                        <p:cTn id="38" dur="1000"/>
                                        <p:tgtEl>
                                          <p:spTgt spid="16"/>
                                        </p:tgtEl>
                                        <p:attrNameLst>
                                          <p:attrName>ppt_x</p:attrName>
                                        </p:attrNameLst>
                                      </p:cBhvr>
                                      <p:tavLst>
                                        <p:tav tm="0">
                                          <p:val>
                                            <p:strVal val="ppt_x"/>
                                          </p:val>
                                        </p:tav>
                                        <p:tav tm="100000">
                                          <p:val>
                                            <p:strVal val="ppt_x"/>
                                          </p:val>
                                        </p:tav>
                                      </p:tavLst>
                                    </p:anim>
                                    <p:anim calcmode="lin" valueType="num">
                                      <p:cBhvr>
                                        <p:cTn id="39" dur="1000"/>
                                        <p:tgtEl>
                                          <p:spTgt spid="16"/>
                                        </p:tgtEl>
                                        <p:attrNameLst>
                                          <p:attrName>ppt_y</p:attrName>
                                        </p:attrNameLst>
                                      </p:cBhvr>
                                      <p:tavLst>
                                        <p:tav tm="0">
                                          <p:val>
                                            <p:strVal val="ppt_y"/>
                                          </p:val>
                                        </p:tav>
                                        <p:tav tm="100000">
                                          <p:val>
                                            <p:strVal val="ppt_y-.1"/>
                                          </p:val>
                                        </p:tav>
                                      </p:tavLst>
                                    </p:anim>
                                    <p:set>
                                      <p:cBhvr>
                                        <p:cTn id="40" dur="1" fill="hold">
                                          <p:stCondLst>
                                            <p:cond delay="999"/>
                                          </p:stCondLst>
                                        </p:cTn>
                                        <p:tgtEl>
                                          <p:spTgt spid="16"/>
                                        </p:tgtEl>
                                        <p:attrNameLst>
                                          <p:attrName>style.visibility</p:attrName>
                                        </p:attrNameLst>
                                      </p:cBhvr>
                                      <p:to>
                                        <p:strVal val="hidden"/>
                                      </p:to>
                                    </p:set>
                                  </p:childTnLst>
                                </p:cTn>
                              </p:par>
                              <p:par>
                                <p:cTn id="41" presetID="42" presetClass="entr" presetSubtype="0" fill="hold" grpId="0" nodeType="withEffect">
                                  <p:stCondLst>
                                    <p:cond delay="0"/>
                                  </p:stCondLst>
                                  <p:childTnLst>
                                    <p:set>
                                      <p:cBhvr>
                                        <p:cTn id="42"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43" dur="1000"/>
                                        <p:tgtEl>
                                          <p:spTgt spid="71">
                                            <p:txEl>
                                              <p:charRg st="4294967295" end="4294967295"/>
                                            </p:txEl>
                                          </p:spTgt>
                                        </p:tgtEl>
                                      </p:cBhvr>
                                    </p:animEffect>
                                    <p:anim calcmode="lin" valueType="num">
                                      <p:cBhvr>
                                        <p:cTn id="44"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5"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71"/>
                    </p:tgtEl>
                  </p:cond>
                </p:stCondLst>
                <p:endSync evt="end" delay="0">
                  <p:rtn val="all"/>
                </p:endSync>
                <p:childTnLst>
                  <p:par>
                    <p:cTn id="47" fill="hold">
                      <p:stCondLst>
                        <p:cond delay="0"/>
                      </p:stCondLst>
                      <p:childTnLst>
                        <p:par>
                          <p:cTn id="48" fill="hold">
                            <p:stCondLst>
                              <p:cond delay="0"/>
                            </p:stCondLst>
                            <p:childTnLst>
                              <p:par>
                                <p:cTn id="49" presetID="42" presetClass="entr" presetSubtype="0" fill="hold" grpId="1" nodeType="clickEffect">
                                  <p:stCondLst>
                                    <p:cond delay="0"/>
                                  </p:stCondLst>
                                  <p:childTnLst>
                                    <p:set>
                                      <p:cBhvr>
                                        <p:cTn id="50"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51" dur="1000"/>
                                        <p:tgtEl>
                                          <p:spTgt spid="71">
                                            <p:txEl>
                                              <p:charRg st="4294967295" end="4294967295"/>
                                            </p:txEl>
                                          </p:spTgt>
                                        </p:tgtEl>
                                      </p:cBhvr>
                                    </p:animEffect>
                                    <p:anim calcmode="lin" valueType="num">
                                      <p:cBhvr>
                                        <p:cTn id="52"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53"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54" presetID="47" presetClass="exit" presetSubtype="0" fill="hold" grpId="1" nodeType="withEffect">
                                  <p:stCondLst>
                                    <p:cond delay="0"/>
                                  </p:stCondLst>
                                  <p:childTnLst>
                                    <p:animEffect transition="out" filter="fade">
                                      <p:cBhvr>
                                        <p:cTn id="55" dur="1000"/>
                                        <p:tgtEl>
                                          <p:spTgt spid="16"/>
                                        </p:tgtEl>
                                      </p:cBhvr>
                                    </p:animEffect>
                                    <p:anim calcmode="lin" valueType="num">
                                      <p:cBhvr>
                                        <p:cTn id="56" dur="1000"/>
                                        <p:tgtEl>
                                          <p:spTgt spid="16"/>
                                        </p:tgtEl>
                                        <p:attrNameLst>
                                          <p:attrName>ppt_x</p:attrName>
                                        </p:attrNameLst>
                                      </p:cBhvr>
                                      <p:tavLst>
                                        <p:tav tm="0">
                                          <p:val>
                                            <p:strVal val="ppt_x"/>
                                          </p:val>
                                        </p:tav>
                                        <p:tav tm="100000">
                                          <p:val>
                                            <p:strVal val="ppt_x"/>
                                          </p:val>
                                        </p:tav>
                                      </p:tavLst>
                                    </p:anim>
                                    <p:anim calcmode="lin" valueType="num">
                                      <p:cBhvr>
                                        <p:cTn id="57" dur="1000"/>
                                        <p:tgtEl>
                                          <p:spTgt spid="16"/>
                                        </p:tgtEl>
                                        <p:attrNameLst>
                                          <p:attrName>ppt_y</p:attrName>
                                        </p:attrNameLst>
                                      </p:cBhvr>
                                      <p:tavLst>
                                        <p:tav tm="0">
                                          <p:val>
                                            <p:strVal val="ppt_y"/>
                                          </p:val>
                                        </p:tav>
                                        <p:tav tm="100000">
                                          <p:val>
                                            <p:strVal val="ppt_y-.1"/>
                                          </p:val>
                                        </p:tav>
                                      </p:tavLst>
                                    </p:anim>
                                    <p:set>
                                      <p:cBhvr>
                                        <p:cTn id="5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47" presetClass="exit" presetSubtype="0" fill="hold" grpId="0" nodeType="clickEffect">
                                  <p:stCondLst>
                                    <p:cond delay="0"/>
                                  </p:stCondLst>
                                  <p:childTnLst>
                                    <p:animEffect transition="out" filter="fade">
                                      <p:cBhvr>
                                        <p:cTn id="63" dur="1000"/>
                                        <p:tgtEl>
                                          <p:spTgt spid="18"/>
                                        </p:tgtEl>
                                      </p:cBhvr>
                                    </p:animEffect>
                                    <p:anim calcmode="lin" valueType="num">
                                      <p:cBhvr>
                                        <p:cTn id="64" dur="1000"/>
                                        <p:tgtEl>
                                          <p:spTgt spid="18"/>
                                        </p:tgtEl>
                                        <p:attrNameLst>
                                          <p:attrName>ppt_x</p:attrName>
                                        </p:attrNameLst>
                                      </p:cBhvr>
                                      <p:tavLst>
                                        <p:tav tm="0">
                                          <p:val>
                                            <p:strVal val="ppt_x"/>
                                          </p:val>
                                        </p:tav>
                                        <p:tav tm="100000">
                                          <p:val>
                                            <p:strVal val="ppt_x"/>
                                          </p:val>
                                        </p:tav>
                                      </p:tavLst>
                                    </p:anim>
                                    <p:anim calcmode="lin" valueType="num">
                                      <p:cBhvr>
                                        <p:cTn id="65" dur="1000"/>
                                        <p:tgtEl>
                                          <p:spTgt spid="18"/>
                                        </p:tgtEl>
                                        <p:attrNameLst>
                                          <p:attrName>ppt_y</p:attrName>
                                        </p:attrNameLst>
                                      </p:cBhvr>
                                      <p:tavLst>
                                        <p:tav tm="0">
                                          <p:val>
                                            <p:strVal val="ppt_y"/>
                                          </p:val>
                                        </p:tav>
                                        <p:tav tm="100000">
                                          <p:val>
                                            <p:strVal val="ppt_y-.1"/>
                                          </p:val>
                                        </p:tav>
                                      </p:tavLst>
                                    </p:anim>
                                    <p:set>
                                      <p:cBhvr>
                                        <p:cTn id="66" dur="1" fill="hold">
                                          <p:stCondLst>
                                            <p:cond delay="999"/>
                                          </p:stCondLst>
                                        </p:cTn>
                                        <p:tgtEl>
                                          <p:spTgt spid="18"/>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9" dur="1000"/>
                                        <p:tgtEl>
                                          <p:spTgt spid="68">
                                            <p:txEl>
                                              <p:charRg st="4294967295" end="4294967295"/>
                                            </p:txEl>
                                          </p:spTgt>
                                        </p:tgtEl>
                                      </p:cBhvr>
                                    </p:animEffect>
                                    <p:anim calcmode="lin" valueType="num">
                                      <p:cBhvr>
                                        <p:cTn id="70"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1"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72" restart="whenNotActive" fill="hold" evtFilter="cancelBubble" nodeType="interactiveSeq">
                <p:stCondLst>
                  <p:cond evt="onClick" delay="0">
                    <p:tgtEl>
                      <p:spTgt spid="68"/>
                    </p:tgtEl>
                  </p:cond>
                </p:stCondLst>
                <p:endSync evt="end" delay="0">
                  <p:rtn val="all"/>
                </p:endSync>
                <p:childTnLst>
                  <p:par>
                    <p:cTn id="73" fill="hold">
                      <p:stCondLst>
                        <p:cond delay="0"/>
                      </p:stCondLst>
                      <p:childTnLst>
                        <p:par>
                          <p:cTn id="74" fill="hold">
                            <p:stCondLst>
                              <p:cond delay="0"/>
                            </p:stCondLst>
                            <p:childTnLst>
                              <p:par>
                                <p:cTn id="75" presetID="42" presetClass="entr" presetSubtype="0" fill="hold" grpId="1" nodeType="clickEffect">
                                  <p:stCondLst>
                                    <p:cond delay="0"/>
                                  </p:stCondLst>
                                  <p:childTnLst>
                                    <p:set>
                                      <p:cBhvr>
                                        <p:cTn id="76"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7" dur="1000"/>
                                        <p:tgtEl>
                                          <p:spTgt spid="68">
                                            <p:txEl>
                                              <p:charRg st="4294967295" end="4294967295"/>
                                            </p:txEl>
                                          </p:spTgt>
                                        </p:tgtEl>
                                      </p:cBhvr>
                                    </p:animEffect>
                                    <p:anim calcmode="lin" valueType="num">
                                      <p:cBhvr>
                                        <p:cTn id="78"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9"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80" presetID="47" presetClass="exit" presetSubtype="0" fill="hold" grpId="1" nodeType="withEffect">
                                  <p:stCondLst>
                                    <p:cond delay="0"/>
                                  </p:stCondLst>
                                  <p:childTnLst>
                                    <p:animEffect transition="out" filter="fade">
                                      <p:cBhvr>
                                        <p:cTn id="81" dur="1000"/>
                                        <p:tgtEl>
                                          <p:spTgt spid="18"/>
                                        </p:tgtEl>
                                      </p:cBhvr>
                                    </p:animEffect>
                                    <p:anim calcmode="lin" valueType="num">
                                      <p:cBhvr>
                                        <p:cTn id="82" dur="1000"/>
                                        <p:tgtEl>
                                          <p:spTgt spid="18"/>
                                        </p:tgtEl>
                                        <p:attrNameLst>
                                          <p:attrName>ppt_x</p:attrName>
                                        </p:attrNameLst>
                                      </p:cBhvr>
                                      <p:tavLst>
                                        <p:tav tm="0">
                                          <p:val>
                                            <p:strVal val="ppt_x"/>
                                          </p:val>
                                        </p:tav>
                                        <p:tav tm="100000">
                                          <p:val>
                                            <p:strVal val="ppt_x"/>
                                          </p:val>
                                        </p:tav>
                                      </p:tavLst>
                                    </p:anim>
                                    <p:anim calcmode="lin" valueType="num">
                                      <p:cBhvr>
                                        <p:cTn id="83" dur="1000"/>
                                        <p:tgtEl>
                                          <p:spTgt spid="18"/>
                                        </p:tgtEl>
                                        <p:attrNameLst>
                                          <p:attrName>ppt_y</p:attrName>
                                        </p:attrNameLst>
                                      </p:cBhvr>
                                      <p:tavLst>
                                        <p:tav tm="0">
                                          <p:val>
                                            <p:strVal val="ppt_y"/>
                                          </p:val>
                                        </p:tav>
                                        <p:tav tm="100000">
                                          <p:val>
                                            <p:strVal val="ppt_y-.1"/>
                                          </p:val>
                                        </p:tav>
                                      </p:tavLst>
                                    </p:anim>
                                    <p:set>
                                      <p:cBhvr>
                                        <p:cTn id="8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5" restart="whenNotActive" fill="hold" evtFilter="cancelBubble" nodeType="interactiveSeq">
                <p:stCondLst>
                  <p:cond evt="onClick" delay="0">
                    <p:tgtEl>
                      <p:spTgt spid="19"/>
                    </p:tgtEl>
                  </p:cond>
                </p:stCondLst>
                <p:endSync evt="end" delay="0">
                  <p:rtn val="all"/>
                </p:endSync>
                <p:childTnLst>
                  <p:par>
                    <p:cTn id="86" fill="hold">
                      <p:stCondLst>
                        <p:cond delay="0"/>
                      </p:stCondLst>
                      <p:childTnLst>
                        <p:par>
                          <p:cTn id="87" fill="hold">
                            <p:stCondLst>
                              <p:cond delay="0"/>
                            </p:stCondLst>
                            <p:childTnLst>
                              <p:par>
                                <p:cTn id="88" presetID="47" presetClass="exit" presetSubtype="0" fill="hold" grpId="0" nodeType="clickEffect">
                                  <p:stCondLst>
                                    <p:cond delay="0"/>
                                  </p:stCondLst>
                                  <p:childTnLst>
                                    <p:animEffect transition="out" filter="fade">
                                      <p:cBhvr>
                                        <p:cTn id="89" dur="1000"/>
                                        <p:tgtEl>
                                          <p:spTgt spid="19"/>
                                        </p:tgtEl>
                                      </p:cBhvr>
                                    </p:animEffect>
                                    <p:anim calcmode="lin" valueType="num">
                                      <p:cBhvr>
                                        <p:cTn id="90" dur="1000"/>
                                        <p:tgtEl>
                                          <p:spTgt spid="19"/>
                                        </p:tgtEl>
                                        <p:attrNameLst>
                                          <p:attrName>ppt_x</p:attrName>
                                        </p:attrNameLst>
                                      </p:cBhvr>
                                      <p:tavLst>
                                        <p:tav tm="0">
                                          <p:val>
                                            <p:strVal val="ppt_x"/>
                                          </p:val>
                                        </p:tav>
                                        <p:tav tm="100000">
                                          <p:val>
                                            <p:strVal val="ppt_x"/>
                                          </p:val>
                                        </p:tav>
                                      </p:tavLst>
                                    </p:anim>
                                    <p:anim calcmode="lin" valueType="num">
                                      <p:cBhvr>
                                        <p:cTn id="91" dur="1000"/>
                                        <p:tgtEl>
                                          <p:spTgt spid="19"/>
                                        </p:tgtEl>
                                        <p:attrNameLst>
                                          <p:attrName>ppt_y</p:attrName>
                                        </p:attrNameLst>
                                      </p:cBhvr>
                                      <p:tavLst>
                                        <p:tav tm="0">
                                          <p:val>
                                            <p:strVal val="ppt_y"/>
                                          </p:val>
                                        </p:tav>
                                        <p:tav tm="100000">
                                          <p:val>
                                            <p:strVal val="ppt_y-.1"/>
                                          </p:val>
                                        </p:tav>
                                      </p:tavLst>
                                    </p:anim>
                                    <p:set>
                                      <p:cBhvr>
                                        <p:cTn id="92" dur="1" fill="hold">
                                          <p:stCondLst>
                                            <p:cond delay="999"/>
                                          </p:stCondLst>
                                        </p:cTn>
                                        <p:tgtEl>
                                          <p:spTgt spid="19"/>
                                        </p:tgtEl>
                                        <p:attrNameLst>
                                          <p:attrName>style.visibility</p:attrName>
                                        </p:attrNameLst>
                                      </p:cBhvr>
                                      <p:to>
                                        <p:strVal val="hidden"/>
                                      </p:to>
                                    </p:set>
                                  </p:childTnLst>
                                </p:cTn>
                              </p:par>
                              <p:par>
                                <p:cTn id="93" presetID="42" presetClass="entr" presetSubtype="0" fill="hold" grpId="0" nodeType="withEffect">
                                  <p:stCondLst>
                                    <p:cond delay="0"/>
                                  </p:stCondLst>
                                  <p:childTnLst>
                                    <p:set>
                                      <p:cBhvr>
                                        <p:cTn id="94"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5" dur="1000"/>
                                        <p:tgtEl>
                                          <p:spTgt spid="69">
                                            <p:txEl>
                                              <p:charRg st="4294967295" end="4294967295"/>
                                            </p:txEl>
                                          </p:spTgt>
                                        </p:tgtEl>
                                      </p:cBhvr>
                                    </p:animEffect>
                                    <p:anim calcmode="lin" valueType="num">
                                      <p:cBhvr>
                                        <p:cTn id="96"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97"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69"/>
                    </p:tgtEl>
                  </p:cond>
                </p:stCondLst>
                <p:endSync evt="end" delay="0">
                  <p:rtn val="all"/>
                </p:endSync>
                <p:childTnLst>
                  <p:par>
                    <p:cTn id="99" fill="hold">
                      <p:stCondLst>
                        <p:cond delay="0"/>
                      </p:stCondLst>
                      <p:childTnLst>
                        <p:par>
                          <p:cTn id="100" fill="hold">
                            <p:stCondLst>
                              <p:cond delay="0"/>
                            </p:stCondLst>
                            <p:childTnLst>
                              <p:par>
                                <p:cTn id="101" presetID="42" presetClass="entr" presetSubtype="0" fill="hold" grpId="1" nodeType="clickEffect">
                                  <p:stCondLst>
                                    <p:cond delay="0"/>
                                  </p:stCondLst>
                                  <p:childTnLst>
                                    <p:set>
                                      <p:cBhvr>
                                        <p:cTn id="102"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103" dur="1000"/>
                                        <p:tgtEl>
                                          <p:spTgt spid="69">
                                            <p:txEl>
                                              <p:charRg st="4294967295" end="4294967295"/>
                                            </p:txEl>
                                          </p:spTgt>
                                        </p:tgtEl>
                                      </p:cBhvr>
                                    </p:animEffect>
                                    <p:anim calcmode="lin" valueType="num">
                                      <p:cBhvr>
                                        <p:cTn id="104"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105"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par>
                                <p:cTn id="106" presetID="47" presetClass="exit" presetSubtype="0" fill="hold" grpId="1" nodeType="withEffect">
                                  <p:stCondLst>
                                    <p:cond delay="0"/>
                                  </p:stCondLst>
                                  <p:childTnLst>
                                    <p:animEffect transition="out" filter="fade">
                                      <p:cBhvr>
                                        <p:cTn id="107" dur="1000"/>
                                        <p:tgtEl>
                                          <p:spTgt spid="19"/>
                                        </p:tgtEl>
                                      </p:cBhvr>
                                    </p:animEffect>
                                    <p:anim calcmode="lin" valueType="num">
                                      <p:cBhvr>
                                        <p:cTn id="108" dur="1000"/>
                                        <p:tgtEl>
                                          <p:spTgt spid="19"/>
                                        </p:tgtEl>
                                        <p:attrNameLst>
                                          <p:attrName>ppt_x</p:attrName>
                                        </p:attrNameLst>
                                      </p:cBhvr>
                                      <p:tavLst>
                                        <p:tav tm="0">
                                          <p:val>
                                            <p:strVal val="ppt_x"/>
                                          </p:val>
                                        </p:tav>
                                        <p:tav tm="100000">
                                          <p:val>
                                            <p:strVal val="ppt_x"/>
                                          </p:val>
                                        </p:tav>
                                      </p:tavLst>
                                    </p:anim>
                                    <p:anim calcmode="lin" valueType="num">
                                      <p:cBhvr>
                                        <p:cTn id="109" dur="1000"/>
                                        <p:tgtEl>
                                          <p:spTgt spid="19"/>
                                        </p:tgtEl>
                                        <p:attrNameLst>
                                          <p:attrName>ppt_y</p:attrName>
                                        </p:attrNameLst>
                                      </p:cBhvr>
                                      <p:tavLst>
                                        <p:tav tm="0">
                                          <p:val>
                                            <p:strVal val="ppt_y"/>
                                          </p:val>
                                        </p:tav>
                                        <p:tav tm="100000">
                                          <p:val>
                                            <p:strVal val="ppt_y-.1"/>
                                          </p:val>
                                        </p:tav>
                                      </p:tavLst>
                                    </p:anim>
                                    <p:set>
                                      <p:cBhvr>
                                        <p:cTn id="110"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cTn>
                              </p:par>
                              <p:par>
                                <p:cTn id="119" presetID="42" presetClass="entr" presetSubtype="0" fill="hold" grpId="0" nodeType="withEffect">
                                  <p:stCondLst>
                                    <p:cond delay="0"/>
                                  </p:stCondLst>
                                  <p:childTnLst>
                                    <p:set>
                                      <p:cBhvr>
                                        <p:cTn id="120"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21" dur="1000"/>
                                        <p:tgtEl>
                                          <p:spTgt spid="23">
                                            <p:txEl>
                                              <p:charRg st="4294967295" end="4294967295"/>
                                            </p:txEl>
                                          </p:spTgt>
                                        </p:tgtEl>
                                      </p:cBhvr>
                                    </p:animEffect>
                                    <p:anim calcmode="lin" valueType="num">
                                      <p:cBhvr>
                                        <p:cTn id="122"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23"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124" restart="whenNotActive" fill="hold" evtFilter="cancelBubble" nodeType="interactiveSeq">
                <p:stCondLst>
                  <p:cond evt="onClick" delay="0">
                    <p:tgtEl>
                      <p:spTgt spid="23"/>
                    </p:tgtEl>
                  </p:cond>
                </p:stCondLst>
                <p:endSync evt="end" delay="0">
                  <p:rtn val="all"/>
                </p:endSync>
                <p:childTnLst>
                  <p:par>
                    <p:cTn id="125" fill="hold">
                      <p:stCondLst>
                        <p:cond delay="0"/>
                      </p:stCondLst>
                      <p:childTnLst>
                        <p:par>
                          <p:cTn id="126" fill="hold">
                            <p:stCondLst>
                              <p:cond delay="0"/>
                            </p:stCondLst>
                            <p:childTnLst>
                              <p:par>
                                <p:cTn id="127" presetID="42" presetClass="entr" presetSubtype="0" fill="hold" grpId="1" nodeType="clickEffect">
                                  <p:stCondLst>
                                    <p:cond delay="0"/>
                                  </p:stCondLst>
                                  <p:childTnLst>
                                    <p:set>
                                      <p:cBhvr>
                                        <p:cTn id="128"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29" dur="1000"/>
                                        <p:tgtEl>
                                          <p:spTgt spid="23">
                                            <p:txEl>
                                              <p:charRg st="4294967295" end="4294967295"/>
                                            </p:txEl>
                                          </p:spTgt>
                                        </p:tgtEl>
                                      </p:cBhvr>
                                    </p:animEffect>
                                    <p:anim calcmode="lin" valueType="num">
                                      <p:cBhvr>
                                        <p:cTn id="130"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31"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par>
                                <p:cTn id="132" presetID="47" presetClass="exit" presetSubtype="0" fill="hold" grpId="1" nodeType="withEffect">
                                  <p:stCondLst>
                                    <p:cond delay="0"/>
                                  </p:stCondLst>
                                  <p:childTnLst>
                                    <p:animEffect transition="out" filter="fade">
                                      <p:cBhvr>
                                        <p:cTn id="133" dur="1000"/>
                                        <p:tgtEl>
                                          <p:spTgt spid="20"/>
                                        </p:tgtEl>
                                      </p:cBhvr>
                                    </p:animEffect>
                                    <p:anim calcmode="lin" valueType="num">
                                      <p:cBhvr>
                                        <p:cTn id="134" dur="1000"/>
                                        <p:tgtEl>
                                          <p:spTgt spid="20"/>
                                        </p:tgtEl>
                                        <p:attrNameLst>
                                          <p:attrName>ppt_x</p:attrName>
                                        </p:attrNameLst>
                                      </p:cBhvr>
                                      <p:tavLst>
                                        <p:tav tm="0">
                                          <p:val>
                                            <p:strVal val="ppt_x"/>
                                          </p:val>
                                        </p:tav>
                                        <p:tav tm="100000">
                                          <p:val>
                                            <p:strVal val="ppt_x"/>
                                          </p:val>
                                        </p:tav>
                                      </p:tavLst>
                                    </p:anim>
                                    <p:anim calcmode="lin" valueType="num">
                                      <p:cBhvr>
                                        <p:cTn id="135" dur="1000"/>
                                        <p:tgtEl>
                                          <p:spTgt spid="20"/>
                                        </p:tgtEl>
                                        <p:attrNameLst>
                                          <p:attrName>ppt_y</p:attrName>
                                        </p:attrNameLst>
                                      </p:cBhvr>
                                      <p:tavLst>
                                        <p:tav tm="0">
                                          <p:val>
                                            <p:strVal val="ppt_y"/>
                                          </p:val>
                                        </p:tav>
                                        <p:tav tm="100000">
                                          <p:val>
                                            <p:strVal val="ppt_y-.1"/>
                                          </p:val>
                                        </p:tav>
                                      </p:tavLst>
                                    </p:anim>
                                    <p:set>
                                      <p:cBhvr>
                                        <p:cTn id="136"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7" restart="whenNotActive" fill="hold" evtFilter="cancelBubble" nodeType="interactiveSeq">
                <p:stCondLst>
                  <p:cond evt="onClick" delay="0">
                    <p:tgtEl>
                      <p:spTgt spid="26"/>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2" nodeType="clickEffect">
                                  <p:stCondLst>
                                    <p:cond delay="0"/>
                                  </p:stCondLst>
                                  <p:childTnLst>
                                    <p:set>
                                      <p:cBhvr>
                                        <p:cTn id="141" dur="1" fill="hold">
                                          <p:stCondLst>
                                            <p:cond delay="0"/>
                                          </p:stCondLst>
                                        </p:cTn>
                                        <p:tgtEl>
                                          <p:spTgt spid="17"/>
                                        </p:tgtEl>
                                        <p:attrNameLst>
                                          <p:attrName>style.visibility</p:attrName>
                                        </p:attrNameLst>
                                      </p:cBhvr>
                                      <p:to>
                                        <p:strVal val="visible"/>
                                      </p:to>
                                    </p:set>
                                  </p:childTnLst>
                                </p:cTn>
                              </p:par>
                              <p:par>
                                <p:cTn id="142" presetID="1" presetClass="entr" presetSubtype="0" fill="hold" grpId="2" nodeType="withEffect">
                                  <p:stCondLst>
                                    <p:cond delay="0"/>
                                  </p:stCondLst>
                                  <p:childTnLst>
                                    <p:set>
                                      <p:cBhvr>
                                        <p:cTn id="143" dur="1" fill="hold">
                                          <p:stCondLst>
                                            <p:cond delay="0"/>
                                          </p:stCondLst>
                                        </p:cTn>
                                        <p:tgtEl>
                                          <p:spTgt spid="16"/>
                                        </p:tgtEl>
                                        <p:attrNameLst>
                                          <p:attrName>style.visibility</p:attrName>
                                        </p:attrNameLst>
                                      </p:cBhvr>
                                      <p:to>
                                        <p:strVal val="visible"/>
                                      </p:to>
                                    </p:set>
                                  </p:childTnLst>
                                </p:cTn>
                              </p:par>
                              <p:par>
                                <p:cTn id="144" presetID="1" presetClass="entr" presetSubtype="0" fill="hold" grpId="2" nodeType="withEffect">
                                  <p:stCondLst>
                                    <p:cond delay="0"/>
                                  </p:stCondLst>
                                  <p:childTnLst>
                                    <p:set>
                                      <p:cBhvr>
                                        <p:cTn id="145" dur="1" fill="hold">
                                          <p:stCondLst>
                                            <p:cond delay="0"/>
                                          </p:stCondLst>
                                        </p:cTn>
                                        <p:tgtEl>
                                          <p:spTgt spid="18"/>
                                        </p:tgtEl>
                                        <p:attrNameLst>
                                          <p:attrName>style.visibility</p:attrName>
                                        </p:attrNameLst>
                                      </p:cBhvr>
                                      <p:to>
                                        <p:strVal val="visible"/>
                                      </p:to>
                                    </p:set>
                                  </p:childTnLst>
                                </p:cTn>
                              </p:par>
                              <p:par>
                                <p:cTn id="146" presetID="1" presetClass="entr" presetSubtype="0" fill="hold" grpId="2" nodeType="withEffect">
                                  <p:stCondLst>
                                    <p:cond delay="0"/>
                                  </p:stCondLst>
                                  <p:childTnLst>
                                    <p:set>
                                      <p:cBhvr>
                                        <p:cTn id="147" dur="1" fill="hold">
                                          <p:stCondLst>
                                            <p:cond delay="0"/>
                                          </p:stCondLst>
                                        </p:cTn>
                                        <p:tgtEl>
                                          <p:spTgt spid="19"/>
                                        </p:tgtEl>
                                        <p:attrNameLst>
                                          <p:attrName>style.visibility</p:attrName>
                                        </p:attrNameLst>
                                      </p:cBhvr>
                                      <p:to>
                                        <p:strVal val="visible"/>
                                      </p:to>
                                    </p:set>
                                  </p:childTnLst>
                                </p:cTn>
                              </p:par>
                              <p:par>
                                <p:cTn id="148" presetID="1" presetClass="entr" presetSubtype="0" fill="hold" grpId="2" nodeType="withEffect">
                                  <p:stCondLst>
                                    <p:cond delay="0"/>
                                  </p:stCondLst>
                                  <p:childTnLst>
                                    <p:set>
                                      <p:cBhvr>
                                        <p:cTn id="149" dur="1" fill="hold">
                                          <p:stCondLst>
                                            <p:cond delay="0"/>
                                          </p:stCondLst>
                                        </p:cTn>
                                        <p:tgtEl>
                                          <p:spTgt spid="20"/>
                                        </p:tgtEl>
                                        <p:attrNameLst>
                                          <p:attrName>style.visibility</p:attrName>
                                        </p:attrNameLst>
                                      </p:cBhvr>
                                      <p:to>
                                        <p:strVal val="visible"/>
                                      </p:to>
                                    </p:set>
                                  </p:childTnLst>
                                </p:cTn>
                              </p:par>
                              <p:par>
                                <p:cTn id="150" presetID="1" presetClass="exit" presetSubtype="0" fill="hold" grpId="2" nodeType="withEffect">
                                  <p:stCondLst>
                                    <p:cond delay="0"/>
                                  </p:stCondLst>
                                  <p:childTnLst>
                                    <p:set>
                                      <p:cBhvr>
                                        <p:cTn id="151" dur="1" fill="hold">
                                          <p:stCondLst>
                                            <p:cond delay="0"/>
                                          </p:stCondLst>
                                        </p:cTn>
                                        <p:tgtEl>
                                          <p:spTgt spid="70">
                                            <p:txEl>
                                              <p:charRg st="4294967295" end="4294967295"/>
                                            </p:txEl>
                                          </p:spTgt>
                                        </p:tgtEl>
                                        <p:attrNameLst>
                                          <p:attrName>style.visibility</p:attrName>
                                        </p:attrNameLst>
                                      </p:cBhvr>
                                      <p:to>
                                        <p:strVal val="hidden"/>
                                      </p:to>
                                    </p:set>
                                  </p:childTnLst>
                                </p:cTn>
                              </p:par>
                              <p:par>
                                <p:cTn id="152" presetID="1" presetClass="exit" presetSubtype="0" fill="hold" grpId="2" nodeType="withEffect">
                                  <p:stCondLst>
                                    <p:cond delay="0"/>
                                  </p:stCondLst>
                                  <p:childTnLst>
                                    <p:set>
                                      <p:cBhvr>
                                        <p:cTn id="153" dur="1" fill="hold">
                                          <p:stCondLst>
                                            <p:cond delay="0"/>
                                          </p:stCondLst>
                                        </p:cTn>
                                        <p:tgtEl>
                                          <p:spTgt spid="71">
                                            <p:txEl>
                                              <p:charRg st="4294967295" end="4294967295"/>
                                            </p:txEl>
                                          </p:spTgt>
                                        </p:tgtEl>
                                        <p:attrNameLst>
                                          <p:attrName>style.visibility</p:attrName>
                                        </p:attrNameLst>
                                      </p:cBhvr>
                                      <p:to>
                                        <p:strVal val="hidden"/>
                                      </p:to>
                                    </p:set>
                                  </p:childTnLst>
                                </p:cTn>
                              </p:par>
                              <p:par>
                                <p:cTn id="154" presetID="1" presetClass="exit" presetSubtype="0" fill="hold" grpId="2" nodeType="withEffect">
                                  <p:stCondLst>
                                    <p:cond delay="0"/>
                                  </p:stCondLst>
                                  <p:childTnLst>
                                    <p:set>
                                      <p:cBhvr>
                                        <p:cTn id="155" dur="1" fill="hold">
                                          <p:stCondLst>
                                            <p:cond delay="0"/>
                                          </p:stCondLst>
                                        </p:cTn>
                                        <p:tgtEl>
                                          <p:spTgt spid="68">
                                            <p:txEl>
                                              <p:charRg st="4294967295" end="4294967295"/>
                                            </p:txEl>
                                          </p:spTgt>
                                        </p:tgtEl>
                                        <p:attrNameLst>
                                          <p:attrName>style.visibility</p:attrName>
                                        </p:attrNameLst>
                                      </p:cBhvr>
                                      <p:to>
                                        <p:strVal val="hidden"/>
                                      </p:to>
                                    </p:set>
                                  </p:childTnLst>
                                </p:cTn>
                              </p:par>
                              <p:par>
                                <p:cTn id="156" presetID="1" presetClass="exit" presetSubtype="0" fill="hold" grpId="2" nodeType="withEffect">
                                  <p:stCondLst>
                                    <p:cond delay="0"/>
                                  </p:stCondLst>
                                  <p:childTnLst>
                                    <p:set>
                                      <p:cBhvr>
                                        <p:cTn id="157" dur="1" fill="hold">
                                          <p:stCondLst>
                                            <p:cond delay="0"/>
                                          </p:stCondLst>
                                        </p:cTn>
                                        <p:tgtEl>
                                          <p:spTgt spid="69">
                                            <p:txEl>
                                              <p:charRg st="4294967295" end="4294967295"/>
                                            </p:txEl>
                                          </p:spTgt>
                                        </p:tgtEl>
                                        <p:attrNameLst>
                                          <p:attrName>style.visibility</p:attrName>
                                        </p:attrNameLst>
                                      </p:cBhvr>
                                      <p:to>
                                        <p:strVal val="hidden"/>
                                      </p:to>
                                    </p:set>
                                  </p:childTnLst>
                                </p:cTn>
                              </p:par>
                              <p:par>
                                <p:cTn id="158" presetID="1" presetClass="exit" presetSubtype="0" fill="hold" grpId="2" nodeType="withEffect">
                                  <p:stCondLst>
                                    <p:cond delay="0"/>
                                  </p:stCondLst>
                                  <p:childTnLst>
                                    <p:set>
                                      <p:cBhvr>
                                        <p:cTn id="159"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0" restart="whenNotActive" fill="hold" evtFilter="cancelBubble" nodeType="interactiveSeq">
                <p:stCondLst>
                  <p:cond evt="onClick" delay="0">
                    <p:tgtEl>
                      <p:spTgt spid="27"/>
                    </p:tgtEl>
                  </p:cond>
                </p:stCondLst>
                <p:endSync evt="end" delay="0">
                  <p:rtn val="all"/>
                </p:endSync>
                <p:childTnLst>
                  <p:par>
                    <p:cTn id="161" fill="hold">
                      <p:stCondLst>
                        <p:cond delay="0"/>
                      </p:stCondLst>
                      <p:childTnLst>
                        <p:par>
                          <p:cTn id="162" fill="hold">
                            <p:stCondLst>
                              <p:cond delay="0"/>
                            </p:stCondLst>
                            <p:childTnLst>
                              <p:par>
                                <p:cTn id="163" presetID="1" presetClass="entr" presetSubtype="0" fill="hold" grpId="3" nodeType="clickEffect">
                                  <p:stCondLst>
                                    <p:cond delay="0"/>
                                  </p:stCondLst>
                                  <p:childTnLst>
                                    <p:set>
                                      <p:cBhvr>
                                        <p:cTn id="164" dur="1" fill="hold">
                                          <p:stCondLst>
                                            <p:cond delay="0"/>
                                          </p:stCondLst>
                                        </p:cTn>
                                        <p:tgtEl>
                                          <p:spTgt spid="17"/>
                                        </p:tgtEl>
                                        <p:attrNameLst>
                                          <p:attrName>style.visibility</p:attrName>
                                        </p:attrNameLst>
                                      </p:cBhvr>
                                      <p:to>
                                        <p:strVal val="visible"/>
                                      </p:to>
                                    </p:set>
                                  </p:childTnLst>
                                </p:cTn>
                              </p:par>
                              <p:par>
                                <p:cTn id="165" presetID="1" presetClass="entr" presetSubtype="0" fill="hold" grpId="3" nodeType="withEffect">
                                  <p:stCondLst>
                                    <p:cond delay="0"/>
                                  </p:stCondLst>
                                  <p:childTnLst>
                                    <p:set>
                                      <p:cBhvr>
                                        <p:cTn id="166" dur="1" fill="hold">
                                          <p:stCondLst>
                                            <p:cond delay="0"/>
                                          </p:stCondLst>
                                        </p:cTn>
                                        <p:tgtEl>
                                          <p:spTgt spid="16"/>
                                        </p:tgtEl>
                                        <p:attrNameLst>
                                          <p:attrName>style.visibility</p:attrName>
                                        </p:attrNameLst>
                                      </p:cBhvr>
                                      <p:to>
                                        <p:strVal val="visible"/>
                                      </p:to>
                                    </p:set>
                                  </p:childTnLst>
                                </p:cTn>
                              </p:par>
                              <p:par>
                                <p:cTn id="167" presetID="1" presetClass="entr" presetSubtype="0" fill="hold" grpId="3" nodeType="withEffect">
                                  <p:stCondLst>
                                    <p:cond delay="0"/>
                                  </p:stCondLst>
                                  <p:childTnLst>
                                    <p:set>
                                      <p:cBhvr>
                                        <p:cTn id="168" dur="1" fill="hold">
                                          <p:stCondLst>
                                            <p:cond delay="0"/>
                                          </p:stCondLst>
                                        </p:cTn>
                                        <p:tgtEl>
                                          <p:spTgt spid="18"/>
                                        </p:tgtEl>
                                        <p:attrNameLst>
                                          <p:attrName>style.visibility</p:attrName>
                                        </p:attrNameLst>
                                      </p:cBhvr>
                                      <p:to>
                                        <p:strVal val="visible"/>
                                      </p:to>
                                    </p:set>
                                  </p:childTnLst>
                                </p:cTn>
                              </p:par>
                              <p:par>
                                <p:cTn id="169" presetID="1" presetClass="entr" presetSubtype="0" fill="hold" grpId="3" nodeType="withEffect">
                                  <p:stCondLst>
                                    <p:cond delay="0"/>
                                  </p:stCondLst>
                                  <p:childTnLst>
                                    <p:set>
                                      <p:cBhvr>
                                        <p:cTn id="170" dur="1" fill="hold">
                                          <p:stCondLst>
                                            <p:cond delay="0"/>
                                          </p:stCondLst>
                                        </p:cTn>
                                        <p:tgtEl>
                                          <p:spTgt spid="19"/>
                                        </p:tgtEl>
                                        <p:attrNameLst>
                                          <p:attrName>style.visibility</p:attrName>
                                        </p:attrNameLst>
                                      </p:cBhvr>
                                      <p:to>
                                        <p:strVal val="visible"/>
                                      </p:to>
                                    </p:set>
                                  </p:childTnLst>
                                </p:cTn>
                              </p:par>
                              <p:par>
                                <p:cTn id="171" presetID="1" presetClass="entr" presetSubtype="0" fill="hold" grpId="3" nodeType="withEffect">
                                  <p:stCondLst>
                                    <p:cond delay="0"/>
                                  </p:stCondLst>
                                  <p:childTnLst>
                                    <p:set>
                                      <p:cBhvr>
                                        <p:cTn id="172" dur="1" fill="hold">
                                          <p:stCondLst>
                                            <p:cond delay="0"/>
                                          </p:stCondLst>
                                        </p:cTn>
                                        <p:tgtEl>
                                          <p:spTgt spid="20"/>
                                        </p:tgtEl>
                                        <p:attrNameLst>
                                          <p:attrName>style.visibility</p:attrName>
                                        </p:attrNameLst>
                                      </p:cBhvr>
                                      <p:to>
                                        <p:strVal val="visible"/>
                                      </p:to>
                                    </p:set>
                                  </p:childTnLst>
                                </p:cTn>
                              </p:par>
                              <p:par>
                                <p:cTn id="173" presetID="1" presetClass="exit" presetSubtype="0" fill="hold" grpId="3" nodeType="withEffect">
                                  <p:stCondLst>
                                    <p:cond delay="0"/>
                                  </p:stCondLst>
                                  <p:childTnLst>
                                    <p:set>
                                      <p:cBhvr>
                                        <p:cTn id="174" dur="1" fill="hold">
                                          <p:stCondLst>
                                            <p:cond delay="0"/>
                                          </p:stCondLst>
                                        </p:cTn>
                                        <p:tgtEl>
                                          <p:spTgt spid="70">
                                            <p:txEl>
                                              <p:charRg st="4294967295" end="4294967295"/>
                                            </p:txEl>
                                          </p:spTgt>
                                        </p:tgtEl>
                                        <p:attrNameLst>
                                          <p:attrName>style.visibility</p:attrName>
                                        </p:attrNameLst>
                                      </p:cBhvr>
                                      <p:to>
                                        <p:strVal val="hidden"/>
                                      </p:to>
                                    </p:set>
                                  </p:childTnLst>
                                </p:cTn>
                              </p:par>
                              <p:par>
                                <p:cTn id="175" presetID="1" presetClass="exit" presetSubtype="0" fill="hold" grpId="3" nodeType="withEffect">
                                  <p:stCondLst>
                                    <p:cond delay="0"/>
                                  </p:stCondLst>
                                  <p:childTnLst>
                                    <p:set>
                                      <p:cBhvr>
                                        <p:cTn id="176" dur="1" fill="hold">
                                          <p:stCondLst>
                                            <p:cond delay="0"/>
                                          </p:stCondLst>
                                        </p:cTn>
                                        <p:tgtEl>
                                          <p:spTgt spid="71">
                                            <p:txEl>
                                              <p:charRg st="4294967295" end="4294967295"/>
                                            </p:txEl>
                                          </p:spTgt>
                                        </p:tgtEl>
                                        <p:attrNameLst>
                                          <p:attrName>style.visibility</p:attrName>
                                        </p:attrNameLst>
                                      </p:cBhvr>
                                      <p:to>
                                        <p:strVal val="hidden"/>
                                      </p:to>
                                    </p:set>
                                  </p:childTnLst>
                                </p:cTn>
                              </p:par>
                              <p:par>
                                <p:cTn id="177" presetID="1" presetClass="exit" presetSubtype="0" fill="hold" grpId="3" nodeType="withEffect">
                                  <p:stCondLst>
                                    <p:cond delay="0"/>
                                  </p:stCondLst>
                                  <p:childTnLst>
                                    <p:set>
                                      <p:cBhvr>
                                        <p:cTn id="178" dur="1" fill="hold">
                                          <p:stCondLst>
                                            <p:cond delay="0"/>
                                          </p:stCondLst>
                                        </p:cTn>
                                        <p:tgtEl>
                                          <p:spTgt spid="68">
                                            <p:txEl>
                                              <p:charRg st="4294967295" end="4294967295"/>
                                            </p:txEl>
                                          </p:spTgt>
                                        </p:tgtEl>
                                        <p:attrNameLst>
                                          <p:attrName>style.visibility</p:attrName>
                                        </p:attrNameLst>
                                      </p:cBhvr>
                                      <p:to>
                                        <p:strVal val="hidden"/>
                                      </p:to>
                                    </p:set>
                                  </p:childTnLst>
                                </p:cTn>
                              </p:par>
                              <p:par>
                                <p:cTn id="179" presetID="1" presetClass="exit" presetSubtype="0" fill="hold" grpId="3" nodeType="withEffect">
                                  <p:stCondLst>
                                    <p:cond delay="0"/>
                                  </p:stCondLst>
                                  <p:childTnLst>
                                    <p:set>
                                      <p:cBhvr>
                                        <p:cTn id="180" dur="1" fill="hold">
                                          <p:stCondLst>
                                            <p:cond delay="0"/>
                                          </p:stCondLst>
                                        </p:cTn>
                                        <p:tgtEl>
                                          <p:spTgt spid="69">
                                            <p:txEl>
                                              <p:charRg st="4294967295" end="4294967295"/>
                                            </p:txEl>
                                          </p:spTgt>
                                        </p:tgtEl>
                                        <p:attrNameLst>
                                          <p:attrName>style.visibility</p:attrName>
                                        </p:attrNameLst>
                                      </p:cBhvr>
                                      <p:to>
                                        <p:strVal val="hidden"/>
                                      </p:to>
                                    </p:set>
                                  </p:childTnLst>
                                </p:cTn>
                              </p:par>
                              <p:par>
                                <p:cTn id="181" presetID="1" presetClass="exit" presetSubtype="0" fill="hold" grpId="3" nodeType="withEffect">
                                  <p:stCondLst>
                                    <p:cond delay="0"/>
                                  </p:stCondLst>
                                  <p:childTnLst>
                                    <p:set>
                                      <p:cBhvr>
                                        <p:cTn id="182"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83" restart="whenNotActive" fill="hold" evtFilter="cancelBubble" nodeType="interactiveSeq">
                <p:stCondLst>
                  <p:cond evt="onClick" delay="0">
                    <p:tgtEl>
                      <p:spTgt spid="32"/>
                    </p:tgtEl>
                  </p:cond>
                </p:stCondLst>
                <p:endSync evt="end" delay="0">
                  <p:rtn val="all"/>
                </p:endSync>
                <p:childTnLst>
                  <p:par>
                    <p:cTn id="184" fill="hold">
                      <p:stCondLst>
                        <p:cond delay="0"/>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33"/>
                                        </p:tgtEl>
                                        <p:attrNameLst>
                                          <p:attrName>style.visibility</p:attrName>
                                        </p:attrNameLst>
                                      </p:cBhvr>
                                      <p:to>
                                        <p:strVal val="visible"/>
                                      </p:to>
                                    </p:set>
                                    <p:animEffect transition="in" filter="fade">
                                      <p:cBhvr>
                                        <p:cTn id="188" dur="500"/>
                                        <p:tgtEl>
                                          <p:spTgt spid="33"/>
                                        </p:tgtEl>
                                      </p:cBhvr>
                                    </p:animEffect>
                                  </p:childTnLst>
                                </p:cTn>
                              </p:par>
                              <p:par>
                                <p:cTn id="189" presetID="10" presetClass="exit" presetSubtype="0" fill="hold" grpId="1" nodeType="withEffect">
                                  <p:stCondLst>
                                    <p:cond delay="0"/>
                                  </p:stCondLst>
                                  <p:childTnLst>
                                    <p:animEffect transition="out" filter="fade">
                                      <p:cBhvr>
                                        <p:cTn id="190" dur="500"/>
                                        <p:tgtEl>
                                          <p:spTgt spid="34"/>
                                        </p:tgtEl>
                                      </p:cBhvr>
                                    </p:animEffect>
                                    <p:set>
                                      <p:cBhvr>
                                        <p:cTn id="191" dur="1" fill="hold">
                                          <p:stCondLst>
                                            <p:cond delay="499"/>
                                          </p:stCondLst>
                                        </p:cTn>
                                        <p:tgtEl>
                                          <p:spTgt spid="34"/>
                                        </p:tgtEl>
                                        <p:attrNameLst>
                                          <p:attrName>style.visibility</p:attrName>
                                        </p:attrNameLst>
                                      </p:cBhvr>
                                      <p:to>
                                        <p:strVal val="hidden"/>
                                      </p:to>
                                    </p:set>
                                  </p:childTnLst>
                                </p:cTn>
                              </p:par>
                            </p:childTnLst>
                          </p:cTn>
                        </p:par>
                        <p:par>
                          <p:cTn id="192" fill="hold">
                            <p:stCondLst>
                              <p:cond delay="500"/>
                            </p:stCondLst>
                            <p:childTnLst>
                              <p:par>
                                <p:cTn id="193" presetID="1" presetClass="mediacall" presetSubtype="0" fill="hold" nodeType="afterEffect">
                                  <p:stCondLst>
                                    <p:cond delay="0"/>
                                  </p:stCondLst>
                                  <p:childTnLst>
                                    <p:cmd type="call" cmd="playFrom(0.0)">
                                      <p:cBhvr>
                                        <p:cTn id="194" dur="146701" fill="hold"/>
                                        <p:tgtEl>
                                          <p:spTgt spid="4"/>
                                        </p:tgtEl>
                                      </p:cBhvr>
                                    </p:cmd>
                                  </p:childTnLst>
                                </p:cTn>
                              </p:par>
                              <p:par>
                                <p:cTn id="195" presetID="1" presetClass="emph" presetSubtype="2" fill="hold" nodeType="withEffect">
                                  <p:stCondLst>
                                    <p:cond delay="0"/>
                                  </p:stCondLst>
                                  <p:childTnLst>
                                    <p:animClr clrSpc="rgb" dir="cw">
                                      <p:cBhvr>
                                        <p:cTn id="196" dur="1000" fill="hold"/>
                                        <p:tgtEl>
                                          <p:spTgt spid="32"/>
                                        </p:tgtEl>
                                        <p:attrNameLst>
                                          <p:attrName>fillcolor</p:attrName>
                                        </p:attrNameLst>
                                      </p:cBhvr>
                                      <p:to>
                                        <a:schemeClr val="accent2"/>
                                      </p:to>
                                    </p:animClr>
                                    <p:set>
                                      <p:cBhvr>
                                        <p:cTn id="197" dur="1000" fill="hold"/>
                                        <p:tgtEl>
                                          <p:spTgt spid="32"/>
                                        </p:tgtEl>
                                        <p:attrNameLst>
                                          <p:attrName>fill.type</p:attrName>
                                        </p:attrNameLst>
                                      </p:cBhvr>
                                      <p:to>
                                        <p:strVal val="solid"/>
                                      </p:to>
                                    </p:set>
                                    <p:set>
                                      <p:cBhvr>
                                        <p:cTn id="198" dur="1000" fill="hold"/>
                                        <p:tgtEl>
                                          <p:spTgt spid="32"/>
                                        </p:tgtEl>
                                        <p:attrNameLst>
                                          <p:attrName>fill.on</p:attrName>
                                        </p:attrNameLst>
                                      </p:cBhvr>
                                      <p:to>
                                        <p:strVal val="true"/>
                                      </p:to>
                                    </p:set>
                                  </p:childTnLst>
                                </p:cTn>
                              </p:par>
                            </p:childTnLst>
                          </p:cTn>
                        </p:par>
                      </p:childTnLst>
                    </p:cTn>
                  </p:par>
                  <p:par>
                    <p:cTn id="199" fill="hold">
                      <p:stCondLst>
                        <p:cond delay="indefinite"/>
                      </p:stCondLst>
                      <p:childTnLst>
                        <p:par>
                          <p:cTn id="200" fill="hold">
                            <p:stCondLst>
                              <p:cond delay="0"/>
                            </p:stCondLst>
                            <p:childTnLst>
                              <p:par>
                                <p:cTn id="201" presetID="3" presetClass="mediacall" presetSubtype="0" fill="hold" nodeType="clickEffect">
                                  <p:stCondLst>
                                    <p:cond delay="0"/>
                                  </p:stCondLst>
                                  <p:childTnLst>
                                    <p:cmd type="call" cmd="stop">
                                      <p:cBhvr>
                                        <p:cTn id="202" dur="1" fill="hold"/>
                                        <p:tgtEl>
                                          <p:spTgt spid="4"/>
                                        </p:tgtEl>
                                      </p:cBhvr>
                                    </p:cmd>
                                  </p:childTnLst>
                                </p:cTn>
                              </p:par>
                              <p:par>
                                <p:cTn id="203" presetID="10" presetClass="exit" presetSubtype="0" fill="hold" grpId="1" nodeType="withEffect">
                                  <p:stCondLst>
                                    <p:cond delay="0"/>
                                  </p:stCondLst>
                                  <p:childTnLst>
                                    <p:animEffect transition="out" filter="fade">
                                      <p:cBhvr>
                                        <p:cTn id="204" dur="500"/>
                                        <p:tgtEl>
                                          <p:spTgt spid="33"/>
                                        </p:tgtEl>
                                      </p:cBhvr>
                                    </p:animEffect>
                                    <p:set>
                                      <p:cBhvr>
                                        <p:cTn id="205" dur="1" fill="hold">
                                          <p:stCondLst>
                                            <p:cond delay="499"/>
                                          </p:stCondLst>
                                        </p:cTn>
                                        <p:tgtEl>
                                          <p:spTgt spid="33"/>
                                        </p:tgtEl>
                                        <p:attrNameLst>
                                          <p:attrName>style.visibility</p:attrName>
                                        </p:attrNameLst>
                                      </p:cBhvr>
                                      <p:to>
                                        <p:strVal val="hidden"/>
                                      </p:to>
                                    </p:set>
                                  </p:childTnLst>
                                </p:cTn>
                              </p:par>
                              <p:par>
                                <p:cTn id="206" presetID="10" presetClass="entr" presetSubtype="0" fill="hold" grpId="2" nodeType="withEffect">
                                  <p:stCondLst>
                                    <p:cond delay="0"/>
                                  </p:stCondLst>
                                  <p:childTnLst>
                                    <p:set>
                                      <p:cBhvr>
                                        <p:cTn id="207" dur="1" fill="hold">
                                          <p:stCondLst>
                                            <p:cond delay="0"/>
                                          </p:stCondLst>
                                        </p:cTn>
                                        <p:tgtEl>
                                          <p:spTgt spid="34"/>
                                        </p:tgtEl>
                                        <p:attrNameLst>
                                          <p:attrName>style.visibility</p:attrName>
                                        </p:attrNameLst>
                                      </p:cBhvr>
                                      <p:to>
                                        <p:strVal val="visible"/>
                                      </p:to>
                                    </p:set>
                                    <p:animEffect transition="in" filter="fade">
                                      <p:cBhvr>
                                        <p:cTn id="208" dur="500"/>
                                        <p:tgtEl>
                                          <p:spTgt spid="34"/>
                                        </p:tgtEl>
                                      </p:cBhvr>
                                    </p:animEffect>
                                  </p:childTnLst>
                                </p:cTn>
                              </p:par>
                              <p:par>
                                <p:cTn id="209" presetID="1" presetClass="emph" presetSubtype="2" fill="hold" nodeType="withEffect">
                                  <p:stCondLst>
                                    <p:cond delay="0"/>
                                  </p:stCondLst>
                                  <p:childTnLst>
                                    <p:animClr clrSpc="rgb" dir="cw">
                                      <p:cBhvr>
                                        <p:cTn id="210" dur="2000" fill="hold"/>
                                        <p:tgtEl>
                                          <p:spTgt spid="32"/>
                                        </p:tgtEl>
                                        <p:attrNameLst>
                                          <p:attrName>fillcolor</p:attrName>
                                        </p:attrNameLst>
                                      </p:cBhvr>
                                      <p:to>
                                        <a:schemeClr val="bg1"/>
                                      </p:to>
                                    </p:animClr>
                                    <p:set>
                                      <p:cBhvr>
                                        <p:cTn id="211" dur="2000" fill="hold"/>
                                        <p:tgtEl>
                                          <p:spTgt spid="32"/>
                                        </p:tgtEl>
                                        <p:attrNameLst>
                                          <p:attrName>fill.type</p:attrName>
                                        </p:attrNameLst>
                                      </p:cBhvr>
                                      <p:to>
                                        <p:strVal val="solid"/>
                                      </p:to>
                                    </p:set>
                                    <p:set>
                                      <p:cBhvr>
                                        <p:cTn id="212" dur="200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audio>
              <p:cMediaNode vol="80000">
                <p:cTn id="213" fill="hold" display="0">
                  <p:stCondLst>
                    <p:cond delay="indefinite"/>
                  </p:stCondLst>
                  <p:endCondLst>
                    <p:cond evt="onStopAudio" delay="0">
                      <p:tgtEl>
                        <p:sldTgt/>
                      </p:tgtEl>
                    </p:cond>
                  </p:endCondLst>
                </p:cTn>
                <p:tgtEl>
                  <p:spTgt spid="4"/>
                </p:tgtEl>
              </p:cMediaNode>
            </p:audio>
          </p:childTnLst>
        </p:cTn>
      </p:par>
    </p:tnLst>
    <p:bldLst>
      <p:bldP spid="20" grpId="0"/>
      <p:bldP spid="20" grpId="1"/>
      <p:bldP spid="20" grpId="2"/>
      <p:bldP spid="20" grpId="3"/>
      <p:bldP spid="19" grpId="0"/>
      <p:bldP spid="19" grpId="1"/>
      <p:bldP spid="19" grpId="2"/>
      <p:bldP spid="19" grpId="3"/>
      <p:bldP spid="18" grpId="0"/>
      <p:bldP spid="18" grpId="1"/>
      <p:bldP spid="18" grpId="2"/>
      <p:bldP spid="18" grpId="3"/>
      <p:bldP spid="17" grpId="0"/>
      <p:bldP spid="17" grpId="1"/>
      <p:bldP spid="17" grpId="2"/>
      <p:bldP spid="17" grpId="3"/>
      <p:bldP spid="16" grpId="0"/>
      <p:bldP spid="16" grpId="1"/>
      <p:bldP spid="16" grpId="2"/>
      <p:bldP spid="16" grpId="3"/>
      <p:bldP spid="23" grpId="0" autoUpdateAnimBg="0"/>
      <p:bldP spid="23" grpId="1" autoUpdateAnimBg="0"/>
      <p:bldP spid="23" grpId="2" autoUpdateAnimBg="0"/>
      <p:bldP spid="23" grpId="3" autoUpdateAnimBg="0"/>
      <p:bldP spid="69" grpId="0" autoUpdateAnimBg="0"/>
      <p:bldP spid="69" grpId="1" autoUpdateAnimBg="0"/>
      <p:bldP spid="69" grpId="2" autoUpdateAnimBg="0"/>
      <p:bldP spid="69" grpId="3" autoUpdateAnimBg="0"/>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P spid="33" grpId="0"/>
      <p:bldP spid="33" grpId="1"/>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MOVE THIS OBJECT"/>
          <p:cNvSpPr txBox="1"/>
          <p:nvPr/>
        </p:nvSpPr>
        <p:spPr>
          <a:xfrm>
            <a:off x="3557" y="3375"/>
            <a:ext cx="9144000" cy="707886"/>
          </a:xfrm>
          <a:prstGeom prst="rect">
            <a:avLst/>
          </a:prstGeom>
          <a:solidFill>
            <a:schemeClr val="bg1">
              <a:alpha val="50000"/>
            </a:schemeClr>
          </a:solidFill>
        </p:spPr>
        <p:txBody>
          <a:bodyPr wrap="square" rtlCol="0">
            <a:spAutoFit/>
          </a:bodyPr>
          <a:lstStyle/>
          <a:p>
            <a:pPr algn="ctr"/>
            <a:r>
              <a:rPr lang="en-NZ" sz="4000" dirty="0"/>
              <a:t>Children have waiting times too</a:t>
            </a:r>
            <a:endParaRPr lang="en-GB" sz="6600" b="1" dirty="0">
              <a:solidFill>
                <a:srgbClr val="FF0000"/>
              </a:solidFill>
            </a:endParaRPr>
          </a:p>
        </p:txBody>
      </p:sp>
      <p:sp>
        <p:nvSpPr>
          <p:cNvPr id="22" name="Textbox: Line 4"/>
          <p:cNvSpPr txBox="1"/>
          <p:nvPr/>
        </p:nvSpPr>
        <p:spPr>
          <a:xfrm>
            <a:off x="7014316" y="3782429"/>
            <a:ext cx="2112040" cy="830997"/>
          </a:xfrm>
          <a:prstGeom prst="rect">
            <a:avLst/>
          </a:prstGeom>
          <a:solidFill>
            <a:schemeClr val="bg1">
              <a:alpha val="50000"/>
            </a:schemeClr>
          </a:solid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algn="ctr"/>
            <a:r>
              <a:rPr lang="en-NZ" sz="1600" dirty="0">
                <a:latin typeface="+mn-lt"/>
              </a:rPr>
              <a:t>Waiting for Christmas</a:t>
            </a:r>
          </a:p>
          <a:p>
            <a:pPr algn="ctr"/>
            <a:endParaRPr lang="en-NZ" sz="1600" dirty="0">
              <a:latin typeface="+mn-lt"/>
            </a:endParaRPr>
          </a:p>
          <a:p>
            <a:pPr algn="ctr"/>
            <a:r>
              <a:rPr lang="en-NZ" sz="1600" dirty="0">
                <a:latin typeface="+mn-lt"/>
              </a:rPr>
              <a:t>How does that feel?</a:t>
            </a:r>
          </a:p>
        </p:txBody>
      </p:sp>
      <p:sp>
        <p:nvSpPr>
          <p:cNvPr id="7" name="Textbox: Line 3"/>
          <p:cNvSpPr txBox="1"/>
          <p:nvPr/>
        </p:nvSpPr>
        <p:spPr>
          <a:xfrm>
            <a:off x="4738002" y="2775882"/>
            <a:ext cx="2144144" cy="1077218"/>
          </a:xfrm>
          <a:prstGeom prst="rect">
            <a:avLst/>
          </a:prstGeom>
          <a:solidFill>
            <a:schemeClr val="bg1">
              <a:alpha val="50000"/>
            </a:schemeClr>
          </a:solid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algn="ctr"/>
            <a:r>
              <a:rPr lang="en-NZ" sz="1600" dirty="0">
                <a:latin typeface="+mn-lt"/>
              </a:rPr>
              <a:t>Waiting your turn for something</a:t>
            </a:r>
          </a:p>
          <a:p>
            <a:pPr algn="ctr"/>
            <a:endParaRPr lang="en-NZ" sz="1600" dirty="0">
              <a:latin typeface="+mn-lt"/>
            </a:endParaRPr>
          </a:p>
          <a:p>
            <a:pPr algn="ctr"/>
            <a:r>
              <a:rPr lang="en-NZ" sz="1600" dirty="0">
                <a:latin typeface="+mn-lt"/>
              </a:rPr>
              <a:t>How does that feel?</a:t>
            </a:r>
          </a:p>
        </p:txBody>
      </p:sp>
      <p:sp>
        <p:nvSpPr>
          <p:cNvPr id="8" name="Textbox: Line 2"/>
          <p:cNvSpPr txBox="1"/>
          <p:nvPr/>
        </p:nvSpPr>
        <p:spPr>
          <a:xfrm>
            <a:off x="2441938" y="3714785"/>
            <a:ext cx="2173396" cy="830997"/>
          </a:xfrm>
          <a:prstGeom prst="rect">
            <a:avLst/>
          </a:prstGeom>
          <a:solidFill>
            <a:schemeClr val="bg1">
              <a:alpha val="50000"/>
            </a:schemeClr>
          </a:solid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algn="ctr"/>
            <a:r>
              <a:rPr lang="en-NZ" sz="1600" dirty="0">
                <a:latin typeface="+mn-lt"/>
              </a:rPr>
              <a:t>Waiting for your food</a:t>
            </a:r>
          </a:p>
          <a:p>
            <a:pPr algn="ctr"/>
            <a:endParaRPr lang="en-NZ" sz="1600" dirty="0">
              <a:latin typeface="+mn-lt"/>
            </a:endParaRPr>
          </a:p>
          <a:p>
            <a:pPr algn="ctr"/>
            <a:r>
              <a:rPr lang="en-NZ" sz="1600" dirty="0">
                <a:latin typeface="+mn-lt"/>
              </a:rPr>
              <a:t>How would that feel?</a:t>
            </a:r>
          </a:p>
        </p:txBody>
      </p:sp>
      <p:sp>
        <p:nvSpPr>
          <p:cNvPr id="6" name="Textbox: Line 1"/>
          <p:cNvSpPr txBox="1"/>
          <p:nvPr/>
        </p:nvSpPr>
        <p:spPr>
          <a:xfrm>
            <a:off x="-92914" y="2870847"/>
            <a:ext cx="2428357" cy="830997"/>
          </a:xfrm>
          <a:prstGeom prst="rect">
            <a:avLst/>
          </a:prstGeom>
          <a:solidFill>
            <a:schemeClr val="bg1">
              <a:alpha val="50000"/>
            </a:schemeClr>
          </a:solidFill>
        </p:spPr>
        <p:txBody>
          <a:bodyPr wrap="square" rtlCol="0">
            <a:spAutoFit/>
          </a:bodyPr>
          <a:lstStyle/>
          <a:p>
            <a:pPr algn="ctr"/>
            <a:r>
              <a:rPr lang="en-NZ" sz="1600" b="1" dirty="0"/>
              <a:t>Waiting for your birthday</a:t>
            </a:r>
          </a:p>
          <a:p>
            <a:pPr algn="ctr"/>
            <a:endParaRPr lang="en-NZ" sz="1600" b="1" dirty="0"/>
          </a:p>
          <a:p>
            <a:pPr algn="ctr"/>
            <a:r>
              <a:rPr lang="en-NZ" sz="1600" b="1" dirty="0"/>
              <a:t>How does that feel?</a:t>
            </a:r>
          </a:p>
        </p:txBody>
      </p:sp>
      <p:sp>
        <p:nvSpPr>
          <p:cNvPr id="21" name="Shape: Button 4"/>
          <p:cNvSpPr/>
          <p:nvPr/>
        </p:nvSpPr>
        <p:spPr>
          <a:xfrm>
            <a:off x="7543116" y="2096143"/>
            <a:ext cx="1047002" cy="1359479"/>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Shape: Button 3"/>
          <p:cNvSpPr/>
          <p:nvPr/>
        </p:nvSpPr>
        <p:spPr>
          <a:xfrm>
            <a:off x="4956115" y="1214137"/>
            <a:ext cx="1652502" cy="1188732"/>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Button 2"/>
          <p:cNvSpPr/>
          <p:nvPr/>
        </p:nvSpPr>
        <p:spPr>
          <a:xfrm>
            <a:off x="2761666" y="2140340"/>
            <a:ext cx="1533941" cy="121055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hape: Button 1"/>
          <p:cNvSpPr/>
          <p:nvPr/>
        </p:nvSpPr>
        <p:spPr>
          <a:xfrm>
            <a:off x="519884" y="1053907"/>
            <a:ext cx="1202762" cy="1509195"/>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S-06</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543513" y="4912668"/>
            <a:ext cx="2056973"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an images to reveal a text line</a:t>
            </a:r>
          </a:p>
        </p:txBody>
      </p:sp>
    </p:spTree>
    <p:extLst>
      <p:ext uri="{BB962C8B-B14F-4D97-AF65-F5344CB8AC3E}">
        <p14:creationId xmlns:p14="http://schemas.microsoft.com/office/powerpoint/2010/main" val="27895957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2" nodeType="click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par>
                                <p:cTn id="46" presetID="1" presetClass="exit" presetSubtype="0" fill="hold" grpId="3" nodeType="withEffect">
                                  <p:stCondLst>
                                    <p:cond delay="0"/>
                                  </p:stCondLst>
                                  <p:childTnLst>
                                    <p:set>
                                      <p:cBhvr>
                                        <p:cTn id="4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2" grpId="1" animBg="1"/>
      <p:bldP spid="22" grpId="2" animBg="1"/>
      <p:bldP spid="22" grpId="3" animBg="1"/>
      <p:bldP spid="7" grpId="0" animBg="1"/>
      <p:bldP spid="7" grpId="1" animBg="1"/>
      <p:bldP spid="7" grpId="2" animBg="1"/>
      <p:bldP spid="8" grpId="0" animBg="1"/>
      <p:bldP spid="8" grpId="1" animBg="1"/>
      <p:bldP spid="8" grpId="2" animBg="1"/>
      <p:bldP spid="6" grpId="0" animBg="1"/>
      <p:bldP spid="6" grpId="1" animBg="1"/>
      <p:bldP spid="6"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Texture, Matte, Orange, Brightness, Purple, Backgrou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17728"/>
            <a:ext cx="9144000" cy="553998"/>
          </a:xfrm>
          <a:prstGeom prst="rect">
            <a:avLst/>
          </a:prstGeom>
          <a:solidFill>
            <a:schemeClr val="bg1">
              <a:alpha val="50000"/>
            </a:schemeClr>
          </a:solidFill>
        </p:spPr>
        <p:txBody>
          <a:bodyPr wrap="square" rtlCol="0">
            <a:spAutoFit/>
          </a:bodyPr>
          <a:lstStyle/>
          <a:p>
            <a:pPr algn="ctr"/>
            <a:r>
              <a:rPr lang="en-NZ" sz="3000" dirty="0"/>
              <a:t>Waiting words and waiting feelings – do you know some?</a:t>
            </a:r>
            <a:endParaRPr lang="en-GB" sz="3000" b="1" dirty="0">
              <a:solidFill>
                <a:srgbClr val="FF0000"/>
              </a:solidFill>
            </a:endParaRPr>
          </a:p>
        </p:txBody>
      </p:sp>
      <p:sp>
        <p:nvSpPr>
          <p:cNvPr id="12"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S-07</a:t>
            </a:r>
          </a:p>
        </p:txBody>
      </p:sp>
      <p:sp>
        <p:nvSpPr>
          <p:cNvPr id="13"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761525" y="4912668"/>
            <a:ext cx="1620958"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in word balloon to type</a:t>
            </a:r>
          </a:p>
        </p:txBody>
      </p:sp>
      <p:pic>
        <p:nvPicPr>
          <p:cNvPr id="10" name="Picture 9" descr="C:\Users\a.kennedy\Pictures\St Bernadettes\YEAR 3 &amp; 4\20150320_134049.jpg"/>
          <p:cNvPicPr/>
          <p:nvPr/>
        </p:nvPicPr>
        <p:blipFill rotWithShape="1">
          <a:blip r:embed="rId9" cstate="print">
            <a:extLst>
              <a:ext uri="{28A0092B-C50C-407E-A947-70E740481C1C}">
                <a14:useLocalDpi xmlns:a14="http://schemas.microsoft.com/office/drawing/2010/main" val="0"/>
              </a:ext>
            </a:extLst>
          </a:blip>
          <a:srcRect l="16943" t="1994" r="21262" b="51661"/>
          <a:stretch/>
        </p:blipFill>
        <p:spPr bwMode="auto">
          <a:xfrm>
            <a:off x="2466024" y="2611573"/>
            <a:ext cx="1128117" cy="1128117"/>
          </a:xfrm>
          <a:prstGeom prst="ellipse">
            <a:avLst/>
          </a:prstGeom>
          <a:noFill/>
          <a:ln>
            <a:noFill/>
          </a:ln>
          <a:extLst>
            <a:ext uri="{53640926-AAD7-44D8-BBD7-CCE9431645EC}">
              <a14:shadowObscured xmlns:a14="http://schemas.microsoft.com/office/drawing/2010/main"/>
            </a:ext>
          </a:extLst>
        </p:spPr>
      </p:pic>
      <p:pic>
        <p:nvPicPr>
          <p:cNvPr id="16" name="Picture 15" descr="C:\Users\a.kennedy\Pictures\St Bernadettes\YEAR 3 &amp; 4\20150320_134027.jpg"/>
          <p:cNvPicPr/>
          <p:nvPr/>
        </p:nvPicPr>
        <p:blipFill rotWithShape="1">
          <a:blip r:embed="rId10" cstate="print">
            <a:extLst>
              <a:ext uri="{28A0092B-C50C-407E-A947-70E740481C1C}">
                <a14:useLocalDpi xmlns:a14="http://schemas.microsoft.com/office/drawing/2010/main" val="0"/>
              </a:ext>
            </a:extLst>
          </a:blip>
          <a:srcRect b="40319"/>
          <a:stretch/>
        </p:blipFill>
        <p:spPr bwMode="auto">
          <a:xfrm>
            <a:off x="4821656" y="2712164"/>
            <a:ext cx="1259975" cy="1002619"/>
          </a:xfrm>
          <a:prstGeom prst="ellipse">
            <a:avLst/>
          </a:prstGeom>
          <a:noFill/>
          <a:ln>
            <a:noFill/>
          </a:ln>
          <a:extLst>
            <a:ext uri="{53640926-AAD7-44D8-BBD7-CCE9431645EC}">
              <a14:shadowObscured xmlns:a14="http://schemas.microsoft.com/office/drawing/2010/main"/>
            </a:ext>
          </a:extLst>
        </p:spPr>
      </p:pic>
      <p:pic>
        <p:nvPicPr>
          <p:cNvPr id="17" name="Picture 16" descr="C:\Users\a.kennedy\Pictures\St Bernadettes\YEAR 3 &amp; 4\20150320_134107.jpg"/>
          <p:cNvPicPr/>
          <p:nvPr/>
        </p:nvPicPr>
        <p:blipFill rotWithShape="1">
          <a:blip r:embed="rId11" cstate="print">
            <a:extLst>
              <a:ext uri="{28A0092B-C50C-407E-A947-70E740481C1C}">
                <a14:useLocalDpi xmlns:a14="http://schemas.microsoft.com/office/drawing/2010/main" val="0"/>
              </a:ext>
            </a:extLst>
          </a:blip>
          <a:srcRect l="16250" t="4453" r="22812" b="44218"/>
          <a:stretch/>
        </p:blipFill>
        <p:spPr bwMode="auto">
          <a:xfrm>
            <a:off x="218406" y="2489511"/>
            <a:ext cx="1113173" cy="1250179"/>
          </a:xfrm>
          <a:prstGeom prst="ellipse">
            <a:avLst/>
          </a:prstGeom>
          <a:noFill/>
          <a:ln>
            <a:noFill/>
          </a:ln>
          <a:extLst>
            <a:ext uri="{53640926-AAD7-44D8-BBD7-CCE9431645EC}">
              <a14:shadowObscured xmlns:a14="http://schemas.microsoft.com/office/drawing/2010/main"/>
            </a:ext>
          </a:extLst>
        </p:spPr>
      </p:pic>
      <p:pic>
        <p:nvPicPr>
          <p:cNvPr id="18" name="Picture 17" descr="C:\Users\a.kennedy\Pictures\St Bernadettes\YEAR 3 &amp; 4\20150320_134006.jpg"/>
          <p:cNvPicPr/>
          <p:nvPr/>
        </p:nvPicPr>
        <p:blipFill rotWithShape="1">
          <a:blip r:embed="rId12" cstate="print">
            <a:extLst>
              <a:ext uri="{28A0092B-C50C-407E-A947-70E740481C1C}">
                <a14:useLocalDpi xmlns:a14="http://schemas.microsoft.com/office/drawing/2010/main" val="0"/>
              </a:ext>
            </a:extLst>
          </a:blip>
          <a:srcRect l="28195" t="23966" r="26316" b="33740"/>
          <a:stretch/>
        </p:blipFill>
        <p:spPr bwMode="auto">
          <a:xfrm>
            <a:off x="7053726" y="2611573"/>
            <a:ext cx="1133658" cy="1164204"/>
          </a:xfrm>
          <a:prstGeom prst="ellipse">
            <a:avLst/>
          </a:prstGeom>
          <a:noFill/>
          <a:ln>
            <a:noFill/>
          </a:ln>
          <a:extLst>
            <a:ext uri="{53640926-AAD7-44D8-BBD7-CCE9431645EC}">
              <a14:shadowObscured xmlns:a14="http://schemas.microsoft.com/office/drawing/2010/main"/>
            </a:ext>
          </a:extLst>
        </p:spPr>
      </p:pic>
      <p:sp>
        <p:nvSpPr>
          <p:cNvPr id="20" name="Shape: Word balloon"/>
          <p:cNvSpPr/>
          <p:nvPr/>
        </p:nvSpPr>
        <p:spPr>
          <a:xfrm>
            <a:off x="313368" y="705773"/>
            <a:ext cx="1957528" cy="1576046"/>
          </a:xfrm>
          <a:prstGeom prst="wedgeEllipseCallout">
            <a:avLst>
              <a:gd name="adj1" fmla="val -24700"/>
              <a:gd name="adj2" fmla="val 58428"/>
            </a:avLst>
          </a:pr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hape: Word balloon"/>
          <p:cNvSpPr/>
          <p:nvPr/>
        </p:nvSpPr>
        <p:spPr>
          <a:xfrm>
            <a:off x="2568844" y="708400"/>
            <a:ext cx="1954864" cy="1566393"/>
          </a:xfrm>
          <a:prstGeom prst="wedgeEllipseCallout">
            <a:avLst>
              <a:gd name="adj1" fmla="val -29709"/>
              <a:gd name="adj2" fmla="val 64041"/>
            </a:avLst>
          </a:pr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60775" y="4173154"/>
            <a:ext cx="4220241" cy="713016"/>
          </a:xfrm>
          <a:prstGeom prst="rect">
            <a:avLst/>
          </a:prstGeom>
          <a:solidFill>
            <a:schemeClr val="bg1">
              <a:alpha val="50000"/>
            </a:schemeClr>
          </a:solidFill>
        </p:spPr>
        <p:txBody>
          <a:bodyPr wrap="square">
            <a:spAutoFit/>
          </a:bodyPr>
          <a:lstStyle/>
          <a:p>
            <a:pPr marL="285750" indent="-285750">
              <a:spcAft>
                <a:spcPts val="1000"/>
              </a:spcAft>
              <a:buFont typeface="Arial" panose="020B0604020202020204" pitchFamily="34" charset="0"/>
              <a:buChar char="•"/>
            </a:pPr>
            <a:r>
              <a:rPr lang="en-NZ" sz="1600" b="1" dirty="0">
                <a:ea typeface="Calibri" panose="020F0502020204030204" pitchFamily="34" charset="0"/>
                <a:cs typeface="Times New Roman" panose="02020603050405020304" pitchFamily="18" charset="0"/>
              </a:rPr>
              <a:t>Good things to do while you are waiting</a:t>
            </a:r>
          </a:p>
          <a:p>
            <a:pPr marL="285750" indent="-285750">
              <a:spcAft>
                <a:spcPts val="1000"/>
              </a:spcAft>
              <a:buFont typeface="Arial" panose="020B0604020202020204" pitchFamily="34" charset="0"/>
              <a:buChar char="•"/>
            </a:pPr>
            <a:r>
              <a:rPr lang="en-NZ" sz="1600" b="1" dirty="0">
                <a:ea typeface="Calibri" panose="020F0502020204030204" pitchFamily="34" charset="0"/>
                <a:cs typeface="Times New Roman" panose="02020603050405020304" pitchFamily="18" charset="0"/>
              </a:rPr>
              <a:t>Not good things to do while you are waiting    </a:t>
            </a:r>
            <a:endParaRPr lang="en-NZ" sz="1600" b="1" dirty="0">
              <a:effectLst/>
              <a:ea typeface="Calibri" panose="020F0502020204030204" pitchFamily="34" charset="0"/>
              <a:cs typeface="Times New Roman" panose="02020603050405020304" pitchFamily="18" charset="0"/>
            </a:endParaRPr>
          </a:p>
        </p:txBody>
      </p:sp>
      <p:sp>
        <p:nvSpPr>
          <p:cNvPr id="19" name="Shape: Word balloon"/>
          <p:cNvSpPr/>
          <p:nvPr/>
        </p:nvSpPr>
        <p:spPr>
          <a:xfrm>
            <a:off x="4821656" y="708400"/>
            <a:ext cx="1946925" cy="1573419"/>
          </a:xfrm>
          <a:prstGeom prst="wedgeEllipseCallout">
            <a:avLst>
              <a:gd name="adj1" fmla="val -25100"/>
              <a:gd name="adj2" fmla="val 71909"/>
            </a:avLst>
          </a:pr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hape: Word balloon"/>
          <p:cNvSpPr/>
          <p:nvPr/>
        </p:nvSpPr>
        <p:spPr>
          <a:xfrm>
            <a:off x="7066529" y="708400"/>
            <a:ext cx="1931328" cy="1586943"/>
          </a:xfrm>
          <a:prstGeom prst="wedgeEllipseCallout">
            <a:avLst>
              <a:gd name="adj1" fmla="val -34968"/>
              <a:gd name="adj2" fmla="val 66733"/>
            </a:avLst>
          </a:pr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60775" y="3823144"/>
            <a:ext cx="2932982" cy="338554"/>
          </a:xfrm>
          <a:prstGeom prst="rect">
            <a:avLst/>
          </a:prstGeom>
          <a:solidFill>
            <a:schemeClr val="bg1">
              <a:alpha val="50000"/>
            </a:schemeClr>
          </a:solidFill>
        </p:spPr>
        <p:txBody>
          <a:bodyPr wrap="none">
            <a:spAutoFit/>
          </a:bodyPr>
          <a:lstStyle/>
          <a:p>
            <a:r>
              <a:rPr lang="en-NZ" sz="1600" b="1" dirty="0">
                <a:ea typeface="Calibri" panose="020F0502020204030204" pitchFamily="34" charset="0"/>
                <a:cs typeface="Times New Roman" panose="02020603050405020304" pitchFamily="18" charset="0"/>
              </a:rPr>
              <a:t>Share your suggestions about … </a:t>
            </a:r>
            <a:endParaRPr lang="en-NZ" sz="1600" dirty="0"/>
          </a:p>
        </p:txBody>
      </p:sp>
    </p:spTree>
    <p:controls>
      <mc:AlternateContent xmlns:mc="http://schemas.openxmlformats.org/markup-compatibility/2006">
        <mc:Choice xmlns:v="urn:schemas-microsoft-com:vml" Requires="v">
          <p:control spid="8310" name="TextBox3" r:id="rId2" imgW="1285920" imgH="1028880"/>
        </mc:Choice>
        <mc:Fallback>
          <p:control name="TextBox3" r:id="rId2" imgW="1285920" imgH="1028880">
            <p:pic>
              <p:nvPicPr>
                <p:cNvPr id="0" name="TextBox3"/>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649288" y="960438"/>
                  <a:ext cx="1282700" cy="103028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311" name="TextBox2" r:id="rId3" imgW="1371600" imgH="1028880"/>
        </mc:Choice>
        <mc:Fallback>
          <p:control name="TextBox2" r:id="rId3" imgW="1371600" imgH="1028880">
            <p:pic>
              <p:nvPicPr>
                <p:cNvPr id="0" name="TextBox2"/>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5106988" y="966788"/>
                  <a:ext cx="1376362" cy="10287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312" name="TextBox4" r:id="rId4" imgW="1362240" imgH="1038240"/>
        </mc:Choice>
        <mc:Fallback>
          <p:control name="TextBox4" r:id="rId4" imgW="1362240" imgH="1038240">
            <p:pic>
              <p:nvPicPr>
                <p:cNvPr id="0" name="TextBox4"/>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7372350" y="992188"/>
                  <a:ext cx="1365250" cy="10382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313" name="TextBox1" r:id="rId5" imgW="1371600" imgH="1028880"/>
        </mc:Choice>
        <mc:Fallback>
          <p:control name="TextBox1" r:id="rId5" imgW="1371600" imgH="1028880">
            <p:pic>
              <p:nvPicPr>
                <p:cNvPr id="0" name="TextBox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2857500" y="976313"/>
                  <a:ext cx="1376363" cy="10287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636046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L01-S08 - Mo te Awenet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10566"/>
            <a:ext cx="609600" cy="609600"/>
          </a:xfrm>
          <a:prstGeom prst="rect">
            <a:avLst/>
          </a:prstGeom>
        </p:spPr>
      </p:pic>
      <p:pic>
        <p:nvPicPr>
          <p:cNvPr id="20" name="Picture 2" descr="Texture, Matte, Orange, Brightness, Purple, Backgro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MOVE THIS OBJECT"/>
          <p:cNvSpPr txBox="1"/>
          <p:nvPr/>
        </p:nvSpPr>
        <p:spPr>
          <a:xfrm>
            <a:off x="3557" y="3375"/>
            <a:ext cx="9144000" cy="1077218"/>
          </a:xfrm>
          <a:prstGeom prst="rect">
            <a:avLst/>
          </a:prstGeom>
          <a:solidFill>
            <a:schemeClr val="bg1">
              <a:alpha val="50000"/>
            </a:schemeClr>
          </a:solidFill>
        </p:spPr>
        <p:txBody>
          <a:bodyPr wrap="square" rtlCol="0">
            <a:spAutoFit/>
          </a:bodyPr>
          <a:lstStyle/>
          <a:p>
            <a:pPr algn="ctr"/>
            <a:r>
              <a:rPr lang="en-NZ" sz="3200" b="1" dirty="0"/>
              <a:t>Things that can help us to be good </a:t>
            </a:r>
          </a:p>
          <a:p>
            <a:pPr algn="ctr"/>
            <a:r>
              <a:rPr lang="en-NZ" sz="3200" b="1" dirty="0"/>
              <a:t>‘waiters’ in Advent</a:t>
            </a:r>
            <a:endParaRPr lang="en-GB" sz="5400" b="1" dirty="0">
              <a:solidFill>
                <a:srgbClr val="FF0000"/>
              </a:solidFill>
            </a:endParaRPr>
          </a:p>
        </p:txBody>
      </p:sp>
      <p:sp>
        <p:nvSpPr>
          <p:cNvPr id="7" name="Textbox: Line 3"/>
          <p:cNvSpPr txBox="1"/>
          <p:nvPr/>
        </p:nvSpPr>
        <p:spPr>
          <a:xfrm>
            <a:off x="6296063" y="2571750"/>
            <a:ext cx="2720197" cy="2031325"/>
          </a:xfrm>
          <a:prstGeom prst="rect">
            <a:avLst/>
          </a:prstGeom>
          <a:solidFill>
            <a:schemeClr val="bg1">
              <a:alpha val="50000"/>
            </a:schemeClr>
          </a:solid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algn="ctr"/>
            <a:r>
              <a:rPr lang="en-NZ" b="0" dirty="0">
                <a:latin typeface="+mn-lt"/>
              </a:rPr>
              <a:t>When we record the progress on our journey </a:t>
            </a:r>
          </a:p>
          <a:p>
            <a:pPr algn="ctr"/>
            <a:r>
              <a:rPr lang="en-NZ" b="0" dirty="0">
                <a:latin typeface="+mn-lt"/>
              </a:rPr>
              <a:t>to Christmas it helps us to be patient and use the days of Advent well to get our hearts ready to welcome Jesus.  </a:t>
            </a:r>
          </a:p>
        </p:txBody>
      </p:sp>
      <p:sp>
        <p:nvSpPr>
          <p:cNvPr id="8" name="Textbox: Line 2"/>
          <p:cNvSpPr txBox="1"/>
          <p:nvPr/>
        </p:nvSpPr>
        <p:spPr>
          <a:xfrm>
            <a:off x="2954401" y="1079714"/>
            <a:ext cx="3316944" cy="2308324"/>
          </a:xfrm>
          <a:prstGeom prst="rect">
            <a:avLst/>
          </a:prstGeom>
          <a:solidFill>
            <a:schemeClr val="bg1">
              <a:alpha val="50000"/>
            </a:schemeClr>
          </a:solid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algn="ctr"/>
            <a:r>
              <a:rPr lang="en-NZ" b="0" dirty="0">
                <a:latin typeface="+mn-lt"/>
              </a:rPr>
              <a:t>We can open the doors of an Advent calendar to help us through the season of Advent as we prepare for the coming </a:t>
            </a:r>
          </a:p>
          <a:p>
            <a:pPr algn="ctr"/>
            <a:r>
              <a:rPr lang="en-NZ" b="0" dirty="0">
                <a:latin typeface="+mn-lt"/>
              </a:rPr>
              <a:t>of Emmanuel. </a:t>
            </a:r>
          </a:p>
          <a:p>
            <a:pPr algn="ctr"/>
            <a:r>
              <a:rPr lang="en-NZ" b="0" dirty="0">
                <a:latin typeface="+mn-lt"/>
              </a:rPr>
              <a:t>We take time to think about Mary and Joseph and how they prepared for Jesus.</a:t>
            </a:r>
          </a:p>
        </p:txBody>
      </p:sp>
      <p:sp>
        <p:nvSpPr>
          <p:cNvPr id="6" name="Textbox: Line 1"/>
          <p:cNvSpPr txBox="1"/>
          <p:nvPr/>
        </p:nvSpPr>
        <p:spPr>
          <a:xfrm>
            <a:off x="67838" y="2693993"/>
            <a:ext cx="2861846" cy="2308324"/>
          </a:xfrm>
          <a:prstGeom prst="rect">
            <a:avLst/>
          </a:prstGeom>
          <a:solidFill>
            <a:schemeClr val="bg1">
              <a:alpha val="50000"/>
            </a:schemeClr>
          </a:solidFill>
        </p:spPr>
        <p:txBody>
          <a:bodyPr wrap="square" rtlCol="0">
            <a:spAutoFit/>
          </a:bodyPr>
          <a:lstStyle/>
          <a:p>
            <a:pPr algn="ctr"/>
            <a:r>
              <a:rPr lang="en-NZ" dirty="0"/>
              <a:t>We can make an Advent wreath and light a new candle each week to show  where we are up to during the 4 weeks of Advent. </a:t>
            </a:r>
          </a:p>
          <a:p>
            <a:pPr algn="ctr"/>
            <a:r>
              <a:rPr lang="en-NZ" dirty="0"/>
              <a:t>By doing this we make a space to get ready for Jesus in our busy lives. </a:t>
            </a:r>
          </a:p>
        </p:txBody>
      </p:sp>
      <p:sp>
        <p:nvSpPr>
          <p:cNvPr id="17" name="Shape: Button 3"/>
          <p:cNvSpPr/>
          <p:nvPr/>
        </p:nvSpPr>
        <p:spPr>
          <a:xfrm>
            <a:off x="7123914" y="824746"/>
            <a:ext cx="1071500" cy="1609494"/>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Shape: Button 2"/>
          <p:cNvSpPr/>
          <p:nvPr/>
        </p:nvSpPr>
        <p:spPr>
          <a:xfrm>
            <a:off x="3976270" y="3396916"/>
            <a:ext cx="1246292" cy="1515752"/>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Shape: Button 1"/>
          <p:cNvSpPr/>
          <p:nvPr/>
        </p:nvSpPr>
        <p:spPr>
          <a:xfrm>
            <a:off x="741973" y="843739"/>
            <a:ext cx="1513575" cy="1709071"/>
          </a:xfrm>
          <a:prstGeom prst="roundRect">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S-08</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2944800" y="4912668"/>
            <a:ext cx="1713370" cy="230832"/>
          </a:xfrm>
          <a:prstGeom prst="rect">
            <a:avLst/>
          </a:prstGeom>
          <a:solidFill>
            <a:schemeClr val="bg1">
              <a:alpha val="50000"/>
            </a:schemeClr>
          </a:solidFill>
        </p:spPr>
        <p:txBody>
          <a:bodyPr wrap="none" lIns="72000" rIns="86400" rtlCol="0">
            <a:spAutoFit/>
          </a:bodyPr>
          <a:lstStyle/>
          <a:p>
            <a:pPr algn="ctr"/>
            <a:r>
              <a:rPr lang="en-GB" sz="900" dirty="0">
                <a:latin typeface="Arial" pitchFamily="34" charset="0"/>
                <a:ea typeface="Segoe UI" pitchFamily="34" charset="0"/>
                <a:cs typeface="Arial" pitchFamily="34" charset="0"/>
              </a:rPr>
              <a:t>Click on images to reveal text</a:t>
            </a:r>
            <a:r>
              <a:rPr lang="en-GB" sz="900" dirty="0" smtClean="0">
                <a:latin typeface="Arial" pitchFamily="34" charset="0"/>
                <a:ea typeface="Segoe UI" pitchFamily="34" charset="0"/>
                <a:cs typeface="Arial" pitchFamily="34" charset="0"/>
              </a:rPr>
              <a:t>.</a:t>
            </a:r>
            <a:endParaRPr lang="en-GB" sz="900" dirty="0">
              <a:latin typeface="Arial" pitchFamily="34" charset="0"/>
              <a:ea typeface="Segoe UI" pitchFamily="34" charset="0"/>
              <a:cs typeface="Arial" pitchFamily="34" charset="0"/>
            </a:endParaRPr>
          </a:p>
        </p:txBody>
      </p:sp>
      <p:sp>
        <p:nvSpPr>
          <p:cNvPr id="23"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Tool instructions stop"/>
          <p:cNvSpPr txBox="1"/>
          <p:nvPr/>
        </p:nvSpPr>
        <p:spPr>
          <a:xfrm>
            <a:off x="4655985" y="4912668"/>
            <a:ext cx="2383198" cy="230832"/>
          </a:xfrm>
          <a:prstGeom prst="rect">
            <a:avLst/>
          </a:prstGeom>
          <a:solidFill>
            <a:schemeClr val="bg1">
              <a:alpha val="50000"/>
            </a:schemeClr>
          </a:solidFill>
        </p:spPr>
        <p:txBody>
          <a:bodyPr wrap="none" lIns="72000" rIns="72000"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a:t>
            </a:r>
            <a:r>
              <a:rPr lang="en-GB" dirty="0" smtClean="0"/>
              <a:t>stop ‘Mo </a:t>
            </a:r>
            <a:r>
              <a:rPr lang="en-GB" dirty="0" err="1" smtClean="0"/>
              <a:t>te</a:t>
            </a:r>
            <a:r>
              <a:rPr lang="en-GB" dirty="0" smtClean="0"/>
              <a:t> </a:t>
            </a:r>
            <a:r>
              <a:rPr lang="en-GB" dirty="0" err="1" smtClean="0"/>
              <a:t>Awenti</a:t>
            </a:r>
            <a:r>
              <a:rPr lang="en-GB" dirty="0" smtClean="0"/>
              <a:t>’</a:t>
            </a:r>
            <a:endParaRPr lang="en-GB" dirty="0"/>
          </a:p>
        </p:txBody>
      </p:sp>
      <p:sp>
        <p:nvSpPr>
          <p:cNvPr id="25" name="TextBox: Tool instructions start"/>
          <p:cNvSpPr txBox="1"/>
          <p:nvPr/>
        </p:nvSpPr>
        <p:spPr>
          <a:xfrm>
            <a:off x="4655986" y="4912668"/>
            <a:ext cx="2376786" cy="230832"/>
          </a:xfrm>
          <a:prstGeom prst="rect">
            <a:avLst/>
          </a:prstGeom>
          <a:solidFill>
            <a:schemeClr val="bg1">
              <a:alpha val="50000"/>
            </a:schemeClr>
          </a:solidFill>
        </p:spPr>
        <p:txBody>
          <a:bodyPr wrap="none" lIns="72000" rIns="72000"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a:t>
            </a:r>
            <a:r>
              <a:rPr lang="en-GB" dirty="0" smtClean="0"/>
              <a:t>play ‘Mo </a:t>
            </a:r>
            <a:r>
              <a:rPr lang="en-GB" dirty="0" err="1" smtClean="0"/>
              <a:t>te</a:t>
            </a:r>
            <a:r>
              <a:rPr lang="en-GB" dirty="0" smtClean="0"/>
              <a:t> </a:t>
            </a:r>
            <a:r>
              <a:rPr lang="en-GB" dirty="0" err="1" smtClean="0"/>
              <a:t>Awenti</a:t>
            </a:r>
            <a:r>
              <a:rPr lang="en-GB" dirty="0" smtClean="0"/>
              <a:t>’</a:t>
            </a:r>
            <a:endParaRPr lang="en-GB" dirty="0"/>
          </a:p>
        </p:txBody>
      </p:sp>
    </p:spTree>
    <p:extLst>
      <p:ext uri="{BB962C8B-B14F-4D97-AF65-F5344CB8AC3E}">
        <p14:creationId xmlns:p14="http://schemas.microsoft.com/office/powerpoint/2010/main" val="18896534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childTnLst>
              </p:cTn>
              <p:nextCondLst>
                <p:cond evt="onClick" delay="0">
                  <p:tgtEl>
                    <p:spTgt spid="16"/>
                  </p:tgtEl>
                </p:cond>
              </p:nextCondLst>
            </p:seq>
            <p:seq concurrent="1" nextAc="seek">
              <p:cTn id="19" restart="whenNotActive" fill="hold" evtFilter="cancelBubble" nodeType="interactiveSeq">
                <p:stCondLst>
                  <p:cond evt="onClick" delay="0">
                    <p:tgtEl>
                      <p:spTgt spid="17"/>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childTnLst>
              </p:cTn>
              <p:nextCondLst>
                <p:cond evt="onClick" delay="0">
                  <p:tgtEl>
                    <p:spTgt spid="17"/>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6"/>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8"/>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2" nodeType="click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xit" presetSubtype="0" fill="hold" grpId="1" nodeType="withEffect">
                                  <p:stCondLst>
                                    <p:cond delay="0"/>
                                  </p:stCondLst>
                                  <p:childTnLst>
                                    <p:animEffect transition="out" filter="fade">
                                      <p:cBhvr>
                                        <p:cTn id="50" dur="500"/>
                                        <p:tgtEl>
                                          <p:spTgt spid="25"/>
                                        </p:tgtEl>
                                      </p:cBhvr>
                                    </p:animEffect>
                                    <p:set>
                                      <p:cBhvr>
                                        <p:cTn id="51" dur="1" fill="hold">
                                          <p:stCondLst>
                                            <p:cond delay="499"/>
                                          </p:stCondLst>
                                        </p:cTn>
                                        <p:tgtEl>
                                          <p:spTgt spid="25"/>
                                        </p:tgtEl>
                                        <p:attrNameLst>
                                          <p:attrName>style.visibility</p:attrName>
                                        </p:attrNameLst>
                                      </p:cBhvr>
                                      <p:to>
                                        <p:strVal val="hidden"/>
                                      </p:to>
                                    </p:set>
                                  </p:childTnLst>
                                </p:cTn>
                              </p:par>
                            </p:childTnLst>
                          </p:cTn>
                        </p:par>
                        <p:par>
                          <p:cTn id="52" fill="hold">
                            <p:stCondLst>
                              <p:cond delay="500"/>
                            </p:stCondLst>
                            <p:childTnLst>
                              <p:par>
                                <p:cTn id="53" presetID="1" presetClass="mediacall" presetSubtype="0" fill="hold" nodeType="afterEffect">
                                  <p:stCondLst>
                                    <p:cond delay="0"/>
                                  </p:stCondLst>
                                  <p:childTnLst>
                                    <p:cmd type="call" cmd="playFrom(0.0)">
                                      <p:cBhvr>
                                        <p:cTn id="54" dur="75811" fill="hold"/>
                                        <p:tgtEl>
                                          <p:spTgt spid="3"/>
                                        </p:tgtEl>
                                      </p:cBhvr>
                                    </p:cmd>
                                  </p:childTnLst>
                                </p:cTn>
                              </p:par>
                              <p:par>
                                <p:cTn id="55" presetID="1" presetClass="emph" presetSubtype="2" fill="hold" nodeType="withEffect">
                                  <p:stCondLst>
                                    <p:cond delay="0"/>
                                  </p:stCondLst>
                                  <p:childTnLst>
                                    <p:animClr clrSpc="rgb" dir="cw">
                                      <p:cBhvr>
                                        <p:cTn id="56" dur="1000" fill="hold"/>
                                        <p:tgtEl>
                                          <p:spTgt spid="23"/>
                                        </p:tgtEl>
                                        <p:attrNameLst>
                                          <p:attrName>fillcolor</p:attrName>
                                        </p:attrNameLst>
                                      </p:cBhvr>
                                      <p:to>
                                        <a:schemeClr val="accent2"/>
                                      </p:to>
                                    </p:animClr>
                                    <p:set>
                                      <p:cBhvr>
                                        <p:cTn id="57" dur="1000" fill="hold"/>
                                        <p:tgtEl>
                                          <p:spTgt spid="23"/>
                                        </p:tgtEl>
                                        <p:attrNameLst>
                                          <p:attrName>fill.type</p:attrName>
                                        </p:attrNameLst>
                                      </p:cBhvr>
                                      <p:to>
                                        <p:strVal val="solid"/>
                                      </p:to>
                                    </p:set>
                                    <p:set>
                                      <p:cBhvr>
                                        <p:cTn id="58" dur="1000" fill="hold"/>
                                        <p:tgtEl>
                                          <p:spTgt spid="23"/>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3" presetClass="mediacall" presetSubtype="0" fill="hold" nodeType="clickEffect">
                                  <p:stCondLst>
                                    <p:cond delay="0"/>
                                  </p:stCondLst>
                                  <p:childTnLst>
                                    <p:cmd type="call" cmd="stop">
                                      <p:cBhvr>
                                        <p:cTn id="62" dur="1" fill="hold"/>
                                        <p:tgtEl>
                                          <p:spTgt spid="3"/>
                                        </p:tgtEl>
                                      </p:cBhvr>
                                    </p:cmd>
                                  </p:childTnLst>
                                </p:cTn>
                              </p:par>
                              <p:par>
                                <p:cTn id="63" presetID="10" presetClass="exit" presetSubtype="0" fill="hold" grpId="1" nodeType="withEffect">
                                  <p:stCondLst>
                                    <p:cond delay="0"/>
                                  </p:stCondLst>
                                  <p:childTnLst>
                                    <p:animEffect transition="out" filter="fade">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par>
                                <p:cTn id="66" presetID="10" presetClass="entr" presetSubtype="0" fill="hold" grpId="2"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par>
                                <p:cTn id="69" presetID="1" presetClass="emph" presetSubtype="2" fill="hold" nodeType="withEffect">
                                  <p:stCondLst>
                                    <p:cond delay="0"/>
                                  </p:stCondLst>
                                  <p:childTnLst>
                                    <p:animClr clrSpc="rgb" dir="cw">
                                      <p:cBhvr>
                                        <p:cTn id="70" dur="2000" fill="hold"/>
                                        <p:tgtEl>
                                          <p:spTgt spid="23"/>
                                        </p:tgtEl>
                                        <p:attrNameLst>
                                          <p:attrName>fillcolor</p:attrName>
                                        </p:attrNameLst>
                                      </p:cBhvr>
                                      <p:to>
                                        <a:schemeClr val="bg1"/>
                                      </p:to>
                                    </p:animClr>
                                    <p:set>
                                      <p:cBhvr>
                                        <p:cTn id="71" dur="2000" fill="hold"/>
                                        <p:tgtEl>
                                          <p:spTgt spid="23"/>
                                        </p:tgtEl>
                                        <p:attrNameLst>
                                          <p:attrName>fill.type</p:attrName>
                                        </p:attrNameLst>
                                      </p:cBhvr>
                                      <p:to>
                                        <p:strVal val="solid"/>
                                      </p:to>
                                    </p:set>
                                    <p:set>
                                      <p:cBhvr>
                                        <p:cTn id="72" dur="20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audio>
              <p:cMediaNode vol="80000">
                <p:cTn id="73" fill="hold" display="0">
                  <p:stCondLst>
                    <p:cond delay="indefinite"/>
                  </p:stCondLst>
                  <p:endCondLst>
                    <p:cond evt="onStopAudio" delay="0">
                      <p:tgtEl>
                        <p:sldTgt/>
                      </p:tgtEl>
                    </p:cond>
                  </p:endCondLst>
                </p:cTn>
                <p:tgtEl>
                  <p:spTgt spid="3"/>
                </p:tgtEl>
              </p:cMediaNode>
            </p:audio>
          </p:childTnLst>
        </p:cTn>
      </p:par>
    </p:tnLst>
    <p:bldLst>
      <p:bldP spid="7" grpId="0" animBg="1"/>
      <p:bldP spid="7" grpId="1" animBg="1"/>
      <p:bldP spid="7" grpId="2" animBg="1"/>
      <p:bldP spid="8" grpId="0" animBg="1"/>
      <p:bldP spid="8" grpId="1" animBg="1"/>
      <p:bldP spid="8" grpId="2" animBg="1"/>
      <p:bldP spid="6" grpId="0" animBg="1"/>
      <p:bldP spid="6" grpId="1" animBg="1"/>
      <p:bldP spid="6" grpId="2" animBg="1"/>
      <p:bldP spid="24" grpId="0" animBg="1"/>
      <p:bldP spid="24" grpId="1" animBg="1"/>
      <p:bldP spid="25" grpId="0" animBg="1"/>
      <p:bldP spid="25" grpId="1" animBg="1"/>
      <p:bldP spid="25"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Sounds like"/>
          <p:cNvSpPr txBox="1"/>
          <p:nvPr/>
        </p:nvSpPr>
        <p:spPr>
          <a:xfrm>
            <a:off x="4758357" y="1567318"/>
            <a:ext cx="1586973" cy="461665"/>
          </a:xfrm>
          <a:prstGeom prst="rect">
            <a:avLst/>
          </a:prstGeom>
          <a:solidFill>
            <a:schemeClr val="bg1">
              <a:alpha val="50000"/>
            </a:schemeClr>
          </a:solidFill>
        </p:spPr>
        <p:txBody>
          <a:bodyPr wrap="none" rtlCol="0">
            <a:spAutoFit/>
          </a:bodyPr>
          <a:lstStyle/>
          <a:p>
            <a:r>
              <a:rPr lang="en-GB" sz="2400"/>
              <a:t>Sounds like</a:t>
            </a:r>
          </a:p>
        </p:txBody>
      </p:sp>
      <p:sp>
        <p:nvSpPr>
          <p:cNvPr id="17" name="TextBox: Looks like"/>
          <p:cNvSpPr txBox="1"/>
          <p:nvPr/>
        </p:nvSpPr>
        <p:spPr>
          <a:xfrm>
            <a:off x="3039444" y="1541357"/>
            <a:ext cx="1388522" cy="461665"/>
          </a:xfrm>
          <a:prstGeom prst="rect">
            <a:avLst/>
          </a:prstGeom>
          <a:solidFill>
            <a:schemeClr val="bg1">
              <a:alpha val="50000"/>
            </a:schemeClr>
          </a:solidFill>
        </p:spPr>
        <p:txBody>
          <a:bodyPr wrap="none" rtlCol="0">
            <a:spAutoFit/>
          </a:bodyPr>
          <a:lstStyle/>
          <a:p>
            <a:r>
              <a:rPr lang="en-GB" sz="2400" dirty="0"/>
              <a:t>Looks like</a:t>
            </a:r>
          </a:p>
        </p:txBody>
      </p:sp>
      <p:grpSp>
        <p:nvGrpSpPr>
          <p:cNvPr id="24" name="Shape: T-chart"/>
          <p:cNvGrpSpPr/>
          <p:nvPr/>
        </p:nvGrpSpPr>
        <p:grpSpPr>
          <a:xfrm>
            <a:off x="2946375" y="1504622"/>
            <a:ext cx="3209625" cy="3015423"/>
            <a:chOff x="5824837" y="1841500"/>
            <a:chExt cx="3209625" cy="3015423"/>
          </a:xfrm>
        </p:grpSpPr>
        <p:cxnSp>
          <p:nvCxnSpPr>
            <p:cNvPr id="4" name="Straight Connector vertical"/>
            <p:cNvCxnSpPr/>
            <p:nvPr/>
          </p:nvCxnSpPr>
          <p:spPr>
            <a:xfrm flipV="1">
              <a:off x="7457768" y="1841500"/>
              <a:ext cx="0" cy="3015423"/>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top"/>
            <p:cNvCxnSpPr/>
            <p:nvPr/>
          </p:nvCxnSpPr>
          <p:spPr>
            <a:xfrm flipH="1">
              <a:off x="5824837" y="1841500"/>
              <a:ext cx="3209625" cy="0"/>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Shape: Title line"/>
          <p:cNvCxnSpPr/>
          <p:nvPr/>
        </p:nvCxnSpPr>
        <p:spPr>
          <a:xfrm>
            <a:off x="987425" y="1122218"/>
            <a:ext cx="71802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S-09</a:t>
            </a:r>
          </a:p>
        </p:txBody>
      </p:sp>
      <p:sp>
        <p:nvSpPr>
          <p:cNvPr id="1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219706" y="4912668"/>
            <a:ext cx="2704587"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3" name="Rectangle 2"/>
          <p:cNvSpPr/>
          <p:nvPr/>
        </p:nvSpPr>
        <p:spPr>
          <a:xfrm>
            <a:off x="1017424" y="-78111"/>
            <a:ext cx="7109150" cy="1200329"/>
          </a:xfrm>
          <a:prstGeom prst="rect">
            <a:avLst/>
          </a:prstGeom>
          <a:solidFill>
            <a:schemeClr val="bg1">
              <a:alpha val="50000"/>
            </a:schemeClr>
          </a:solidFill>
        </p:spPr>
        <p:txBody>
          <a:bodyPr wrap="square">
            <a:spAutoFit/>
          </a:bodyPr>
          <a:lstStyle/>
          <a:p>
            <a:pPr algn="ctr"/>
            <a:r>
              <a:rPr lang="en-NZ" sz="3600" b="1" dirty="0">
                <a:latin typeface="Calibri" panose="020F0502020204030204" pitchFamily="34" charset="0"/>
                <a:ea typeface="Calibri" panose="020F0502020204030204" pitchFamily="34" charset="0"/>
                <a:cs typeface="Times New Roman" panose="02020603050405020304" pitchFamily="18" charset="0"/>
              </a:rPr>
              <a:t>Advent – A happy waiting time for               Jesus Emmanuel</a:t>
            </a:r>
            <a:endParaRPr lang="en-NZ" sz="3600" b="1" dirty="0"/>
          </a:p>
        </p:txBody>
      </p:sp>
    </p:spTree>
    <p:extLst>
      <p:ext uri="{BB962C8B-B14F-4D97-AF65-F5344CB8AC3E}">
        <p14:creationId xmlns:p14="http://schemas.microsoft.com/office/powerpoint/2010/main" val="1206239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15249</TotalTime>
  <Words>1602</Words>
  <Application>Microsoft Office PowerPoint</Application>
  <PresentationFormat>On-screen Show (16:9)</PresentationFormat>
  <Paragraphs>205</Paragraphs>
  <Slides>14</Slides>
  <Notes>14</Notes>
  <HiddenSlides>2</HiddenSlides>
  <MMClips>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478</cp:revision>
  <cp:lastPrinted>2016-02-02T20:22:43Z</cp:lastPrinted>
  <dcterms:created xsi:type="dcterms:W3CDTF">2015-10-21T21:04:26Z</dcterms:created>
  <dcterms:modified xsi:type="dcterms:W3CDTF">2016-11-24T06:26:10Z</dcterms:modified>
</cp:coreProperties>
</file>