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61" r:id="rId2"/>
    <p:sldId id="434" r:id="rId3"/>
    <p:sldId id="429" r:id="rId4"/>
    <p:sldId id="447" r:id="rId5"/>
    <p:sldId id="449" r:id="rId6"/>
    <p:sldId id="418" r:id="rId7"/>
    <p:sldId id="450" r:id="rId8"/>
    <p:sldId id="419" r:id="rId9"/>
    <p:sldId id="451" r:id="rId10"/>
    <p:sldId id="453" r:id="rId11"/>
    <p:sldId id="455" r:id="rId12"/>
    <p:sldId id="456" r:id="rId13"/>
    <p:sldId id="457" r:id="rId14"/>
    <p:sldId id="458" r:id="rId15"/>
    <p:sldId id="435" r:id="rId16"/>
    <p:sldId id="433" r:id="rId17"/>
    <p:sldId id="438" r:id="rId18"/>
    <p:sldId id="266" r:id="rId19"/>
    <p:sldId id="380" r:id="rId20"/>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FAD1"/>
    <a:srgbClr val="F9FC92"/>
    <a:srgbClr val="AAB14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3" autoAdjust="0"/>
    <p:restoredTop sz="82288" autoAdjust="0"/>
  </p:normalViewPr>
  <p:slideViewPr>
    <p:cSldViewPr snapToGrid="0">
      <p:cViewPr varScale="1">
        <p:scale>
          <a:sx n="120" d="100"/>
          <a:sy n="120" d="100"/>
        </p:scale>
        <p:origin x="306"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42" d="100"/>
        <a:sy n="142" d="100"/>
      </p:scale>
      <p:origin x="0" y="5226"/>
    </p:cViewPr>
  </p:sorterViewPr>
  <p:notesViewPr>
    <p:cSldViewPr snapToGrid="0">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20/10/2017</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dirty="0"/>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dirty="0"/>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resource topic. </a:t>
            </a:r>
          </a:p>
          <a:p>
            <a:r>
              <a:rPr lang="en-GB" sz="1200" kern="1200" dirty="0">
                <a:solidFill>
                  <a:schemeClr val="tx1"/>
                </a:solidFill>
                <a:effectLst/>
                <a:latin typeface="+mn-lt"/>
                <a:ea typeface="+mn-ea"/>
                <a:cs typeface="+mn-cs"/>
              </a:rPr>
              <a:t>Read the title together and invite children to share something they know about All Souls Day and how Catholics celebrate it.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Create a class prayer focus to bring this feast into children’s minds: read Luke 23:39-43 in class prayer this week, encourage children to focus their prayer on the holy souls, sing ‘Jesus remember me’, ask children to make a list at home of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who have died and each day read out some names from it to bring to God during prayer.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Encourage children to accept that there are mysteries in our faith (and purgatory is one of them) that are beyond our understanding at present but will become clear after our lives have ended.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8453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Encourage children to talk about people in their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and friends who have died and share stories about them and how they lived their lives.                                                                                                      Pray for them that they are in heaven with God and all the saints.</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11</a:t>
            </a:fld>
            <a:endParaRPr lang="en-GB"/>
          </a:p>
        </p:txBody>
      </p:sp>
    </p:spTree>
    <p:extLst>
      <p:ext uri="{BB962C8B-B14F-4D97-AF65-F5344CB8AC3E}">
        <p14:creationId xmlns:p14="http://schemas.microsoft.com/office/powerpoint/2010/main" val="180216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Suggest children make their own prayer focus at home with photographs and things that help them remember people they have known and loved. </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12</a:t>
            </a:fld>
            <a:endParaRPr lang="en-GB"/>
          </a:p>
        </p:txBody>
      </p:sp>
    </p:spTree>
    <p:extLst>
      <p:ext uri="{BB962C8B-B14F-4D97-AF65-F5344CB8AC3E}">
        <p14:creationId xmlns:p14="http://schemas.microsoft.com/office/powerpoint/2010/main" val="2931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text reveal and after each one invite children to share something that children of their age could do to encourage their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to remember and pray for people who are part of it who have died.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052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text reveal and after each one invite children to share something children of their age could do to encourage their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to remember and pray for people who are part of it who have died.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2643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Pray the Prayer for those who have died.</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Pray the prayer each day with your family and your class and memorise it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Wall of Prayerful Remembrance for the Souls of those we have known and loved.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list of family names to add to the Wall of Prayerful Remembrance and add it to the wall. </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80274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last two items are feed forward for the teacher.</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611818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5115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a:t>
            </a:r>
            <a:r>
              <a:rPr lang="en-GB" sz="1200" i="1" kern="1200" dirty="0">
                <a:solidFill>
                  <a:schemeClr val="tx1"/>
                </a:solidFill>
                <a:effectLst/>
                <a:latin typeface="+mn-lt"/>
                <a:ea typeface="+mn-ea"/>
                <a:cs typeface="+mn-cs"/>
              </a:rPr>
              <a:t>to reflect on their life and how well they say sorry and make up for the hurt they have caused. Think about people they have known and loved who have died and what they can do in November to help them come into the glorious presence of God in heaven for ever.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18</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11.</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19</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139273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Note – All Souls day used to be called Holy Souls 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post it and use the information as conversation starters about All Souls day, what it is and why we have it, and who the Holy Soul are.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Ask children if they know someone who might be a Holy Soul.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102871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2.</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respond to each revealed text block. </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4558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pairs share 5 things you know about All Souls Day.</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‘Jesus Remember Me’.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a fridge magnet to remind your family to pray this month for the souls of your family </a:t>
            </a:r>
            <a:r>
              <a:rPr lang="en-GB" sz="1200" kern="1200" dirty="0" err="1">
                <a:solidFill>
                  <a:schemeClr val="tx1"/>
                </a:solidFill>
                <a:effectLst/>
                <a:latin typeface="+mn-lt"/>
                <a:ea typeface="+mn-ea"/>
                <a:cs typeface="+mn-cs"/>
              </a:rPr>
              <a:t>whānau</a:t>
            </a:r>
            <a:r>
              <a:rPr lang="en-GB" sz="1200" kern="1200" dirty="0">
                <a:solidFill>
                  <a:schemeClr val="tx1"/>
                </a:solidFill>
                <a:effectLst/>
                <a:latin typeface="+mn-lt"/>
                <a:ea typeface="+mn-ea"/>
                <a:cs typeface="+mn-cs"/>
              </a:rPr>
              <a:t> and friends who have died.</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81300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each sentence and select the correct statement to complete it. Check it with the floater.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sentence and select the correct statement to complete it. Check it with the floater.</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dirty="0"/>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94594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Look at the image and comment on what is happening.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through the flip cards and think about what the text is about. Invite children someone to say what it is saying and encourage questions.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Give children time to wonder about what it would be like for someone to say to God after they die “I am ready to come to you in heaven now”. </a:t>
            </a:r>
          </a:p>
          <a:p>
            <a:r>
              <a:rPr lang="en-GB" sz="1200" kern="1200" dirty="0">
                <a:solidFill>
                  <a:schemeClr val="tx1"/>
                </a:solidFill>
                <a:effectLst/>
                <a:latin typeface="+mn-lt"/>
                <a:ea typeface="+mn-ea"/>
                <a:cs typeface="+mn-cs"/>
              </a:rPr>
              <a:t>What might God say in reply?</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FAQs and talk about their answers. Children add any further questions of their own.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Encourage children to accept that there are mysteries in our faith (and purgatory is one of them) that are beyond our understanding at present but will become clear after our lives have ended.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8109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47052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46_vxwu7UAhUBtpQKHSHaD3wQjRwIBw&amp;url=http://www.annemariemiller.com/category/woman-things/&amp;psig=AFQjCNEM-wjMkpyRn9mRzZnNP7qP_wLsqw&amp;ust=149921813250046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ahUKEwi46_vxwu7UAhUBtpQKHSHaD3wQjRwIBw&amp;url=http://www.annemariemiller.com/category/woman-things/&amp;psig=AFQjCNEM-wjMkpyRn9mRzZnNP7qP_wLsqw&amp;ust=149921813250046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NZ" sz="3600" b="1" dirty="0"/>
              <a:t>All Souls Day</a:t>
            </a:r>
            <a:endParaRPr lang="en-GB" sz="3600" b="1" dirty="0"/>
          </a:p>
        </p:txBody>
      </p:sp>
      <p:pic>
        <p:nvPicPr>
          <p:cNvPr id="10" name="Image" descr="Image result for a calendar image of All Souls Day November 2">
            <a:extLst>
              <a:ext uri="{FF2B5EF4-FFF2-40B4-BE49-F238E27FC236}">
                <a16:creationId xmlns:a16="http://schemas.microsoft.com/office/drawing/2014/main" id="{3517B8A9-4D09-4454-82DB-57A5A32639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50785" y="763504"/>
            <a:ext cx="7255114" cy="3627557"/>
          </a:xfrm>
          <a:prstGeom prst="rect">
            <a:avLst/>
          </a:prstGeom>
          <a:noFill/>
          <a:ln>
            <a:no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21852" y="2476400"/>
            <a:ext cx="6798149"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b="0" dirty="0">
                <a:latin typeface="+mn-lt"/>
              </a:rPr>
              <a:t>Purgatory is a good thing because it gives people time to prepare to meet God face to face. It is like here on earth people do not like going somewhere special without being ready for it.  It is God’s way of giving us another chance to get ready to go into the presence of God. Just as we are longing to be with God, God is longing for us to come to heaven. </a:t>
            </a:r>
            <a:endParaRPr lang="en-NZ" sz="1600" dirty="0">
              <a:latin typeface="+mn-lt"/>
            </a:endParaRPr>
          </a:p>
        </p:txBody>
      </p:sp>
      <p:sp>
        <p:nvSpPr>
          <p:cNvPr id="6" name="Textbox: Line 1"/>
          <p:cNvSpPr txBox="1"/>
          <p:nvPr/>
        </p:nvSpPr>
        <p:spPr>
          <a:xfrm>
            <a:off x="821853" y="938593"/>
            <a:ext cx="5766516" cy="1077218"/>
          </a:xfrm>
          <a:prstGeom prst="rect">
            <a:avLst/>
          </a:prstGeom>
          <a:noFill/>
        </p:spPr>
        <p:txBody>
          <a:bodyPr wrap="square" rtlCol="0">
            <a:spAutoFit/>
          </a:bodyPr>
          <a:lstStyle/>
          <a:p>
            <a:pPr marL="285750" indent="-285750">
              <a:buFont typeface="Arial" panose="020B0604020202020204" pitchFamily="34" charset="0"/>
              <a:buChar char="•"/>
            </a:pPr>
            <a:r>
              <a:rPr lang="en-NZ" sz="1600" dirty="0"/>
              <a:t>After we die time is not like we know it on earth. Because we don’t really know what purgatory is like we don’t know how long it lasts. It may only be for a short time. How long we are in purgatory depends on how we have lived our lives on earth.</a:t>
            </a:r>
            <a:endParaRPr lang="en-NZ" sz="1600" b="1" dirty="0"/>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S-07B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69775" y="4912668"/>
            <a:ext cx="220445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on the left to reveal text.</a:t>
            </a:r>
          </a:p>
        </p:txBody>
      </p:sp>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Purgatory - FAQ Frequently Asked Questions</a:t>
            </a:r>
            <a:endParaRPr lang="en-GB" sz="3600" b="1" dirty="0"/>
          </a:p>
        </p:txBody>
      </p:sp>
      <p:pic>
        <p:nvPicPr>
          <p:cNvPr id="17" name="Image_Large" descr="Related image">
            <a:hlinkClick r:id="rId3"/>
            <a:extLst>
              <a:ext uri="{FF2B5EF4-FFF2-40B4-BE49-F238E27FC236}">
                <a16:creationId xmlns:a16="http://schemas.microsoft.com/office/drawing/2014/main" id="{53A4B1D2-2469-4F92-B0C3-4799BDD93E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39387" y="647306"/>
            <a:ext cx="2285432" cy="1828345"/>
          </a:xfrm>
          <a:prstGeom prst="rect">
            <a:avLst/>
          </a:prstGeom>
          <a:noFill/>
          <a:ln>
            <a:noFill/>
          </a:ln>
        </p:spPr>
      </p:pic>
      <p:pic>
        <p:nvPicPr>
          <p:cNvPr id="20" name="Image 2">
            <a:extLst>
              <a:ext uri="{FF2B5EF4-FFF2-40B4-BE49-F238E27FC236}">
                <a16:creationId xmlns:a16="http://schemas.microsoft.com/office/drawing/2014/main" id="{CA8B7E5D-6281-43F0-A5C8-FC09D15DC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6" y="2223362"/>
            <a:ext cx="781278" cy="781278"/>
          </a:xfrm>
          <a:prstGeom prst="rect">
            <a:avLst/>
          </a:prstGeom>
        </p:spPr>
      </p:pic>
      <p:pic>
        <p:nvPicPr>
          <p:cNvPr id="4" name="Image 1">
            <a:extLst>
              <a:ext uri="{FF2B5EF4-FFF2-40B4-BE49-F238E27FC236}">
                <a16:creationId xmlns:a16="http://schemas.microsoft.com/office/drawing/2014/main" id="{B58D346F-5799-471E-82D8-E8AC71B2F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 y="702233"/>
            <a:ext cx="781278" cy="781278"/>
          </a:xfrm>
          <a:prstGeom prst="rect">
            <a:avLst/>
          </a:prstGeom>
        </p:spPr>
      </p:pic>
      <p:sp>
        <p:nvSpPr>
          <p:cNvPr id="5" name="Text: Question 1">
            <a:extLst>
              <a:ext uri="{FF2B5EF4-FFF2-40B4-BE49-F238E27FC236}">
                <a16:creationId xmlns:a16="http://schemas.microsoft.com/office/drawing/2014/main" id="{6A8A12F2-25BA-422B-8921-D80406D0A848}"/>
              </a:ext>
            </a:extLst>
          </p:cNvPr>
          <p:cNvSpPr/>
          <p:nvPr/>
        </p:nvSpPr>
        <p:spPr>
          <a:xfrm>
            <a:off x="961903" y="609484"/>
            <a:ext cx="3223235" cy="369332"/>
          </a:xfrm>
          <a:prstGeom prst="rect">
            <a:avLst/>
          </a:prstGeom>
        </p:spPr>
        <p:txBody>
          <a:bodyPr wrap="squar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How long does purgatory last?</a:t>
            </a:r>
            <a:endParaRPr lang="en-NZ" dirty="0"/>
          </a:p>
        </p:txBody>
      </p:sp>
      <p:sp>
        <p:nvSpPr>
          <p:cNvPr id="7" name="Text: Question 2">
            <a:extLst>
              <a:ext uri="{FF2B5EF4-FFF2-40B4-BE49-F238E27FC236}">
                <a16:creationId xmlns:a16="http://schemas.microsoft.com/office/drawing/2014/main" id="{1132FFBA-E97A-4E36-A115-E5A0F28B56A9}"/>
              </a:ext>
            </a:extLst>
          </p:cNvPr>
          <p:cNvSpPr/>
          <p:nvPr/>
        </p:nvSpPr>
        <p:spPr>
          <a:xfrm>
            <a:off x="962297" y="2128921"/>
            <a:ext cx="2674707" cy="369332"/>
          </a:xfrm>
          <a:prstGeom prst="rect">
            <a:avLst/>
          </a:prstGeom>
        </p:spPr>
        <p:txBody>
          <a:bodyPr wrap="non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Is purgatory a good thing?</a:t>
            </a:r>
            <a:endParaRPr lang="en-NZ" dirty="0"/>
          </a:p>
        </p:txBody>
      </p:sp>
    </p:spTree>
    <p:extLst>
      <p:ext uri="{BB962C8B-B14F-4D97-AF65-F5344CB8AC3E}">
        <p14:creationId xmlns:p14="http://schemas.microsoft.com/office/powerpoint/2010/main" val="19134186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1" restart="whenNotActive" fill="hold" evtFilter="cancelBubble" nodeType="interactiveSeq">
                <p:stCondLst>
                  <p:cond evt="onClick" delay="0">
                    <p:tgtEl>
                      <p:spTgt spid="1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8" grpId="0"/>
      <p:bldP spid="8" grpId="1"/>
      <p:bldP spid="8" grpId="2"/>
      <p:bldP spid="6" grpId="0"/>
      <p:bldP spid="6" grpId="1"/>
      <p:bldP spid="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How do people on earth connect with the</a:t>
            </a:r>
            <a:br>
              <a:rPr lang="en-NZ" sz="3600" b="1" dirty="0"/>
            </a:br>
            <a:r>
              <a:rPr lang="en-NZ" sz="3600" b="1" dirty="0"/>
              <a:t>Souls in Purgatory </a:t>
            </a:r>
            <a:endParaRPr lang="en-GB" sz="3600" b="1" dirty="0"/>
          </a:p>
        </p:txBody>
      </p:sp>
      <p:sp>
        <p:nvSpPr>
          <p:cNvPr id="24" name="Textbox: Line 3">
            <a:extLst>
              <a:ext uri="{FF2B5EF4-FFF2-40B4-BE49-F238E27FC236}">
                <a16:creationId xmlns:a16="http://schemas.microsoft.com/office/drawing/2014/main" id="{59635D7D-A686-47CA-BD5A-0B7DFF186F79}"/>
              </a:ext>
            </a:extLst>
          </p:cNvPr>
          <p:cNvSpPr/>
          <p:nvPr/>
        </p:nvSpPr>
        <p:spPr>
          <a:xfrm>
            <a:off x="0" y="3313611"/>
            <a:ext cx="8329043" cy="1224951"/>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When we prepare for the Sacrament of Penance we learn that when we do something wrong we must say sorry, ask for forgiveness and do something to make up for it. When people die there will be things that they have not made up for or put right and this will happen while they are in purgatory. </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Line 2">
            <a:extLst>
              <a:ext uri="{FF2B5EF4-FFF2-40B4-BE49-F238E27FC236}">
                <a16:creationId xmlns:a16="http://schemas.microsoft.com/office/drawing/2014/main" id="{8B19010E-9EB3-4AD7-9A78-39788EA22110}"/>
              </a:ext>
            </a:extLst>
          </p:cNvPr>
          <p:cNvSpPr/>
          <p:nvPr/>
        </p:nvSpPr>
        <p:spPr>
          <a:xfrm>
            <a:off x="0" y="2438095"/>
            <a:ext cx="8343387" cy="658642"/>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The bonds of friendship and love that are created through baptism are not broken when people die and this is why people on earth continue to pray for those who have died.</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Line 1">
            <a:extLst>
              <a:ext uri="{FF2B5EF4-FFF2-40B4-BE49-F238E27FC236}">
                <a16:creationId xmlns:a16="http://schemas.microsoft.com/office/drawing/2014/main" id="{37201A4E-05FC-44D2-820D-D36E52B29B76}"/>
              </a:ext>
            </a:extLst>
          </p:cNvPr>
          <p:cNvSpPr/>
          <p:nvPr/>
        </p:nvSpPr>
        <p:spPr>
          <a:xfrm>
            <a:off x="2" y="1607641"/>
            <a:ext cx="7863838" cy="658642"/>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All Souls Day is the feast day the Church on earth remembers people in the Church who are in purgatory and who need prayer to help them get to heaven.</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Shape: Slider"/>
          <p:cNvGrpSpPr/>
          <p:nvPr/>
        </p:nvGrpSpPr>
        <p:grpSpPr>
          <a:xfrm>
            <a:off x="2" y="1449418"/>
            <a:ext cx="9144000" cy="443058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S-08A</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hidden="1">
            <a:extLst>
              <a:ext uri="{FF2B5EF4-FFF2-40B4-BE49-F238E27FC236}">
                <a16:creationId xmlns:a16="http://schemas.microsoft.com/office/drawing/2014/main" id="{D94C9E16-D08B-4E74-8322-1A1964177381}"/>
              </a:ext>
            </a:extLst>
          </p:cNvPr>
          <p:cNvGrpSpPr/>
          <p:nvPr/>
        </p:nvGrpSpPr>
        <p:grpSpPr>
          <a:xfrm>
            <a:off x="2" y="1441760"/>
            <a:ext cx="9144000" cy="4438245"/>
            <a:chOff x="2" y="1441760"/>
            <a:chExt cx="9144000" cy="4438245"/>
          </a:xfrm>
        </p:grpSpPr>
        <p:pic>
          <p:nvPicPr>
            <p:cNvPr id="4" name="Picture 3">
              <a:extLst>
                <a:ext uri="{FF2B5EF4-FFF2-40B4-BE49-F238E27FC236}">
                  <a16:creationId xmlns:a16="http://schemas.microsoft.com/office/drawing/2014/main" id="{9D88FA87-11F1-49E1-916A-66F01A9AE1A5}"/>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 y="1441760"/>
              <a:ext cx="9144000" cy="4438245"/>
            </a:xfrm>
            <a:prstGeom prst="rect">
              <a:avLst/>
            </a:prstGeom>
          </p:spPr>
        </p:pic>
        <p:pic>
          <p:nvPicPr>
            <p:cNvPr id="25" name="Picture 24" descr="http://1.bp.blogspot.com/-ifL3lpxA9h4/VFbBQMa6XJI/AAAAAAAAI40/7ColHUGkqIA/s1600/souls.jpg">
              <a:extLst>
                <a:ext uri="{FF2B5EF4-FFF2-40B4-BE49-F238E27FC236}">
                  <a16:creationId xmlns:a16="http://schemas.microsoft.com/office/drawing/2014/main" id="{9EBEC291-D7B3-4046-8068-D8372A0D4BC6}"/>
                </a:ext>
              </a:extLst>
            </p:cNvPr>
            <p:cNvPicPr/>
            <p:nvPr/>
          </p:nvPicPr>
          <p:blipFill rotWithShape="1">
            <a:blip r:embed="rId5">
              <a:extLst>
                <a:ext uri="{28A0092B-C50C-407E-A947-70E740481C1C}">
                  <a14:useLocalDpi xmlns:a14="http://schemas.microsoft.com/office/drawing/2010/main" val="0"/>
                </a:ext>
              </a:extLst>
            </a:blip>
            <a:srcRect l="4445" t="10132" r="6110" b="2879"/>
            <a:stretch/>
          </p:blipFill>
          <p:spPr bwMode="auto">
            <a:xfrm>
              <a:off x="2133716" y="1465727"/>
              <a:ext cx="4808057" cy="3504069"/>
            </a:xfrm>
            <a:prstGeom prst="rect">
              <a:avLst/>
            </a:prstGeom>
            <a:noFill/>
            <a:ln>
              <a:noFill/>
            </a:ln>
            <a:extLst>
              <a:ext uri="{53640926-AAD7-44D8-BBD7-CCE9431645EC}">
                <a14:shadowObscured xmlns:a14="http://schemas.microsoft.com/office/drawing/2010/main"/>
              </a:ext>
            </a:extLst>
          </p:spPr>
        </p:pic>
      </p:grpSp>
      <p:sp>
        <p:nvSpPr>
          <p:cNvPr id="18" name="Textbox: Tool instructions"/>
          <p:cNvSpPr txBox="1"/>
          <p:nvPr/>
        </p:nvSpPr>
        <p:spPr>
          <a:xfrm>
            <a:off x="1551835" y="4932214"/>
            <a:ext cx="5971821" cy="215444"/>
          </a:xfrm>
          <a:prstGeom prst="rect">
            <a:avLst/>
          </a:prstGeom>
          <a:solidFill>
            <a:schemeClr val="bg1"/>
          </a:solidFill>
        </p:spPr>
        <p:txBody>
          <a:bodyPr wrap="square" rtlCol="0">
            <a:spAutoFit/>
          </a:bodyPr>
          <a:lstStyle/>
          <a:p>
            <a:pPr algn="ctr"/>
            <a:r>
              <a:rPr lang="en-GB" sz="800" dirty="0">
                <a:latin typeface="Arial" pitchFamily="34" charset="0"/>
                <a:ea typeface="Segoe UI" pitchFamily="34" charset="0"/>
                <a:cs typeface="Arial" pitchFamily="34" charset="0"/>
              </a:rPr>
              <a:t>Click the down-button to move the blind down, click the up-button (appears at bottom) to move the blind to the top.</a:t>
            </a:r>
          </a:p>
        </p:txBody>
      </p:sp>
    </p:spTree>
    <p:extLst>
      <p:ext uri="{BB962C8B-B14F-4D97-AF65-F5344CB8AC3E}">
        <p14:creationId xmlns:p14="http://schemas.microsoft.com/office/powerpoint/2010/main" val="1474003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11293E-6 L 0 0.20826 " pathEditMode="relative" rAng="0" ptsTypes="AA">
                                      <p:cBhvr>
                                        <p:cTn id="8" dur="2000" fill="hold"/>
                                        <p:tgtEl>
                                          <p:spTgt spid="3"/>
                                        </p:tgtEl>
                                        <p:attrNameLst>
                                          <p:attrName>ppt_x</p:attrName>
                                          <p:attrName>ppt_y</p:attrName>
                                        </p:attrNameLst>
                                      </p:cBhvr>
                                      <p:rCtr x="0" y="10398"/>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42" presetClass="path" presetSubtype="0" accel="50000" decel="50000" fill="hold" nodeType="withEffect">
                                  <p:stCondLst>
                                    <p:cond delay="0"/>
                                  </p:stCondLst>
                                  <p:childTnLst>
                                    <p:animMotion origin="layout" path="M 0 0.20826 L 0 0.33292 " pathEditMode="relative" rAng="0" ptsTypes="AA">
                                      <p:cBhvr>
                                        <p:cTn id="19" dur="2000" fill="hold"/>
                                        <p:tgtEl>
                                          <p:spTgt spid="3"/>
                                        </p:tgtEl>
                                        <p:attrNameLst>
                                          <p:attrName>ppt_x</p:attrName>
                                          <p:attrName>ppt_y</p:attrName>
                                        </p:attrNameLst>
                                      </p:cBhvr>
                                      <p:rCtr x="0" y="6233"/>
                                    </p:animMotion>
                                  </p:childTnLst>
                                </p:cTn>
                              </p:par>
                              <p:par>
                                <p:cTn id="20" presetID="42" presetClass="path" presetSubtype="0" accel="50000" decel="50000" fill="hold" grpId="2" nodeType="withEffect">
                                  <p:stCondLst>
                                    <p:cond delay="0"/>
                                  </p:stCondLst>
                                  <p:childTnLst>
                                    <p:animMotion origin="layout" path="M -1.11111E-6 0.22878 L -1.11111E-6 0.35382 " pathEditMode="relative" rAng="0" ptsTypes="AA">
                                      <p:cBhvr>
                                        <p:cTn id="21" dur="2000" fill="hold"/>
                                        <p:tgtEl>
                                          <p:spTgt spid="14"/>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0.33302 L 0 0.60093 " pathEditMode="relative" rAng="0" ptsTypes="AA">
                                      <p:cBhvr>
                                        <p:cTn id="26" dur="2000" fill="hold"/>
                                        <p:tgtEl>
                                          <p:spTgt spid="3"/>
                                        </p:tgtEl>
                                        <p:attrNameLst>
                                          <p:attrName>ppt_x</p:attrName>
                                          <p:attrName>ppt_y</p:attrName>
                                        </p:attrNameLst>
                                      </p:cBhvr>
                                      <p:rCtr x="0" y="13457"/>
                                    </p:animMotion>
                                  </p:childTnLst>
                                </p:cTn>
                              </p:par>
                              <p:par>
                                <p:cTn id="27" presetID="1" presetClass="exit"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42" presetClass="path" presetSubtype="0" accel="50000" decel="50000" fill="hold" nodeType="withEffect">
                                  <p:stCondLst>
                                    <p:cond delay="0"/>
                                  </p:stCondLst>
                                  <p:childTnLst>
                                    <p:animMotion origin="layout" path="M 0 0.60086 L 0 3.76928E-6 " pathEditMode="relative" rAng="0" ptsTypes="AA">
                                      <p:cBhvr>
                                        <p:cTn id="39" dur="500" fill="hold"/>
                                        <p:tgtEl>
                                          <p:spTgt spid="3"/>
                                        </p:tgtEl>
                                        <p:attrNameLst>
                                          <p:attrName>ppt_x</p:attrName>
                                          <p:attrName>ppt_y</p:attrName>
                                        </p:attrNameLst>
                                      </p:cBhvr>
                                      <p:rCtr x="0" y="-30043"/>
                                    </p:animMotion>
                                  </p:childTnLst>
                                </p:cTn>
                              </p:par>
                              <p:par>
                                <p:cTn id="40" presetID="42" presetClass="path" presetSubtype="0" accel="50000" decel="50000" fill="hold" grpId="2" nodeType="withEffect">
                                  <p:stCondLst>
                                    <p:cond delay="0"/>
                                  </p:stCondLst>
                                  <p:childTnLst>
                                    <p:animMotion origin="layout" path="M 3.33333E-6 0.46529 L 3.33333E-6 -4.29497E-6 " pathEditMode="relative" rAng="0" ptsTypes="AA">
                                      <p:cBhvr>
                                        <p:cTn id="41" dur="500" fill="hold"/>
                                        <p:tgtEl>
                                          <p:spTgt spid="7"/>
                                        </p:tgtEl>
                                        <p:attrNameLst>
                                          <p:attrName>ppt_x</p:attrName>
                                          <p:attrName>ppt_y</p:attrName>
                                        </p:attrNameLst>
                                      </p:cBhvr>
                                      <p:rCtr x="0" y="-23264"/>
                                    </p:animMotion>
                                  </p:childTnLst>
                                </p:cTn>
                              </p:par>
                              <p:par>
                                <p:cTn id="42" presetID="42" presetClass="path" presetSubtype="0" accel="50000" decel="50000" fill="hold" grpId="3" nodeType="withEffect">
                                  <p:stCondLst>
                                    <p:cond delay="0"/>
                                  </p:stCondLst>
                                  <p:childTnLst>
                                    <p:animMotion origin="layout" path="M 3.33333E-6 0.46529 L 3.33333E-6 -4.29497E-6 " pathEditMode="relative" rAng="0" ptsTypes="AA">
                                      <p:cBhvr>
                                        <p:cTn id="43" dur="500" fill="hold"/>
                                        <p:tgtEl>
                                          <p:spTgt spid="13"/>
                                        </p:tgtEl>
                                        <p:attrNameLst>
                                          <p:attrName>ppt_x</p:attrName>
                                          <p:attrName>ppt_y</p:attrName>
                                        </p:attrNameLst>
                                      </p:cBhvr>
                                      <p:rCtr x="0" y="-23264"/>
                                    </p:animMotion>
                                  </p:childTnLst>
                                </p:cTn>
                              </p:par>
                              <p:par>
                                <p:cTn id="44" presetID="42" presetClass="path" presetSubtype="0" accel="50000" decel="50000" fill="hold" grpId="4" nodeType="withEffect">
                                  <p:stCondLst>
                                    <p:cond delay="0"/>
                                  </p:stCondLst>
                                  <p:childTnLst>
                                    <p:animMotion origin="layout" path="M 3.33333E-6 0.46529 L 3.33333E-6 -4.29497E-6 " pathEditMode="relative" rAng="0" ptsTypes="AA">
                                      <p:cBhvr>
                                        <p:cTn id="45" dur="500" fill="hold"/>
                                        <p:tgtEl>
                                          <p:spTgt spid="14"/>
                                        </p:tgtEl>
                                        <p:attrNameLst>
                                          <p:attrName>ppt_x</p:attrName>
                                          <p:attrName>ppt_y</p:attrName>
                                        </p:attrNameLst>
                                      </p:cBhvr>
                                      <p:rCtr x="0" y="-23264"/>
                                    </p:animMotion>
                                  </p:childTnLst>
                                </p:cTn>
                              </p:par>
                              <p:par>
                                <p:cTn id="46" presetID="10" presetClass="entr"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grpId="3"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childTnLst>
                    </p:cTn>
                  </p:par>
                </p:childTnLst>
              </p:cTn>
              <p:nextCondLst>
                <p:cond evt="onClick" delay="0">
                  <p:tgtEl>
                    <p:spTgt spid="16"/>
                  </p:tgtEl>
                </p:cond>
              </p:nextCondLst>
            </p:seq>
          </p:childTnLst>
        </p:cTn>
      </p:par>
    </p:tnLst>
    <p:bldLst>
      <p:bldP spid="14" grpId="0" animBg="1"/>
      <p:bldP spid="14" grpId="1" animBg="1"/>
      <p:bldP spid="14" grpId="2" animBg="1"/>
      <p:bldP spid="14" grpId="3" animBg="1"/>
      <p:bldP spid="14" grpId="4" animBg="1"/>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p:cNvSpPr txBox="1"/>
          <p:nvPr/>
        </p:nvSpPr>
        <p:spPr>
          <a:xfrm>
            <a:off x="3557" y="3375"/>
            <a:ext cx="9144000" cy="1200329"/>
          </a:xfrm>
          <a:prstGeom prst="rect">
            <a:avLst/>
          </a:prstGeom>
          <a:noFill/>
        </p:spPr>
        <p:txBody>
          <a:bodyPr wrap="square" rtlCol="0">
            <a:spAutoFit/>
          </a:bodyPr>
          <a:lstStyle/>
          <a:p>
            <a:pPr algn="ctr"/>
            <a:r>
              <a:rPr lang="en-NZ" sz="3600" b="1" dirty="0"/>
              <a:t>How do people on earth connect with the</a:t>
            </a:r>
            <a:br>
              <a:rPr lang="en-NZ" sz="3600" b="1" dirty="0"/>
            </a:br>
            <a:r>
              <a:rPr lang="en-NZ" sz="3600" b="1" dirty="0"/>
              <a:t>Souls in Purgatory </a:t>
            </a:r>
            <a:endParaRPr lang="en-GB" sz="3600" b="1" dirty="0"/>
          </a:p>
        </p:txBody>
      </p:sp>
      <p:sp>
        <p:nvSpPr>
          <p:cNvPr id="23" name="Textbox: Line 2">
            <a:extLst>
              <a:ext uri="{FF2B5EF4-FFF2-40B4-BE49-F238E27FC236}">
                <a16:creationId xmlns:a16="http://schemas.microsoft.com/office/drawing/2014/main" id="{8B19010E-9EB3-4AD7-9A78-39788EA22110}"/>
              </a:ext>
            </a:extLst>
          </p:cNvPr>
          <p:cNvSpPr/>
          <p:nvPr/>
        </p:nvSpPr>
        <p:spPr>
          <a:xfrm>
            <a:off x="0" y="2988657"/>
            <a:ext cx="8343387" cy="658642"/>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It is through the prayer of those who pray for the dead that the sin or hurt they have caused is made up for and this brings them closer to entering heaven to be with God.</a:t>
            </a:r>
          </a:p>
        </p:txBody>
      </p:sp>
      <p:sp>
        <p:nvSpPr>
          <p:cNvPr id="2" name="Textbox: Line 1">
            <a:extLst>
              <a:ext uri="{FF2B5EF4-FFF2-40B4-BE49-F238E27FC236}">
                <a16:creationId xmlns:a16="http://schemas.microsoft.com/office/drawing/2014/main" id="{81CA1C24-FE2B-4A0D-A945-4E57B7CBE10D}"/>
              </a:ext>
            </a:extLst>
          </p:cNvPr>
          <p:cNvSpPr/>
          <p:nvPr/>
        </p:nvSpPr>
        <p:spPr>
          <a:xfrm>
            <a:off x="0" y="1607641"/>
            <a:ext cx="8329042" cy="1208279"/>
          </a:xfrm>
          <a:prstGeom prst="rect">
            <a:avLst/>
          </a:prstGeom>
        </p:spPr>
        <p:txBody>
          <a:bodyPr wrap="square">
            <a:spAutoFit/>
          </a:bodyPr>
          <a:lstStyle/>
          <a:p>
            <a:pPr>
              <a:lnSpc>
                <a:spcPct val="115000"/>
              </a:lnSpc>
              <a:spcAft>
                <a:spcPts val="1000"/>
              </a:spcAft>
            </a:pPr>
            <a:r>
              <a:rPr lang="en-NZ" sz="1600" b="1" dirty="0">
                <a:latin typeface="Calibri" panose="020F0502020204030204" pitchFamily="34" charset="0"/>
                <a:ea typeface="Calibri" panose="020F0502020204030204" pitchFamily="34" charset="0"/>
                <a:cs typeface="Times New Roman" panose="02020603050405020304" pitchFamily="18" charset="0"/>
              </a:rPr>
              <a:t>When people die those who have loved them on earth, their family </a:t>
            </a:r>
            <a:r>
              <a:rPr lang="en-NZ" sz="1600" b="1" dirty="0" err="1">
                <a:latin typeface="Calibri" panose="020F0502020204030204" pitchFamily="34" charset="0"/>
                <a:ea typeface="Calibri" panose="020F0502020204030204" pitchFamily="34" charset="0"/>
                <a:cs typeface="Times New Roman" panose="02020603050405020304" pitchFamily="18" charset="0"/>
              </a:rPr>
              <a:t>whānau</a:t>
            </a:r>
            <a:r>
              <a:rPr lang="en-NZ" sz="1600" b="1" dirty="0">
                <a:latin typeface="Calibri" panose="020F0502020204030204" pitchFamily="34" charset="0"/>
                <a:ea typeface="Calibri" panose="020F0502020204030204" pitchFamily="34" charset="0"/>
                <a:cs typeface="Times New Roman" panose="02020603050405020304" pitchFamily="18" charset="0"/>
              </a:rPr>
              <a:t>, their friends and people in their parish pray that they will rest in peace. They pray especially for them at their funeral and they make a little prayer space at home to remind them to pray for them - see the example in the picture.</a:t>
            </a:r>
          </a:p>
        </p:txBody>
      </p:sp>
      <p:grpSp>
        <p:nvGrpSpPr>
          <p:cNvPr id="3" name="Shape: Slider"/>
          <p:cNvGrpSpPr/>
          <p:nvPr/>
        </p:nvGrpSpPr>
        <p:grpSpPr>
          <a:xfrm>
            <a:off x="2" y="1449418"/>
            <a:ext cx="9144000" cy="4430587"/>
            <a:chOff x="2" y="1449418"/>
            <a:chExt cx="9144000" cy="4430587"/>
          </a:xfrm>
          <a:blipFill>
            <a:blip r:embed="rId3"/>
            <a:stretch>
              <a:fillRect/>
            </a:stretch>
          </a:blipFill>
        </p:grpSpPr>
        <p:sp>
          <p:nvSpPr>
            <p:cNvPr id="6" name="Slider: Image"/>
            <p:cNvSpPr/>
            <p:nvPr/>
          </p:nvSpPr>
          <p:spPr>
            <a:xfrm>
              <a:off x="2" y="1449418"/>
              <a:ext cx="9144000" cy="44305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8" name="Slider Text"/>
            <p:cNvSpPr txBox="1"/>
            <p:nvPr/>
          </p:nvSpPr>
          <p:spPr>
            <a:xfrm>
              <a:off x="178402" y="1635646"/>
              <a:ext cx="184731" cy="400110"/>
            </a:xfrm>
            <a:prstGeom prst="rect">
              <a:avLst/>
            </a:prstGeom>
            <a:grp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Slider Up"/>
          <p:cNvSpPr/>
          <p:nvPr/>
        </p:nvSpPr>
        <p:spPr>
          <a:xfrm rot="16200000">
            <a:off x="8287274" y="404862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S-08B</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a:extLst>
              <a:ext uri="{FF2B5EF4-FFF2-40B4-BE49-F238E27FC236}">
                <a16:creationId xmlns:a16="http://schemas.microsoft.com/office/drawing/2014/main" id="{414C5995-3123-44E4-9556-D6011BFA593B}"/>
              </a:ext>
            </a:extLst>
          </p:cNvPr>
          <p:cNvSpPr txBox="1"/>
          <p:nvPr/>
        </p:nvSpPr>
        <p:spPr>
          <a:xfrm>
            <a:off x="1551835" y="4932214"/>
            <a:ext cx="5971821" cy="215444"/>
          </a:xfrm>
          <a:prstGeom prst="rect">
            <a:avLst/>
          </a:prstGeom>
          <a:solidFill>
            <a:schemeClr val="bg1"/>
          </a:solidFill>
        </p:spPr>
        <p:txBody>
          <a:bodyPr wrap="square" rtlCol="0">
            <a:spAutoFit/>
          </a:bodyPr>
          <a:lstStyle/>
          <a:p>
            <a:pPr algn="ctr"/>
            <a:r>
              <a:rPr lang="en-GB" sz="800" dirty="0">
                <a:latin typeface="Arial" pitchFamily="34" charset="0"/>
                <a:ea typeface="Segoe UI" pitchFamily="34" charset="0"/>
                <a:cs typeface="Arial" pitchFamily="34" charset="0"/>
              </a:rPr>
              <a:t>Click the down-button to move the blind down, click the up-button (appears at bottom) to move the blind to the top.</a:t>
            </a:r>
          </a:p>
        </p:txBody>
      </p:sp>
    </p:spTree>
    <p:extLst>
      <p:ext uri="{BB962C8B-B14F-4D97-AF65-F5344CB8AC3E}">
        <p14:creationId xmlns:p14="http://schemas.microsoft.com/office/powerpoint/2010/main" val="3852649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4.32099E-6 L 0 0.28765 " pathEditMode="relative" rAng="0" ptsTypes="AA">
                                      <p:cBhvr>
                                        <p:cTn id="8" dur="2000" fill="hold"/>
                                        <p:tgtEl>
                                          <p:spTgt spid="3"/>
                                        </p:tgtEl>
                                        <p:attrNameLst>
                                          <p:attrName>ppt_x</p:attrName>
                                          <p:attrName>ppt_y</p:attrName>
                                        </p:attrNameLst>
                                      </p:cBhvr>
                                      <p:rCtr x="0" y="14383"/>
                                    </p:animMotion>
                                  </p:childTnLst>
                                </p:cTn>
                              </p:par>
                              <p:par>
                                <p:cTn id="9" presetID="42" presetClass="path" presetSubtype="0" accel="50000" decel="50000" fill="hold" grpId="1" nodeType="withEffect">
                                  <p:stCondLst>
                                    <p:cond delay="0"/>
                                  </p:stCondLst>
                                  <p:childTnLst>
                                    <p:animMotion origin="layout" path="M 3.33333E-6 2.83951E-6 L 3.33333E-6 0.29197 " pathEditMode="relative" rAng="0" ptsTypes="AA">
                                      <p:cBhvr>
                                        <p:cTn id="10" dur="2000" fill="hold"/>
                                        <p:tgtEl>
                                          <p:spTgt spid="13"/>
                                        </p:tgtEl>
                                        <p:attrNameLst>
                                          <p:attrName>ppt_x</p:attrName>
                                          <p:attrName>ppt_y</p:attrName>
                                        </p:attrNameLst>
                                      </p:cBhvr>
                                      <p:rCtr x="0" y="14599"/>
                                    </p:animMotion>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0 0.28765 L 0 0.44598 " pathEditMode="relative" rAng="0" ptsTypes="AA">
                                      <p:cBhvr>
                                        <p:cTn id="17" dur="2000" fill="hold"/>
                                        <p:tgtEl>
                                          <p:spTgt spid="3"/>
                                        </p:tgtEl>
                                        <p:attrNameLst>
                                          <p:attrName>ppt_x</p:attrName>
                                          <p:attrName>ppt_y</p:attrName>
                                        </p:attrNameLst>
                                      </p:cBhvr>
                                      <p:rCtr x="0" y="7901"/>
                                    </p:animMotion>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42" presetClass="path" presetSubtype="0" accel="50000" decel="50000" fill="hold" nodeType="withEffect">
                                  <p:stCondLst>
                                    <p:cond delay="0"/>
                                  </p:stCondLst>
                                  <p:childTnLst>
                                    <p:animMotion origin="layout" path="M 0 0.60086 L 0 3.76928E-6 " pathEditMode="relative" rAng="0" ptsTypes="AA">
                                      <p:cBhvr>
                                        <p:cTn id="28" dur="500" fill="hold"/>
                                        <p:tgtEl>
                                          <p:spTgt spid="3"/>
                                        </p:tgtEl>
                                        <p:attrNameLst>
                                          <p:attrName>ppt_x</p:attrName>
                                          <p:attrName>ppt_y</p:attrName>
                                        </p:attrNameLst>
                                      </p:cBhvr>
                                      <p:rCtr x="0" y="-30043"/>
                                    </p:animMotion>
                                  </p:childTnLst>
                                </p:cTn>
                              </p:par>
                              <p:par>
                                <p:cTn id="29" presetID="42" presetClass="path" presetSubtype="0" accel="50000" decel="50000" fill="hold" grpId="2" nodeType="withEffect">
                                  <p:stCondLst>
                                    <p:cond delay="0"/>
                                  </p:stCondLst>
                                  <p:childTnLst>
                                    <p:animMotion origin="layout" path="M 3.33333E-6 0.46529 L 3.33333E-6 -4.29497E-6 " pathEditMode="relative" rAng="0" ptsTypes="AA">
                                      <p:cBhvr>
                                        <p:cTn id="30" dur="500" fill="hold"/>
                                        <p:tgtEl>
                                          <p:spTgt spid="7"/>
                                        </p:tgtEl>
                                        <p:attrNameLst>
                                          <p:attrName>ppt_x</p:attrName>
                                          <p:attrName>ppt_y</p:attrName>
                                        </p:attrNameLst>
                                      </p:cBhvr>
                                      <p:rCtr x="0" y="-23264"/>
                                    </p:animMotion>
                                  </p:childTnLst>
                                </p:cTn>
                              </p:par>
                              <p:par>
                                <p:cTn id="31" presetID="42" presetClass="path" presetSubtype="0" accel="50000" decel="50000" fill="hold" grpId="3" nodeType="withEffect">
                                  <p:stCondLst>
                                    <p:cond delay="0"/>
                                  </p:stCondLst>
                                  <p:childTnLst>
                                    <p:animMotion origin="layout" path="M 3.33333E-6 0.46529 L 3.33333E-6 -4.29497E-6 " pathEditMode="relative" rAng="0" ptsTypes="AA">
                                      <p:cBhvr>
                                        <p:cTn id="32" dur="500" fill="hold"/>
                                        <p:tgtEl>
                                          <p:spTgt spid="13"/>
                                        </p:tgtEl>
                                        <p:attrNameLst>
                                          <p:attrName>ppt_x</p:attrName>
                                          <p:attrName>ppt_y</p:attrName>
                                        </p:attrNameLst>
                                      </p:cBhvr>
                                      <p:rCtr x="0" y="-23264"/>
                                    </p:animMotion>
                                  </p:childTnLst>
                                </p:cTn>
                              </p:par>
                              <p:par>
                                <p:cTn id="33" presetID="10" presetClass="entr" presetSubtype="0" fill="hold" grpId="1"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2"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nextCondLst>
                <p:cond evt="onClick" delay="0">
                  <p:tgtEl>
                    <p:spTgt spid="16"/>
                  </p:tgtEl>
                </p:cond>
              </p:nextCondLst>
            </p:seq>
          </p:childTnLst>
        </p:cTn>
      </p:par>
    </p:tnLst>
    <p:bldLst>
      <p:bldP spid="13" grpId="0" animBg="1"/>
      <p:bldP spid="13" grpId="1" animBg="1"/>
      <p:bldP spid="13" grpId="2" animBg="1"/>
      <p:bldP spid="13" grpId="3" animBg="1"/>
      <p:bldP spid="7" grpId="0" animBg="1"/>
      <p:bldP spid="7" grpId="1" animBg="1"/>
      <p:bldP spid="7" grpId="2"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Line 3">
            <a:extLst>
              <a:ext uri="{FF2B5EF4-FFF2-40B4-BE49-F238E27FC236}">
                <a16:creationId xmlns:a16="http://schemas.microsoft.com/office/drawing/2014/main" id="{EB8D4358-389E-4A6E-AE47-92708C37CA44}"/>
              </a:ext>
            </a:extLst>
          </p:cNvPr>
          <p:cNvSpPr/>
          <p:nvPr/>
        </p:nvSpPr>
        <p:spPr>
          <a:xfrm>
            <a:off x="2223523" y="3849003"/>
            <a:ext cx="6776478" cy="830997"/>
          </a:xfrm>
          <a:prstGeom prst="rect">
            <a:avLst/>
          </a:prstGeom>
        </p:spPr>
        <p:txBody>
          <a:bodyPr wrap="square">
            <a:spAutoFit/>
          </a:bodyPr>
          <a:lstStyle/>
          <a:p>
            <a:pPr marL="285750" indent="-285750">
              <a:buFont typeface="Arial" panose="020B0604020202020204" pitchFamily="34" charset="0"/>
              <a:buChar char="•"/>
            </a:pPr>
            <a:r>
              <a:rPr lang="en-NZ" sz="1600" b="1" dirty="0"/>
              <a:t>Many people go to mass on All Souls day as they believe that this could be the day God brings people in their family and parish to be with God in heaven. They pray a special prayer asking God to give them eternal rest.</a:t>
            </a:r>
            <a:endParaRPr lang="en-NZ" sz="1200" b="1" dirty="0"/>
          </a:p>
        </p:txBody>
      </p:sp>
      <p:sp>
        <p:nvSpPr>
          <p:cNvPr id="8" name="Textbox: Line 2"/>
          <p:cNvSpPr txBox="1"/>
          <p:nvPr/>
        </p:nvSpPr>
        <p:spPr>
          <a:xfrm>
            <a:off x="2223523" y="2132686"/>
            <a:ext cx="6776478"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dirty="0">
                <a:latin typeface="+mn-lt"/>
              </a:rPr>
              <a:t>Family members often visit a loved one’s grave on the anniversary of their death to pray for their soul to rest in peace. People often pray at a cemetery for a special person and also for the souls of all the people who are buried in the cemetery and that helps everyone to draw closer to God in heaven. </a:t>
            </a:r>
            <a:endParaRPr lang="en-NZ" sz="1200" dirty="0">
              <a:latin typeface="+mn-lt"/>
            </a:endParaRPr>
          </a:p>
        </p:txBody>
      </p:sp>
      <p:sp>
        <p:nvSpPr>
          <p:cNvPr id="6" name="Textbox: Line 1"/>
          <p:cNvSpPr txBox="1"/>
          <p:nvPr/>
        </p:nvSpPr>
        <p:spPr>
          <a:xfrm>
            <a:off x="2223523" y="909575"/>
            <a:ext cx="6776477" cy="830997"/>
          </a:xfrm>
          <a:prstGeom prst="rect">
            <a:avLst/>
          </a:prstGeom>
          <a:noFill/>
        </p:spPr>
        <p:txBody>
          <a:bodyPr wrap="square" rtlCol="0">
            <a:spAutoFit/>
          </a:bodyPr>
          <a:lstStyle/>
          <a:p>
            <a:pPr marL="285750" indent="-285750">
              <a:buFont typeface="Arial" panose="020B0604020202020204" pitchFamily="34" charset="0"/>
              <a:buChar char="•"/>
            </a:pPr>
            <a:r>
              <a:rPr lang="en-NZ" sz="1600" b="1" dirty="0"/>
              <a:t>During November, the month of the Holy Souls, people visit the graves of those who have died and pray for them. Sometimes they take flowers to place on the graves as a sign of remembrance and love. </a:t>
            </a:r>
            <a:endParaRPr lang="en-NZ" sz="1200" b="1" dirty="0">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739079" y="4912668"/>
            <a:ext cx="166584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to reveal text.</a:t>
            </a:r>
          </a:p>
        </p:txBody>
      </p:sp>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Praying for the Souls in Purgatory</a:t>
            </a:r>
            <a:endParaRPr lang="en-GB" sz="3600" b="1" dirty="0"/>
          </a:p>
        </p:txBody>
      </p:sp>
      <p:pic>
        <p:nvPicPr>
          <p:cNvPr id="24" name="Image 3A" descr="Image result for wHERE CAN THE PEOPLE WHO BELONG TO THE cHURCH BE FOUND">
            <a:extLst>
              <a:ext uri="{FF2B5EF4-FFF2-40B4-BE49-F238E27FC236}">
                <a16:creationId xmlns:a16="http://schemas.microsoft.com/office/drawing/2014/main" id="{E7F31CF0-E48A-4347-82B0-180FE6F1FF9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68" y="3699454"/>
            <a:ext cx="1885606" cy="1171785"/>
          </a:xfrm>
          <a:prstGeom prst="rect">
            <a:avLst/>
          </a:prstGeom>
          <a:noFill/>
          <a:ln>
            <a:noFill/>
          </a:ln>
        </p:spPr>
      </p:pic>
      <p:pic>
        <p:nvPicPr>
          <p:cNvPr id="22" name="Image 2A" descr="Image result for a calendar image of All Souls Day November 2">
            <a:extLst>
              <a:ext uri="{FF2B5EF4-FFF2-40B4-BE49-F238E27FC236}">
                <a16:creationId xmlns:a16="http://schemas.microsoft.com/office/drawing/2014/main" id="{967FDAA9-FDAA-4925-B3F3-497E3458080C}"/>
              </a:ext>
            </a:extLst>
          </p:cNvPr>
          <p:cNvPicPr/>
          <p:nvPr/>
        </p:nvPicPr>
        <p:blipFill rotWithShape="1">
          <a:blip r:embed="rId4">
            <a:extLst>
              <a:ext uri="{28A0092B-C50C-407E-A947-70E740481C1C}">
                <a14:useLocalDpi xmlns:a14="http://schemas.microsoft.com/office/drawing/2010/main" val="0"/>
              </a:ext>
            </a:extLst>
          </a:blip>
          <a:srcRect l="13381" t="13049" r="23834" b="12508"/>
          <a:stretch/>
        </p:blipFill>
        <p:spPr bwMode="auto">
          <a:xfrm>
            <a:off x="482465" y="2077053"/>
            <a:ext cx="1625211" cy="1445234"/>
          </a:xfrm>
          <a:prstGeom prst="rect">
            <a:avLst/>
          </a:prstGeom>
          <a:noFill/>
          <a:ln>
            <a:noFill/>
          </a:ln>
          <a:extLst>
            <a:ext uri="{53640926-AAD7-44D8-BBD7-CCE9431645EC}">
              <a14:shadowObscured xmlns:a14="http://schemas.microsoft.com/office/drawing/2010/main"/>
            </a:ext>
          </a:extLst>
        </p:spPr>
      </p:pic>
      <p:pic>
        <p:nvPicPr>
          <p:cNvPr id="21" name="Image 1A" descr="Image result for children at a cemetery">
            <a:extLst>
              <a:ext uri="{FF2B5EF4-FFF2-40B4-BE49-F238E27FC236}">
                <a16:creationId xmlns:a16="http://schemas.microsoft.com/office/drawing/2014/main" id="{048FFCF8-6E71-4350-BE12-F7103B5E349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947" y="654993"/>
            <a:ext cx="1985620" cy="1327497"/>
          </a:xfrm>
          <a:prstGeom prst="rect">
            <a:avLst/>
          </a:prstGeom>
          <a:noFill/>
          <a:ln>
            <a:noFill/>
          </a:ln>
        </p:spPr>
      </p:pic>
    </p:spTree>
    <p:extLst>
      <p:ext uri="{BB962C8B-B14F-4D97-AF65-F5344CB8AC3E}">
        <p14:creationId xmlns:p14="http://schemas.microsoft.com/office/powerpoint/2010/main" val="13278104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2" grpId="1"/>
      <p:bldP spid="2" grpId="2"/>
      <p:bldP spid="8" grpId="0"/>
      <p:bldP spid="8" grpId="1"/>
      <p:bldP spid="8" grpId="2"/>
      <p:bldP spid="6" grpId="0"/>
      <p:bldP spid="6" grpId="1"/>
      <p:bldP spid="6"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Line 4">
            <a:extLst>
              <a:ext uri="{FF2B5EF4-FFF2-40B4-BE49-F238E27FC236}">
                <a16:creationId xmlns:a16="http://schemas.microsoft.com/office/drawing/2014/main" id="{FEE13207-373A-4839-A4BB-6FC53D3C7EAF}"/>
              </a:ext>
            </a:extLst>
          </p:cNvPr>
          <p:cNvSpPr/>
          <p:nvPr/>
        </p:nvSpPr>
        <p:spPr>
          <a:xfrm>
            <a:off x="2223523" y="4294396"/>
            <a:ext cx="6776478" cy="584775"/>
          </a:xfrm>
          <a:prstGeom prst="rect">
            <a:avLst/>
          </a:prstGeom>
        </p:spPr>
        <p:txBody>
          <a:bodyPr wrap="square">
            <a:spAutoFit/>
          </a:bodyPr>
          <a:lstStyle/>
          <a:p>
            <a:pPr marL="285750" indent="-285750">
              <a:buFont typeface="Arial" panose="020B0604020202020204" pitchFamily="34" charset="0"/>
              <a:buChar char="•"/>
            </a:pPr>
            <a:r>
              <a:rPr lang="en-NZ" sz="1600" b="1" dirty="0"/>
              <a:t>Doing good works and showing kindness is a prayer in action which is a special way to remember and pray for the Holy Souls. </a:t>
            </a:r>
            <a:endParaRPr lang="en-NZ" sz="1200" b="1" dirty="0"/>
          </a:p>
        </p:txBody>
      </p:sp>
      <p:sp>
        <p:nvSpPr>
          <p:cNvPr id="2" name="Textbox: Line 3">
            <a:extLst>
              <a:ext uri="{FF2B5EF4-FFF2-40B4-BE49-F238E27FC236}">
                <a16:creationId xmlns:a16="http://schemas.microsoft.com/office/drawing/2014/main" id="{EB8D4358-389E-4A6E-AE47-92708C37CA44}"/>
              </a:ext>
            </a:extLst>
          </p:cNvPr>
          <p:cNvSpPr/>
          <p:nvPr/>
        </p:nvSpPr>
        <p:spPr>
          <a:xfrm>
            <a:off x="2223523" y="3179516"/>
            <a:ext cx="6776478" cy="584775"/>
          </a:xfrm>
          <a:prstGeom prst="rect">
            <a:avLst/>
          </a:prstGeom>
        </p:spPr>
        <p:txBody>
          <a:bodyPr wrap="square">
            <a:spAutoFit/>
          </a:bodyPr>
          <a:lstStyle/>
          <a:p>
            <a:pPr marL="285750" indent="-285750">
              <a:buFont typeface="Arial" panose="020B0604020202020204" pitchFamily="34" charset="0"/>
              <a:buChar char="•"/>
            </a:pPr>
            <a:r>
              <a:rPr lang="en-NZ" sz="1600" b="1" dirty="0"/>
              <a:t>Families make visits to the church to light a candle and pray for the souls of people they have loved on earth. </a:t>
            </a:r>
            <a:endParaRPr lang="en-NZ" sz="1200" b="1" dirty="0"/>
          </a:p>
        </p:txBody>
      </p:sp>
      <p:sp>
        <p:nvSpPr>
          <p:cNvPr id="8" name="Textbox: Line 2"/>
          <p:cNvSpPr txBox="1"/>
          <p:nvPr/>
        </p:nvSpPr>
        <p:spPr>
          <a:xfrm>
            <a:off x="2223523" y="1696290"/>
            <a:ext cx="6776478"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dirty="0">
                <a:latin typeface="+mn-lt"/>
              </a:rPr>
              <a:t>In November family </a:t>
            </a:r>
            <a:r>
              <a:rPr lang="en-NZ" sz="1600" dirty="0" err="1">
                <a:latin typeface="+mn-lt"/>
              </a:rPr>
              <a:t>whānau</a:t>
            </a:r>
            <a:r>
              <a:rPr lang="en-NZ" sz="1600" dirty="0">
                <a:latin typeface="+mn-lt"/>
              </a:rPr>
              <a:t> pray at home for their parents and grandparents, aunts and uncles who have died. Children of your age could create a prayer space with photographs of family members that your family could gather around to pray in the hope that through their prayer those they have loved will be with God.</a:t>
            </a:r>
            <a:endParaRPr lang="en-NZ" sz="1200" dirty="0">
              <a:latin typeface="+mn-lt"/>
            </a:endParaRPr>
          </a:p>
        </p:txBody>
      </p:sp>
      <p:sp>
        <p:nvSpPr>
          <p:cNvPr id="6" name="Textbox: Line 1"/>
          <p:cNvSpPr txBox="1"/>
          <p:nvPr/>
        </p:nvSpPr>
        <p:spPr>
          <a:xfrm>
            <a:off x="2223523" y="585575"/>
            <a:ext cx="6776477" cy="1077218"/>
          </a:xfrm>
          <a:prstGeom prst="rect">
            <a:avLst/>
          </a:prstGeom>
          <a:noFill/>
        </p:spPr>
        <p:txBody>
          <a:bodyPr wrap="square" rtlCol="0">
            <a:spAutoFit/>
          </a:bodyPr>
          <a:lstStyle/>
          <a:p>
            <a:pPr marL="285750" indent="-285750">
              <a:buFont typeface="Arial" panose="020B0604020202020204" pitchFamily="34" charset="0"/>
              <a:buChar char="•"/>
            </a:pPr>
            <a:r>
              <a:rPr lang="en-NZ" sz="1600" b="1" dirty="0"/>
              <a:t>Children use their class prayer time during November to pray for the souls of people in their family </a:t>
            </a:r>
            <a:r>
              <a:rPr lang="en-NZ" sz="1600" b="1" dirty="0" err="1"/>
              <a:t>whānau</a:t>
            </a:r>
            <a:r>
              <a:rPr lang="en-NZ" sz="1600" b="1" dirty="0"/>
              <a:t> and their parish community. God hears their prayers and welcomes more people into their eternal home with God.</a:t>
            </a:r>
            <a:endParaRPr lang="en-NZ" sz="1200" b="1" dirty="0">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S-09B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739079" y="4912668"/>
            <a:ext cx="166584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to reveal text.</a:t>
            </a:r>
          </a:p>
        </p:txBody>
      </p:sp>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Praying for the Souls in Purgatory</a:t>
            </a:r>
            <a:endParaRPr lang="en-GB" sz="3600" b="1" dirty="0"/>
          </a:p>
        </p:txBody>
      </p:sp>
      <p:pic>
        <p:nvPicPr>
          <p:cNvPr id="23" name="Picture 4" descr="C:\Users\a.kennedy\Pictures\Pictures for Anne Kennedy\DSC04036.JPG">
            <a:extLst>
              <a:ext uri="{FF2B5EF4-FFF2-40B4-BE49-F238E27FC236}">
                <a16:creationId xmlns:a16="http://schemas.microsoft.com/office/drawing/2014/main" id="{5B7945BD-38AE-4490-903A-05A375BCCF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76" y="4073292"/>
            <a:ext cx="1369235" cy="1026984"/>
          </a:xfrm>
          <a:prstGeom prst="rect">
            <a:avLst/>
          </a:prstGeom>
          <a:noFill/>
          <a:ln>
            <a:noFill/>
          </a:ln>
        </p:spPr>
      </p:pic>
      <p:pic>
        <p:nvPicPr>
          <p:cNvPr id="20" name="Picture 3" descr="Image result for children lighting candles in a church">
            <a:extLst>
              <a:ext uri="{FF2B5EF4-FFF2-40B4-BE49-F238E27FC236}">
                <a16:creationId xmlns:a16="http://schemas.microsoft.com/office/drawing/2014/main" id="{11916DD8-220E-41AE-A5B7-C0E7A6AC0635}"/>
              </a:ext>
            </a:extLst>
          </p:cNvPr>
          <p:cNvPicPr/>
          <p:nvPr/>
        </p:nvPicPr>
        <p:blipFill rotWithShape="1">
          <a:blip r:embed="rId4" cstate="print">
            <a:extLst>
              <a:ext uri="{28A0092B-C50C-407E-A947-70E740481C1C}">
                <a14:useLocalDpi xmlns:a14="http://schemas.microsoft.com/office/drawing/2010/main" val="0"/>
              </a:ext>
            </a:extLst>
          </a:blip>
          <a:srcRect l="20032" t="10603" r="22756" b="16626"/>
          <a:stretch/>
        </p:blipFill>
        <p:spPr bwMode="auto">
          <a:xfrm>
            <a:off x="581030" y="3025776"/>
            <a:ext cx="1191253" cy="920098"/>
          </a:xfrm>
          <a:prstGeom prst="rect">
            <a:avLst/>
          </a:prstGeom>
          <a:noFill/>
          <a:ln>
            <a:noFill/>
          </a:ln>
          <a:extLst>
            <a:ext uri="{53640926-AAD7-44D8-BBD7-CCE9431645EC}">
              <a14:shadowObscured xmlns:a14="http://schemas.microsoft.com/office/drawing/2010/main"/>
            </a:ext>
          </a:extLst>
        </p:spPr>
      </p:pic>
      <p:pic>
        <p:nvPicPr>
          <p:cNvPr id="17" name="Picture 2" descr="Image result for family prayer">
            <a:extLst>
              <a:ext uri="{FF2B5EF4-FFF2-40B4-BE49-F238E27FC236}">
                <a16:creationId xmlns:a16="http://schemas.microsoft.com/office/drawing/2014/main" id="{031AC711-F03C-4F5B-8663-3B05B3FD24CF}"/>
              </a:ext>
            </a:extLst>
          </p:cNvPr>
          <p:cNvPicPr/>
          <p:nvPr/>
        </p:nvPicPr>
        <p:blipFill rotWithShape="1">
          <a:blip r:embed="rId5" cstate="print">
            <a:extLst>
              <a:ext uri="{28A0092B-C50C-407E-A947-70E740481C1C}">
                <a14:useLocalDpi xmlns:a14="http://schemas.microsoft.com/office/drawing/2010/main" val="0"/>
              </a:ext>
            </a:extLst>
          </a:blip>
          <a:srcRect l="6597" r="7986" b="17391"/>
          <a:stretch/>
        </p:blipFill>
        <p:spPr bwMode="auto">
          <a:xfrm>
            <a:off x="522805" y="1918685"/>
            <a:ext cx="1363706" cy="878650"/>
          </a:xfrm>
          <a:prstGeom prst="rect">
            <a:avLst/>
          </a:prstGeom>
          <a:noFill/>
          <a:ln>
            <a:noFill/>
          </a:ln>
          <a:extLst>
            <a:ext uri="{53640926-AAD7-44D8-BBD7-CCE9431645EC}">
              <a14:shadowObscured xmlns:a14="http://schemas.microsoft.com/office/drawing/2010/main"/>
            </a:ext>
          </a:extLst>
        </p:spPr>
      </p:pic>
      <p:pic>
        <p:nvPicPr>
          <p:cNvPr id="16" name="Picture 1" descr="C:\Users\a.kennedy\Pictures\Dn SFX CH YR 4\2015-12-02 09.06.32.jpg">
            <a:extLst>
              <a:ext uri="{FF2B5EF4-FFF2-40B4-BE49-F238E27FC236}">
                <a16:creationId xmlns:a16="http://schemas.microsoft.com/office/drawing/2014/main" id="{6D05E10B-03AE-47E7-B92B-91A4AD192E9D}"/>
              </a:ext>
            </a:extLst>
          </p:cNvPr>
          <p:cNvPicPr/>
          <p:nvPr/>
        </p:nvPicPr>
        <p:blipFill rotWithShape="1">
          <a:blip r:embed="rId6" cstate="print">
            <a:extLst>
              <a:ext uri="{28A0092B-C50C-407E-A947-70E740481C1C}">
                <a14:useLocalDpi xmlns:a14="http://schemas.microsoft.com/office/drawing/2010/main" val="0"/>
              </a:ext>
            </a:extLst>
          </a:blip>
          <a:srcRect t="31061" b="17761"/>
          <a:stretch/>
        </p:blipFill>
        <p:spPr bwMode="auto">
          <a:xfrm>
            <a:off x="557884" y="641491"/>
            <a:ext cx="1376901" cy="9653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23608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2"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2" nodeType="clickEffect">
                                  <p:stCondLst>
                                    <p:cond delay="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2"/>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5" grpId="0"/>
      <p:bldP spid="25" grpId="1"/>
      <p:bldP spid="25" grpId="2"/>
      <p:bldP spid="2" grpId="0"/>
      <p:bldP spid="2" grpId="1"/>
      <p:bldP spid="2" grpId="2"/>
      <p:bldP spid="8" grpId="0"/>
      <p:bldP spid="8" grpId="1"/>
      <p:bldP spid="8" grpId="2"/>
      <p:bldP spid="6" grpId="0"/>
      <p:bldP spid="6" grpId="1"/>
      <p:bldP spid="6"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8"/>
            <a:ext cx="9144000" cy="646331"/>
          </a:xfrm>
          <a:prstGeom prst="rect">
            <a:avLst/>
          </a:prstGeom>
          <a:noFill/>
        </p:spPr>
        <p:txBody>
          <a:bodyPr wrap="square" rtlCol="0">
            <a:spAutoFit/>
          </a:bodyPr>
          <a:lstStyle/>
          <a:p>
            <a:pPr algn="ctr"/>
            <a:r>
              <a:rPr lang="en-NZ" sz="3600" b="1" dirty="0"/>
              <a:t>Catholic Prayer for those who have died</a:t>
            </a:r>
            <a:endParaRPr lang="en-GB" sz="3600" b="1"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S-10</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Image" descr="Image result for prayer for the dead Eternal rest grant to him O God and may perpetual light shine upon him">
            <a:extLst>
              <a:ext uri="{FF2B5EF4-FFF2-40B4-BE49-F238E27FC236}">
                <a16:creationId xmlns:a16="http://schemas.microsoft.com/office/drawing/2014/main" id="{B047B788-B12F-48A5-8A6F-65A5DF2D669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126" y="1268024"/>
            <a:ext cx="4383528" cy="2226335"/>
          </a:xfrm>
          <a:prstGeom prst="rect">
            <a:avLst/>
          </a:prstGeom>
          <a:noFill/>
          <a:ln>
            <a:noFill/>
          </a:ln>
        </p:spPr>
      </p:pic>
      <p:sp>
        <p:nvSpPr>
          <p:cNvPr id="2" name="Rectangle 1">
            <a:extLst>
              <a:ext uri="{FF2B5EF4-FFF2-40B4-BE49-F238E27FC236}">
                <a16:creationId xmlns:a16="http://schemas.microsoft.com/office/drawing/2014/main" id="{55ABF4AC-C9A5-4E9E-AD6A-4BE09803D769}"/>
              </a:ext>
            </a:extLst>
          </p:cNvPr>
          <p:cNvSpPr/>
          <p:nvPr/>
        </p:nvSpPr>
        <p:spPr>
          <a:xfrm>
            <a:off x="4428000" y="1268024"/>
            <a:ext cx="4572000" cy="2772554"/>
          </a:xfrm>
          <a:prstGeom prst="rect">
            <a:avLst/>
          </a:prstGeom>
        </p:spPr>
        <p:txBody>
          <a:bodyPr>
            <a:spAutoFit/>
          </a:bodyPr>
          <a:lstStyle/>
          <a:p>
            <a:pPr marL="285750" indent="-285750">
              <a:lnSpc>
                <a:spcPct val="115000"/>
              </a:lnSpc>
              <a:spcAft>
                <a:spcPts val="1000"/>
              </a:spcAft>
              <a:buFont typeface="Arial" panose="020B0604020202020204" pitchFamily="34" charset="0"/>
              <a:buChar char="•"/>
            </a:pPr>
            <a:r>
              <a:rPr lang="en-NZ" b="1" dirty="0">
                <a:latin typeface="Calibri" panose="020F0502020204030204" pitchFamily="34" charset="0"/>
                <a:ea typeface="Calibri" panose="020F0502020204030204" pitchFamily="34" charset="0"/>
                <a:cs typeface="Times New Roman" panose="02020603050405020304" pitchFamily="18" charset="0"/>
              </a:rPr>
              <a:t>Pray the prayer each day with your family and your class and memorise it</a:t>
            </a:r>
            <a:endParaRPr lang="en-NZ" sz="14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NZ" b="1" dirty="0">
                <a:latin typeface="Calibri" panose="020F0502020204030204" pitchFamily="34" charset="0"/>
                <a:ea typeface="Calibri" panose="020F0502020204030204" pitchFamily="34" charset="0"/>
                <a:cs typeface="Times New Roman" panose="02020603050405020304" pitchFamily="18" charset="0"/>
              </a:rPr>
              <a:t>Make a Wall of Prayerful Remembrance for the Souls of those we have known and loved. </a:t>
            </a:r>
            <a:endParaRPr lang="en-NZ" sz="1400"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NZ" b="1" dirty="0">
                <a:latin typeface="Calibri" panose="020F0502020204030204" pitchFamily="34" charset="0"/>
                <a:ea typeface="Calibri" panose="020F0502020204030204" pitchFamily="34" charset="0"/>
                <a:cs typeface="Times New Roman" panose="02020603050405020304" pitchFamily="18" charset="0"/>
              </a:rPr>
              <a:t>Make a list of family names to add to the Wall of Prayerful Remembrance and add it to the wall. </a:t>
            </a:r>
            <a:endParaRPr lang="en-NZ" b="1" dirty="0"/>
          </a:p>
        </p:txBody>
      </p:sp>
    </p:spTree>
    <p:extLst>
      <p:ext uri="{BB962C8B-B14F-4D97-AF65-F5344CB8AC3E}">
        <p14:creationId xmlns:p14="http://schemas.microsoft.com/office/powerpoint/2010/main" val="87286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206075"/>
            <a:ext cx="8234840" cy="830997"/>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249824"/>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78866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206075"/>
            <a:ext cx="8234840"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How does the Church on earth help the souls</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in purgatory?(Slides 8A, 8B, 9A and 9B)</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229076"/>
            <a:ext cx="8558840"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Name 3 things you have learned about purgatory.</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(Slides 6, 7A and 7B)</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What is the purpose of All Souls Day? </a:t>
            </a:r>
            <a:br>
              <a:rPr lang="en-NZ" sz="2400" b="1" dirty="0">
                <a:latin typeface="Segoe UI" pitchFamily="34" charset="0"/>
                <a:ea typeface="Segoe UI" pitchFamily="34" charset="0"/>
                <a:cs typeface="Segoe UI" pitchFamily="34" charset="0"/>
              </a:rPr>
            </a:br>
            <a:r>
              <a:rPr lang="en-NZ" sz="2400" b="1" dirty="0">
                <a:latin typeface="Segoe UI" pitchFamily="34" charset="0"/>
                <a:ea typeface="Segoe UI" pitchFamily="34" charset="0"/>
                <a:cs typeface="Segoe UI" pitchFamily="34" charset="0"/>
              </a:rPr>
              <a:t>(Slide 5A and Slide 5B)</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20607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3)</a:t>
            </a:r>
          </a:p>
        </p:txBody>
      </p:sp>
      <p:sp>
        <p:nvSpPr>
          <p:cNvPr id="28" name="Shape: Number 2"/>
          <p:cNvSpPr txBox="1"/>
          <p:nvPr/>
        </p:nvSpPr>
        <p:spPr>
          <a:xfrm>
            <a:off x="65300" y="2249824"/>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2)</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S-11A</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pic>
        <p:nvPicPr>
          <p:cNvPr id="16" name="Image" descr="Image result for a calendar image of All Souls Day November 2">
            <a:extLst>
              <a:ext uri="{FF2B5EF4-FFF2-40B4-BE49-F238E27FC236}">
                <a16:creationId xmlns:a16="http://schemas.microsoft.com/office/drawing/2014/main" id="{158ACB33-7DE3-4E9F-8AD3-66212F2DD23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0859" y="129526"/>
            <a:ext cx="1996312" cy="998156"/>
          </a:xfrm>
          <a:prstGeom prst="rect">
            <a:avLst/>
          </a:prstGeom>
          <a:noFill/>
          <a:ln>
            <a:noFill/>
          </a:ln>
        </p:spPr>
      </p:pic>
    </p:spTree>
    <p:extLst>
      <p:ext uri="{BB962C8B-B14F-4D97-AF65-F5344CB8AC3E}">
        <p14:creationId xmlns:p14="http://schemas.microsoft.com/office/powerpoint/2010/main" val="246636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Border 3"/>
          <p:cNvSpPr/>
          <p:nvPr/>
        </p:nvSpPr>
        <p:spPr>
          <a:xfrm>
            <a:off x="585158" y="3643738"/>
            <a:ext cx="8234840" cy="744441"/>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4" name="Shape: Border 2"/>
          <p:cNvSpPr/>
          <p:nvPr/>
        </p:nvSpPr>
        <p:spPr>
          <a:xfrm>
            <a:off x="573142" y="2687487"/>
            <a:ext cx="8247126" cy="818715"/>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585159" y="1303480"/>
            <a:ext cx="8234839" cy="122572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9" name="Textbox: Line 3"/>
          <p:cNvSpPr txBox="1"/>
          <p:nvPr/>
        </p:nvSpPr>
        <p:spPr>
          <a:xfrm>
            <a:off x="585158" y="3643738"/>
            <a:ext cx="7947282"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Questions I would like to ask about the topics in this resource are …</a:t>
            </a:r>
            <a:endParaRPr lang="en-GB" sz="2400" b="1" dirty="0">
              <a:latin typeface="Segoe UI" pitchFamily="34" charset="0"/>
              <a:ea typeface="Segoe UI" pitchFamily="34" charset="0"/>
              <a:cs typeface="Segoe UI" pitchFamily="34" charset="0"/>
            </a:endParaRPr>
          </a:p>
        </p:txBody>
      </p:sp>
      <p:sp>
        <p:nvSpPr>
          <p:cNvPr id="20" name="Textbox: Line 2"/>
          <p:cNvSpPr txBox="1"/>
          <p:nvPr/>
        </p:nvSpPr>
        <p:spPr>
          <a:xfrm>
            <a:off x="585160" y="2666739"/>
            <a:ext cx="8234839" cy="830997"/>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Which activity do you think helped you to learn best in this resource?</a:t>
            </a:r>
            <a:endParaRPr lang="en-GB" sz="2400" b="1" dirty="0">
              <a:latin typeface="Segoe UI" pitchFamily="34" charset="0"/>
              <a:ea typeface="Segoe UI" pitchFamily="34" charset="0"/>
              <a:cs typeface="Segoe UI" pitchFamily="34" charset="0"/>
            </a:endParaRPr>
          </a:p>
        </p:txBody>
      </p:sp>
      <p:sp>
        <p:nvSpPr>
          <p:cNvPr id="21" name="Textbox: Line 1"/>
          <p:cNvSpPr txBox="1"/>
          <p:nvPr/>
        </p:nvSpPr>
        <p:spPr>
          <a:xfrm>
            <a:off x="585162" y="1261145"/>
            <a:ext cx="8558838" cy="1200329"/>
          </a:xfrm>
          <a:prstGeom prst="rect">
            <a:avLst/>
          </a:prstGeom>
          <a:noFill/>
        </p:spPr>
        <p:txBody>
          <a:bodyPr wrap="square" rtlCol="0">
            <a:spAutoFit/>
          </a:bodyPr>
          <a:lstStyle/>
          <a:p>
            <a:pPr lvl="0">
              <a:spcAft>
                <a:spcPts val="1800"/>
              </a:spcAft>
            </a:pPr>
            <a:r>
              <a:rPr lang="en-NZ" sz="2400" b="1" dirty="0">
                <a:latin typeface="Segoe UI" pitchFamily="34" charset="0"/>
                <a:ea typeface="Segoe UI" pitchFamily="34" charset="0"/>
                <a:cs typeface="Segoe UI" pitchFamily="34" charset="0"/>
              </a:rPr>
              <a:t>What has this resource taught you about the importance of living with kindness, saying sorry, asking forgiveness and making up for hurt you have caused? (Slide 6)</a:t>
            </a:r>
            <a:endParaRPr lang="en-GB" sz="2400" b="1" dirty="0">
              <a:latin typeface="Segoe UI" pitchFamily="34" charset="0"/>
              <a:ea typeface="Segoe UI" pitchFamily="34" charset="0"/>
              <a:cs typeface="Segoe UI" pitchFamily="34" charset="0"/>
            </a:endParaRPr>
          </a:p>
        </p:txBody>
      </p:sp>
      <p:sp>
        <p:nvSpPr>
          <p:cNvPr id="27" name="Shape: Number 3"/>
          <p:cNvSpPr txBox="1"/>
          <p:nvPr/>
        </p:nvSpPr>
        <p:spPr>
          <a:xfrm>
            <a:off x="65300" y="3643739"/>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6)</a:t>
            </a:r>
          </a:p>
        </p:txBody>
      </p:sp>
      <p:sp>
        <p:nvSpPr>
          <p:cNvPr id="28" name="Shape: Number 2"/>
          <p:cNvSpPr txBox="1"/>
          <p:nvPr/>
        </p:nvSpPr>
        <p:spPr>
          <a:xfrm>
            <a:off x="65300" y="2687487"/>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5)</a:t>
            </a:r>
          </a:p>
        </p:txBody>
      </p:sp>
      <p:sp>
        <p:nvSpPr>
          <p:cNvPr id="29" name="Shape: Number 1"/>
          <p:cNvSpPr txBox="1"/>
          <p:nvPr/>
        </p:nvSpPr>
        <p:spPr>
          <a:xfrm>
            <a:off x="65300" y="1261146"/>
            <a:ext cx="559217" cy="461665"/>
          </a:xfrm>
          <a:prstGeom prst="rect">
            <a:avLst/>
          </a:prstGeom>
          <a:noFill/>
        </p:spPr>
        <p:txBody>
          <a:bodyPr wrap="square" rtlCol="0">
            <a:spAutoFit/>
          </a:bodyPr>
          <a:lstStyle/>
          <a:p>
            <a:r>
              <a:rPr lang="en-GB" sz="2400" b="1" dirty="0">
                <a:latin typeface="Segoe UI" pitchFamily="34" charset="0"/>
                <a:ea typeface="Segoe UI" pitchFamily="34" charset="0"/>
                <a:cs typeface="Segoe UI" pitchFamily="34" charset="0"/>
              </a:rPr>
              <a:t>4)</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S-11B</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219708" y="4912668"/>
            <a:ext cx="270458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17"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Image" descr="Image result for a calendar image of All Souls Day November 2">
            <a:extLst>
              <a:ext uri="{FF2B5EF4-FFF2-40B4-BE49-F238E27FC236}">
                <a16:creationId xmlns:a16="http://schemas.microsoft.com/office/drawing/2014/main" id="{E1A92322-A93D-4AE7-AF40-F5EB509D867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0859" y="129526"/>
            <a:ext cx="1996312" cy="998156"/>
          </a:xfrm>
          <a:prstGeom prst="rect">
            <a:avLst/>
          </a:prstGeom>
          <a:noFill/>
          <a:ln>
            <a:noFill/>
          </a:ln>
        </p:spPr>
      </p:pic>
    </p:spTree>
    <p:extLst>
      <p:ext uri="{BB962C8B-B14F-4D97-AF65-F5344CB8AC3E}">
        <p14:creationId xmlns:p14="http://schemas.microsoft.com/office/powerpoint/2010/main" val="2757988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20"/>
                                        </p:tgtEl>
                                        <p:attrNameLst>
                                          <p:attrName>style.color</p:attrName>
                                        </p:attrNameLst>
                                      </p:cBhvr>
                                      <p:to>
                                        <a:srgbClr val="777777"/>
                                      </p:to>
                                    </p:animClr>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1" nodeType="withEffect">
                                  <p:stCondLst>
                                    <p:cond delay="0"/>
                                  </p:stCondLst>
                                  <p:childTnLst>
                                    <p:animClr clrSpc="rgb" dir="cw">
                                      <p:cBhvr override="childStyle">
                                        <p:cTn id="22" dur="100" fill="hold"/>
                                        <p:tgtEl>
                                          <p:spTgt spid="21"/>
                                        </p:tgtEl>
                                        <p:attrNameLst>
                                          <p:attrName>style.color</p:attrName>
                                        </p:attrNameLst>
                                      </p:cBhvr>
                                      <p:to>
                                        <a:schemeClr val="tx1"/>
                                      </p:to>
                                    </p:animClr>
                                  </p:childTnLst>
                                </p:cTn>
                              </p:par>
                              <p:par>
                                <p:cTn id="23" presetID="3" presetClass="emph" presetSubtype="2" fill="hold" grpId="2" nodeType="withEffect">
                                  <p:stCondLst>
                                    <p:cond delay="0"/>
                                  </p:stCondLst>
                                  <p:childTnLst>
                                    <p:animClr clrSpc="rgb" dir="cw">
                                      <p:cBhvr override="childStyle">
                                        <p:cTn id="24" dur="100" fill="hold"/>
                                        <p:tgtEl>
                                          <p:spTgt spid="20"/>
                                        </p:tgtEl>
                                        <p:attrNameLst>
                                          <p:attrName>style.color</p:attrName>
                                        </p:attrNameLst>
                                      </p:cBhvr>
                                      <p:to>
                                        <a:schemeClr val="tx1"/>
                                      </p:to>
                                    </p:animClr>
                                  </p:childTnLst>
                                </p:cTn>
                              </p:par>
                              <p:par>
                                <p:cTn id="25" presetID="3" presetClass="emph" presetSubtype="2" fill="hold" grpId="1" nodeType="withEffect">
                                  <p:stCondLst>
                                    <p:cond delay="0"/>
                                  </p:stCondLst>
                                  <p:childTnLst>
                                    <p:animClr clrSpc="rgb" dir="cw">
                                      <p:cBhvr override="childStyle">
                                        <p:cTn id="26" dur="100" fill="hold"/>
                                        <p:tgtEl>
                                          <p:spTgt spid="19"/>
                                        </p:tgtEl>
                                        <p:attrNameLst>
                                          <p:attrName>style.color</p:attrName>
                                        </p:attrNameLst>
                                      </p:cBhvr>
                                      <p:to>
                                        <a:schemeClr val="tx1"/>
                                      </p:to>
                                    </p:animClr>
                                  </p:childTnLst>
                                </p:cTn>
                              </p:par>
                              <p:par>
                                <p:cTn id="27" presetID="1" presetClass="exit" presetSubtype="0" fill="hold" grpId="4"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3"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3" presetClass="emph" presetSubtype="2" fill="hold" grpId="2" nodeType="withEffect">
                                  <p:stCondLst>
                                    <p:cond delay="0"/>
                                  </p:stCondLst>
                                  <p:childTnLst>
                                    <p:animClr clrSpc="rgb" dir="cw">
                                      <p:cBhvr override="childStyle">
                                        <p:cTn id="35" dur="100" fill="hold"/>
                                        <p:tgtEl>
                                          <p:spTgt spid="21"/>
                                        </p:tgtEl>
                                        <p:attrNameLst>
                                          <p:attrName>style.color</p:attrName>
                                        </p:attrNameLst>
                                      </p:cBhvr>
                                      <p:to>
                                        <a:schemeClr val="tx1"/>
                                      </p:to>
                                    </p:animClr>
                                  </p:childTnLst>
                                </p:cTn>
                              </p:par>
                              <p:par>
                                <p:cTn id="36" presetID="3" presetClass="emph" presetSubtype="2" fill="hold" grpId="3" nodeType="withEffect">
                                  <p:stCondLst>
                                    <p:cond delay="0"/>
                                  </p:stCondLst>
                                  <p:childTnLst>
                                    <p:animClr clrSpc="rgb" dir="cw">
                                      <p:cBhvr override="childStyle">
                                        <p:cTn id="37" dur="100" fill="hold"/>
                                        <p:tgtEl>
                                          <p:spTgt spid="20"/>
                                        </p:tgtEl>
                                        <p:attrNameLst>
                                          <p:attrName>style.color</p:attrName>
                                        </p:attrNameLst>
                                      </p:cBhvr>
                                      <p:to>
                                        <a:schemeClr val="tx1"/>
                                      </p:to>
                                    </p:animClr>
                                  </p:childTnLst>
                                </p:cTn>
                              </p:par>
                              <p:par>
                                <p:cTn id="38" presetID="3" presetClass="emph" presetSubtype="2" fill="hold" grpId="2" nodeType="withEffect">
                                  <p:stCondLst>
                                    <p:cond delay="0"/>
                                  </p:stCondLst>
                                  <p:childTnLst>
                                    <p:animClr clrSpc="rgb" dir="cw">
                                      <p:cBhvr override="childStyle">
                                        <p:cTn id="39" dur="100" fill="hold"/>
                                        <p:tgtEl>
                                          <p:spTgt spid="19"/>
                                        </p:tgtEl>
                                        <p:attrNameLst>
                                          <p:attrName>style.color</p:attrName>
                                        </p:attrNameLst>
                                      </p:cBhvr>
                                      <p:to>
                                        <a:schemeClr val="tx1"/>
                                      </p:to>
                                    </p:animClr>
                                  </p:childTnLst>
                                </p:cTn>
                              </p:par>
                              <p:par>
                                <p:cTn id="40" presetID="1" presetClass="exit" presetSubtype="0" fill="hold" grpId="5" nodeType="withEffect">
                                  <p:stCondLst>
                                    <p:cond delay="0"/>
                                  </p:stCondLst>
                                  <p:childTnLst>
                                    <p:set>
                                      <p:cBhvr>
                                        <p:cTn id="41" dur="1" fill="hold">
                                          <p:stCondLst>
                                            <p:cond delay="0"/>
                                          </p:stCondLst>
                                        </p:cTn>
                                        <p:tgtEl>
                                          <p:spTgt spid="20"/>
                                        </p:tgtEl>
                                        <p:attrNameLst>
                                          <p:attrName>style.visibility</p:attrName>
                                        </p:attrNameLst>
                                      </p:cBhvr>
                                      <p:to>
                                        <p:strVal val="hidden"/>
                                      </p:to>
                                    </p:set>
                                  </p:childTnLst>
                                </p:cTn>
                              </p:par>
                              <p:par>
                                <p:cTn id="42" presetID="1" presetClass="exit" presetSubtype="0" fill="hold" grpId="4"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9" grpId="0"/>
      <p:bldP spid="19" grpId="1"/>
      <p:bldP spid="19" grpId="2"/>
      <p:bldP spid="19" grpId="3"/>
      <p:bldP spid="19" grpId="4"/>
      <p:bldP spid="20" grpId="0"/>
      <p:bldP spid="20" grpId="1"/>
      <p:bldP spid="20" grpId="2"/>
      <p:bldP spid="20" grpId="3"/>
      <p:bldP spid="20" grpId="4"/>
      <p:bldP spid="20" grpId="5"/>
      <p:bldP spid="21" grpId="0"/>
      <p:bldP spid="21" grpId="1"/>
      <p:bldP spid="21"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flective Music - All Souls (3.5&amp;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9206" y="60562"/>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S-12</a:t>
            </a:r>
          </a:p>
        </p:txBody>
      </p:sp>
      <p:sp>
        <p:nvSpPr>
          <p:cNvPr id="10" name="Title"/>
          <p:cNvSpPr txBox="1"/>
          <p:nvPr/>
        </p:nvSpPr>
        <p:spPr>
          <a:xfrm>
            <a:off x="0" y="-17728"/>
            <a:ext cx="9144000" cy="623248"/>
          </a:xfrm>
          <a:prstGeom prst="rect">
            <a:avLst/>
          </a:prstGeom>
          <a:noFill/>
          <a:effectLst>
            <a:softEdge rad="317500"/>
          </a:effectLst>
        </p:spPr>
        <p:txBody>
          <a:bodyPr wrap="square" lIns="68577" tIns="34289" rIns="68577" bIns="34289" rtlCol="0">
            <a:spAutoFit/>
          </a:bodyPr>
          <a:lstStyle/>
          <a:p>
            <a:pPr algn="ctr"/>
            <a:r>
              <a:rPr lang="en-GB" sz="3600" b="1" dirty="0">
                <a:solidFill>
                  <a:schemeClr val="tx2">
                    <a:lumMod val="60000"/>
                    <a:lumOff val="40000"/>
                  </a:schemeClr>
                </a:solidFill>
                <a:effectLst>
                  <a:glow>
                    <a:schemeClr val="accent1"/>
                  </a:glow>
                  <a:outerShdw blurRad="127000" dist="50800" dir="5400000" sx="103000" sy="103000" algn="ctr" rotWithShape="0">
                    <a:srgbClr val="000000">
                      <a:alpha val="19000"/>
                    </a:srgbClr>
                  </a:outerShdw>
                  <a:reflection stA="3000" endPos="65000" dist="50800" dir="5400000" sy="-100000" algn="bl" rotWithShape="0"/>
                </a:effectLst>
              </a:rPr>
              <a:t>Time for Reflection</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descr="C:\Users\a.kennedy\Pictures\St Josephs DUNEDIN\20160916_112949.jpg">
            <a:extLst>
              <a:ext uri="{FF2B5EF4-FFF2-40B4-BE49-F238E27FC236}">
                <a16:creationId xmlns:a16="http://schemas.microsoft.com/office/drawing/2014/main" id="{16D2BB5C-149F-4280-AB24-930F681A6674}"/>
              </a:ext>
            </a:extLst>
          </p:cNvPr>
          <p:cNvPicPr/>
          <p:nvPr/>
        </p:nvPicPr>
        <p:blipFill rotWithShape="1">
          <a:blip r:embed="rId6" cstate="print">
            <a:extLst>
              <a:ext uri="{28A0092B-C50C-407E-A947-70E740481C1C}">
                <a14:useLocalDpi xmlns:a14="http://schemas.microsoft.com/office/drawing/2010/main" val="0"/>
              </a:ext>
            </a:extLst>
          </a:blip>
          <a:srcRect l="14197" t="16363"/>
          <a:stretch/>
        </p:blipFill>
        <p:spPr bwMode="auto">
          <a:xfrm>
            <a:off x="1387629" y="878306"/>
            <a:ext cx="6368741" cy="3491614"/>
          </a:xfrm>
          <a:prstGeom prst="rect">
            <a:avLst/>
          </a:prstGeom>
          <a:noFill/>
          <a:ln>
            <a:noFill/>
          </a:ln>
          <a:effectLst>
            <a:softEdge rad="152400"/>
          </a:effectLst>
          <a:extLst>
            <a:ext uri="{53640926-AAD7-44D8-BBD7-CCE9431645EC}">
              <a14:shadowObscured xmlns:a14="http://schemas.microsoft.com/office/drawing/2010/main"/>
            </a:ext>
          </a:extLst>
        </p:spPr>
      </p:pic>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5"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7"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424377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07600" fill="hold"/>
                                        <p:tgtEl>
                                          <p:spTgt spid="11"/>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11"/>
                </p:tgtEl>
              </p:cMediaNode>
            </p:audio>
          </p:childTnLst>
        </p:cTn>
      </p:par>
    </p:tnLst>
    <p:bldLst>
      <p:bldP spid="14" grpId="0"/>
      <p:bldP spid="14" grpId="1"/>
      <p:bldP spid="15" grpId="0"/>
      <p:bldP spid="15" grpId="1"/>
      <p:bldP spid="15" grpId="2"/>
    </p:bld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R-1</a:t>
            </a:r>
          </a:p>
          <a:p>
            <a:pPr algn="ctr"/>
            <a:r>
              <a:rPr lang="en-GB" sz="900" b="1" dirty="0">
                <a:latin typeface="Arial" pitchFamily="34" charset="0"/>
                <a:cs typeface="Arial" pitchFamily="34" charset="0"/>
              </a:rPr>
              <a:t>S-11</a:t>
            </a: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GB" sz="3600" b="1" dirty="0"/>
              <a:t>Check Up</a:t>
            </a:r>
          </a:p>
        </p:txBody>
      </p:sp>
      <p:sp>
        <p:nvSpPr>
          <p:cNvPr id="39"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4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32" name="TextBox: Date"/>
          <p:cNvSpPr txBox="1"/>
          <p:nvPr/>
        </p:nvSpPr>
        <p:spPr>
          <a:xfrm>
            <a:off x="4451871" y="728234"/>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33" name="TextBox: Name"/>
          <p:cNvSpPr txBox="1"/>
          <p:nvPr/>
        </p:nvSpPr>
        <p:spPr>
          <a:xfrm>
            <a:off x="65300" y="728234"/>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2" name="Textbox: Line 4"/>
          <p:cNvSpPr txBox="1"/>
          <p:nvPr/>
        </p:nvSpPr>
        <p:spPr>
          <a:xfrm>
            <a:off x="4" y="3652151"/>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5)	Which activity do you think helped you to learn best in this resource?</a:t>
            </a:r>
          </a:p>
        </p:txBody>
      </p:sp>
      <p:sp>
        <p:nvSpPr>
          <p:cNvPr id="53" name="Textbox: Line 3"/>
          <p:cNvSpPr txBox="1"/>
          <p:nvPr/>
        </p:nvSpPr>
        <p:spPr>
          <a:xfrm>
            <a:off x="0" y="2357177"/>
            <a:ext cx="8234842"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3)	How does the Church on earth help the souls in purgatory?(Slides 8A, 8B, 9A and 9B)</a:t>
            </a:r>
            <a:endParaRPr lang="en-GB" sz="1200" dirty="0">
              <a:latin typeface="Segoe UI" pitchFamily="34" charset="0"/>
              <a:ea typeface="Segoe UI" pitchFamily="34" charset="0"/>
              <a:cs typeface="Segoe UI" pitchFamily="34" charset="0"/>
            </a:endParaRPr>
          </a:p>
        </p:txBody>
      </p:sp>
      <p:sp>
        <p:nvSpPr>
          <p:cNvPr id="54" name="Textbox: Line 2"/>
          <p:cNvSpPr txBox="1"/>
          <p:nvPr/>
        </p:nvSpPr>
        <p:spPr>
          <a:xfrm>
            <a:off x="3" y="1802023"/>
            <a:ext cx="7806486"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2)	Name 3 things you have learned about purgatory. (Slides 6, 7A and 7B)</a:t>
            </a:r>
            <a:endParaRPr lang="en-GB" sz="1200" dirty="0">
              <a:latin typeface="Segoe UI" pitchFamily="34" charset="0"/>
              <a:ea typeface="Segoe UI" pitchFamily="34" charset="0"/>
              <a:cs typeface="Segoe UI" pitchFamily="34" charset="0"/>
            </a:endParaRPr>
          </a:p>
        </p:txBody>
      </p:sp>
      <p:sp>
        <p:nvSpPr>
          <p:cNvPr id="55" name="Textbox: Line 1"/>
          <p:cNvSpPr txBox="1"/>
          <p:nvPr/>
        </p:nvSpPr>
        <p:spPr>
          <a:xfrm>
            <a:off x="4" y="1246869"/>
            <a:ext cx="8127038"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1)	What is the purpose of All Souls Day? (Slide 5A and Slide 5B)</a:t>
            </a:r>
            <a:endParaRPr lang="en-GB" sz="1200" dirty="0">
              <a:latin typeface="Segoe UI" pitchFamily="34" charset="0"/>
              <a:ea typeface="Segoe UI" pitchFamily="34" charset="0"/>
              <a:cs typeface="Segoe UI" pitchFamily="34" charset="0"/>
            </a:endParaRPr>
          </a:p>
        </p:txBody>
      </p:sp>
      <p:sp>
        <p:nvSpPr>
          <p:cNvPr id="64" name="Textbox: Line 2"/>
          <p:cNvSpPr txBox="1"/>
          <p:nvPr/>
        </p:nvSpPr>
        <p:spPr>
          <a:xfrm>
            <a:off x="2" y="4207306"/>
            <a:ext cx="8234839" cy="276999"/>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6)	Questions I would like to ask about the topics in this resource are …</a:t>
            </a:r>
            <a:endParaRPr lang="en-GB" sz="1200" dirty="0">
              <a:latin typeface="Segoe UI" pitchFamily="34" charset="0"/>
              <a:ea typeface="Segoe UI" pitchFamily="34" charset="0"/>
              <a:cs typeface="Segoe UI" pitchFamily="34" charset="0"/>
            </a:endParaRPr>
          </a:p>
        </p:txBody>
      </p:sp>
      <p:sp>
        <p:nvSpPr>
          <p:cNvPr id="65" name="Textbox: Line 1"/>
          <p:cNvSpPr txBox="1"/>
          <p:nvPr/>
        </p:nvSpPr>
        <p:spPr>
          <a:xfrm>
            <a:off x="4" y="2912331"/>
            <a:ext cx="8558838" cy="461665"/>
          </a:xfrm>
          <a:prstGeom prst="rect">
            <a:avLst/>
          </a:prstGeom>
          <a:noFill/>
        </p:spPr>
        <p:txBody>
          <a:bodyPr wrap="square" rtlCol="0">
            <a:spAutoFit/>
          </a:bodyPr>
          <a:lstStyle/>
          <a:p>
            <a:pPr lvl="0">
              <a:spcAft>
                <a:spcPts val="1800"/>
              </a:spcAft>
            </a:pPr>
            <a:r>
              <a:rPr lang="en-NZ" sz="1200" dirty="0">
                <a:latin typeface="Segoe UI" pitchFamily="34" charset="0"/>
                <a:ea typeface="Segoe UI" pitchFamily="34" charset="0"/>
                <a:cs typeface="Segoe UI" pitchFamily="34" charset="0"/>
              </a:rPr>
              <a:t>4)	What has this resource taught you about the importance of living with kindness, saying sorry, asking  	forgiveness and making up for hurt you have caused? (Slide 6)</a:t>
            </a:r>
            <a:endParaRPr lang="en-GB" sz="1200" dirty="0">
              <a:latin typeface="Segoe UI" pitchFamily="34" charset="0"/>
              <a:ea typeface="Segoe UI" pitchFamily="34" charset="0"/>
              <a:cs typeface="Segoe UI" pitchFamily="34" charset="0"/>
            </a:endParaRPr>
          </a:p>
        </p:txBody>
      </p:sp>
      <p:pic>
        <p:nvPicPr>
          <p:cNvPr id="16" name="Image" descr="Image result for a calendar image of All Souls Day November 2">
            <a:extLst>
              <a:ext uri="{FF2B5EF4-FFF2-40B4-BE49-F238E27FC236}">
                <a16:creationId xmlns:a16="http://schemas.microsoft.com/office/drawing/2014/main" id="{5D457EC4-60D5-4CBF-B418-CD4D3FB788A2}"/>
              </a:ext>
            </a:extLst>
          </p:cNvPr>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380859" y="129526"/>
            <a:ext cx="1996312" cy="998156"/>
          </a:xfrm>
          <a:prstGeom prst="rect">
            <a:avLst/>
          </a:prstGeom>
          <a:noFill/>
          <a:ln>
            <a:noFill/>
          </a:ln>
        </p:spPr>
      </p:pic>
    </p:spTree>
    <p:extLst>
      <p:ext uri="{BB962C8B-B14F-4D97-AF65-F5344CB8AC3E}">
        <p14:creationId xmlns:p14="http://schemas.microsoft.com/office/powerpoint/2010/main" val="203354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909158" y="2583062"/>
            <a:ext cx="8090842" cy="881032"/>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5" name="Shape: Border 1"/>
          <p:cNvSpPr/>
          <p:nvPr/>
        </p:nvSpPr>
        <p:spPr>
          <a:xfrm>
            <a:off x="909160" y="1775534"/>
            <a:ext cx="8090840" cy="457888"/>
          </a:xfrm>
          <a:prstGeom prst="rect">
            <a:avLst/>
          </a:prstGeom>
          <a:solidFill>
            <a:srgbClr val="33CC33">
              <a:alpha val="0"/>
            </a:srgbClr>
          </a:solidFill>
          <a:ln>
            <a:solidFill>
              <a:srgbClr val="66FF66">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0" name="Textbox: Line 2"/>
          <p:cNvSpPr txBox="1"/>
          <p:nvPr/>
        </p:nvSpPr>
        <p:spPr>
          <a:xfrm>
            <a:off x="909161" y="2509987"/>
            <a:ext cx="8090839" cy="954107"/>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identify how the Church on earth can help</a:t>
            </a:r>
            <a:br>
              <a:rPr lang="en-NZ" sz="2800" i="1" dirty="0">
                <a:latin typeface="+mj-lt"/>
                <a:ea typeface="Segoe UI" pitchFamily="34" charset="0"/>
                <a:cs typeface="Segoe UI" pitchFamily="34" charset="0"/>
              </a:rPr>
            </a:br>
            <a:r>
              <a:rPr lang="en-NZ" sz="2800" i="1" dirty="0">
                <a:latin typeface="+mj-lt"/>
                <a:ea typeface="Segoe UI" pitchFamily="34" charset="0"/>
                <a:cs typeface="Segoe UI" pitchFamily="34" charset="0"/>
              </a:rPr>
              <a:t>the Holy Souls in purgatory.</a:t>
            </a:r>
          </a:p>
        </p:txBody>
      </p:sp>
      <p:sp>
        <p:nvSpPr>
          <p:cNvPr id="21" name="Textbox: Line 1"/>
          <p:cNvSpPr txBox="1"/>
          <p:nvPr/>
        </p:nvSpPr>
        <p:spPr>
          <a:xfrm>
            <a:off x="909161" y="1710201"/>
            <a:ext cx="8234839" cy="523220"/>
          </a:xfrm>
          <a:prstGeom prst="rect">
            <a:avLst/>
          </a:prstGeom>
          <a:noFill/>
        </p:spPr>
        <p:txBody>
          <a:bodyPr wrap="square" rtlCol="0">
            <a:spAutoFit/>
          </a:bodyPr>
          <a:lstStyle/>
          <a:p>
            <a:pPr lvl="0">
              <a:spcAft>
                <a:spcPts val="1800"/>
              </a:spcAft>
            </a:pPr>
            <a:r>
              <a:rPr lang="en-NZ" sz="2800" i="1" dirty="0">
                <a:latin typeface="+mj-lt"/>
                <a:ea typeface="Segoe UI" pitchFamily="34" charset="0"/>
                <a:cs typeface="Segoe UI" pitchFamily="34" charset="0"/>
              </a:rPr>
              <a:t>explain the purpose of All Souls Day</a:t>
            </a:r>
          </a:p>
        </p:txBody>
      </p:sp>
      <p:sp>
        <p:nvSpPr>
          <p:cNvPr id="28" name="Shape: Number 2"/>
          <p:cNvSpPr txBox="1"/>
          <p:nvPr/>
        </p:nvSpPr>
        <p:spPr>
          <a:xfrm>
            <a:off x="389299" y="2511638"/>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2)</a:t>
            </a:r>
          </a:p>
        </p:txBody>
      </p:sp>
      <p:sp>
        <p:nvSpPr>
          <p:cNvPr id="29" name="Shape: Number 1"/>
          <p:cNvSpPr txBox="1"/>
          <p:nvPr/>
        </p:nvSpPr>
        <p:spPr>
          <a:xfrm>
            <a:off x="389299" y="1710202"/>
            <a:ext cx="559217" cy="523220"/>
          </a:xfrm>
          <a:prstGeom prst="rect">
            <a:avLst/>
          </a:prstGeom>
          <a:noFill/>
        </p:spPr>
        <p:txBody>
          <a:bodyPr wrap="square" rtlCol="0">
            <a:spAutoFit/>
          </a:bodyPr>
          <a:lstStyle/>
          <a:p>
            <a:r>
              <a:rPr lang="en-GB" sz="2800" i="1" dirty="0">
                <a:latin typeface="Segoe UI" pitchFamily="34" charset="0"/>
                <a:ea typeface="Segoe UI" pitchFamily="34" charset="0"/>
                <a:cs typeface="Segoe UI" pitchFamily="34" charset="0"/>
              </a:rPr>
              <a:t>1)</a:t>
            </a:r>
          </a:p>
        </p:txBody>
      </p:sp>
      <p:sp>
        <p:nvSpPr>
          <p:cNvPr id="3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S-02</a:t>
            </a:r>
          </a:p>
        </p:txBody>
      </p:sp>
      <p:sp>
        <p:nvSpPr>
          <p:cNvPr id="3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Tool instructions"/>
          <p:cNvSpPr txBox="1"/>
          <p:nvPr/>
        </p:nvSpPr>
        <p:spPr>
          <a:xfrm>
            <a:off x="3402449" y="4958834"/>
            <a:ext cx="2339102" cy="369332"/>
          </a:xfrm>
          <a:prstGeom prst="rect">
            <a:avLst/>
          </a:prstGeom>
          <a:noFill/>
        </p:spPr>
        <p:txBody>
          <a:bodyPr wrap="none" rtlCol="0">
            <a:spAutoFit/>
          </a:bodyPr>
          <a:lstStyle/>
          <a:p>
            <a:pPr algn="ctr"/>
            <a:r>
              <a:rPr lang="en-GB" sz="900" dirty="0">
                <a:latin typeface="Arial" panose="020B0604020202020204" pitchFamily="34" charset="0"/>
                <a:ea typeface="Segoe UI" pitchFamily="34" charset="0"/>
                <a:cs typeface="Arial" pitchFamily="34" charset="0"/>
              </a:rPr>
              <a:t>Click in each caption space to reveal text.</a:t>
            </a:r>
            <a:endParaRPr lang="en-GB" sz="900" dirty="0">
              <a:latin typeface="Arial" panose="020B0604020202020204" pitchFamily="34" charset="0"/>
              <a:cs typeface="Arial" panose="020B0604020202020204" pitchFamily="34" charset="0"/>
            </a:endParaRPr>
          </a:p>
          <a:p>
            <a:pPr algn="ctr"/>
            <a:endParaRPr lang="en-GB" sz="900" dirty="0">
              <a:latin typeface="Arial" panose="020B0604020202020204" pitchFamily="34" charset="0"/>
              <a:ea typeface="Segoe UI" pitchFamily="34" charset="0"/>
              <a:cs typeface="Arial" pitchFamily="34" charset="0"/>
            </a:endParaRPr>
          </a:p>
        </p:txBody>
      </p:sp>
      <p:sp>
        <p:nvSpPr>
          <p:cNvPr id="6" name="Title"/>
          <p:cNvSpPr txBox="1"/>
          <p:nvPr/>
        </p:nvSpPr>
        <p:spPr>
          <a:xfrm>
            <a:off x="0" y="-17728"/>
            <a:ext cx="9144000" cy="646331"/>
          </a:xfrm>
          <a:prstGeom prst="rect">
            <a:avLst/>
          </a:prstGeom>
          <a:noFill/>
        </p:spPr>
        <p:txBody>
          <a:bodyPr wrap="square" rtlCol="0">
            <a:spAutoFit/>
          </a:bodyPr>
          <a:lstStyle/>
          <a:p>
            <a:pPr algn="ctr"/>
            <a:r>
              <a:rPr lang="en-US" sz="3600" b="1" dirty="0"/>
              <a:t>Learning Intentions</a:t>
            </a:r>
            <a:endParaRPr lang="en-GB" sz="3600" b="1" dirty="0"/>
          </a:p>
        </p:txBody>
      </p:sp>
      <p:sp>
        <p:nvSpPr>
          <p:cNvPr id="18" name="TextBox Top"/>
          <p:cNvSpPr txBox="1"/>
          <p:nvPr/>
        </p:nvSpPr>
        <p:spPr>
          <a:xfrm>
            <a:off x="869238" y="1108818"/>
            <a:ext cx="5852160" cy="523220"/>
          </a:xfrm>
          <a:prstGeom prst="rect">
            <a:avLst/>
          </a:prstGeom>
          <a:noFill/>
        </p:spPr>
        <p:txBody>
          <a:bodyPr wrap="square" rtlCol="0">
            <a:spAutoFit/>
          </a:bodyPr>
          <a:lstStyle/>
          <a:p>
            <a:r>
              <a:rPr lang="en-NZ" sz="2800" dirty="0"/>
              <a:t>The children will:</a:t>
            </a:r>
          </a:p>
        </p:txBody>
      </p:sp>
      <p:pic>
        <p:nvPicPr>
          <p:cNvPr id="17" name="Image" descr="Image result for a calendar image of All Souls Day November 2">
            <a:extLst>
              <a:ext uri="{FF2B5EF4-FFF2-40B4-BE49-F238E27FC236}">
                <a16:creationId xmlns:a16="http://schemas.microsoft.com/office/drawing/2014/main" id="{86A28DD3-6EEE-4621-9F54-933466455B2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6208" y="657985"/>
            <a:ext cx="1883550" cy="941775"/>
          </a:xfrm>
          <a:prstGeom prst="rect">
            <a:avLst/>
          </a:prstGeom>
          <a:noFill/>
          <a:ln>
            <a:noFill/>
          </a:ln>
        </p:spPr>
      </p:pic>
    </p:spTree>
    <p:extLst>
      <p:ext uri="{BB962C8B-B14F-4D97-AF65-F5344CB8AC3E}">
        <p14:creationId xmlns:p14="http://schemas.microsoft.com/office/powerpoint/2010/main" val="98252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1"/>
                                        </p:tgtEl>
                                        <p:attrNameLst>
                                          <p:attrName>style.color</p:attrName>
                                        </p:attrNameLst>
                                      </p:cBhvr>
                                      <p:to>
                                        <a:srgbClr val="777777"/>
                                      </p:to>
                                    </p:animClr>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21"/>
                                        </p:tgtEl>
                                        <p:attrNameLst>
                                          <p:attrName>style.color</p:attrName>
                                        </p:attrNameLst>
                                      </p:cBhvr>
                                      <p:to>
                                        <a:schemeClr val="tx1"/>
                                      </p:to>
                                    </p:animClr>
                                  </p:childTnLst>
                                </p:cTn>
                              </p:par>
                              <p:par>
                                <p:cTn id="15" presetID="3" presetClass="emph" presetSubtype="2" fill="hold" grpId="1" nodeType="withEffect">
                                  <p:stCondLst>
                                    <p:cond delay="0"/>
                                  </p:stCondLst>
                                  <p:childTnLst>
                                    <p:animClr clrSpc="rgb" dir="cw">
                                      <p:cBhvr override="childStyle">
                                        <p:cTn id="16" dur="100" fill="hold"/>
                                        <p:tgtEl>
                                          <p:spTgt spid="20"/>
                                        </p:tgtEl>
                                        <p:attrNameLst>
                                          <p:attrName>style.color</p:attrName>
                                        </p:attrNameLst>
                                      </p:cBhvr>
                                      <p:to>
                                        <a:schemeClr val="tx1"/>
                                      </p:to>
                                    </p:animClr>
                                  </p:childTnLst>
                                </p:cTn>
                              </p:par>
                              <p:par>
                                <p:cTn id="17" presetID="1" presetClass="exit" presetSubtype="0" fill="hold" grpId="3"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9" restart="whenNotActive" fill="hold" evtFilter="cancelBubble" nodeType="interactiveSeq">
                <p:stCondLst>
                  <p:cond evt="onClick" delay="0">
                    <p:tgtEl>
                      <p:spTgt spid="32"/>
                    </p:tgtEl>
                  </p:cond>
                </p:stCondLst>
                <p:endSync evt="end" delay="0">
                  <p:rtn val="all"/>
                </p:endSync>
                <p:childTnLst>
                  <p:par>
                    <p:cTn id="20" fill="hold">
                      <p:stCondLst>
                        <p:cond delay="0"/>
                      </p:stCondLst>
                      <p:childTnLst>
                        <p:par>
                          <p:cTn id="21" fill="hold">
                            <p:stCondLst>
                              <p:cond delay="0"/>
                            </p:stCondLst>
                            <p:childTnLst>
                              <p:par>
                                <p:cTn id="22" presetID="3" presetClass="emph" presetSubtype="2" fill="hold" grpId="2" nodeType="withEffect">
                                  <p:stCondLst>
                                    <p:cond delay="0"/>
                                  </p:stCondLst>
                                  <p:childTnLst>
                                    <p:animClr clrSpc="rgb" dir="cw">
                                      <p:cBhvr override="childStyle">
                                        <p:cTn id="23" dur="100" fill="hold"/>
                                        <p:tgtEl>
                                          <p:spTgt spid="21"/>
                                        </p:tgtEl>
                                        <p:attrNameLst>
                                          <p:attrName>style.color</p:attrName>
                                        </p:attrNameLst>
                                      </p:cBhvr>
                                      <p:to>
                                        <a:schemeClr val="tx1"/>
                                      </p:to>
                                    </p:animClr>
                                  </p:childTnLst>
                                </p:cTn>
                              </p:par>
                              <p:par>
                                <p:cTn id="24" presetID="3" presetClass="emph" presetSubtype="2" fill="hold" grpId="2" nodeType="withEffect">
                                  <p:stCondLst>
                                    <p:cond delay="0"/>
                                  </p:stCondLst>
                                  <p:childTnLst>
                                    <p:animClr clrSpc="rgb" dir="cw">
                                      <p:cBhvr override="childStyle">
                                        <p:cTn id="25" dur="100" fill="hold"/>
                                        <p:tgtEl>
                                          <p:spTgt spid="20"/>
                                        </p:tgtEl>
                                        <p:attrNameLst>
                                          <p:attrName>style.color</p:attrName>
                                        </p:attrNameLst>
                                      </p:cBhvr>
                                      <p:to>
                                        <a:schemeClr val="tx1"/>
                                      </p:to>
                                    </p:animClr>
                                  </p:childTnLst>
                                </p:cTn>
                              </p:par>
                              <p:par>
                                <p:cTn id="26" presetID="1" presetClass="exit" presetSubtype="0" fill="hold" grpId="4"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0" grpId="0"/>
      <p:bldP spid="20" grpId="1"/>
      <p:bldP spid="20" grpId="2"/>
      <p:bldP spid="20" grpId="3"/>
      <p:bldP spid="20" grpId="4"/>
      <p:bldP spid="21" grpId="0"/>
      <p:bldP spid="21" grpId="1"/>
      <p:bldP spid="21"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descr="Image result for the feast of all souls">
            <a:extLst>
              <a:ext uri="{FF2B5EF4-FFF2-40B4-BE49-F238E27FC236}">
                <a16:creationId xmlns:a16="http://schemas.microsoft.com/office/drawing/2014/main" id="{E712AC92-EA5C-4097-AFD2-C11E18DF544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79930" y="922144"/>
            <a:ext cx="5184140" cy="2973705"/>
          </a:xfrm>
          <a:prstGeom prst="rect">
            <a:avLst/>
          </a:prstGeom>
          <a:noFill/>
          <a:ln>
            <a:noFill/>
          </a:ln>
        </p:spPr>
      </p:pic>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924435">
            <a:off x="6103813" y="569931"/>
            <a:ext cx="2901449" cy="246544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379139">
            <a:off x="6325911" y="1217626"/>
            <a:ext cx="2277394" cy="1200329"/>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Catholics believe that the prayer and good deeds of the living help those in purgatory to achieve the holiness they need to enter into the glory of God in heaven. </a:t>
            </a:r>
            <a:endParaRPr lang="en-GB" sz="12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rot="709884">
            <a:off x="5408627" y="2330514"/>
            <a:ext cx="2652538" cy="29850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58810">
            <a:off x="5580188" y="2771771"/>
            <a:ext cx="2033768" cy="2123658"/>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Catholics believe that some people who die in the peace of Christ go to heaven immediately after death while others may need to spend time preparing to go to heaven before they can enjoy the fullness of God’s presence. We call this preparation purgatory. </a:t>
            </a:r>
            <a:endParaRPr lang="en-GB" sz="1200" dirty="0">
              <a:latin typeface="Segoe UI" pitchFamily="34" charset="0"/>
              <a:ea typeface="Segoe UI" pitchFamily="34" charset="0"/>
              <a:cs typeface="Segoe UI"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0417" y="603855"/>
            <a:ext cx="2761583" cy="24028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108766" y="1181209"/>
            <a:ext cx="2177192" cy="1384995"/>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Catholics have always had the tradition of praying for people who have died as a way of continuing their relationship with them and helping them on their way to heaven.</a:t>
            </a:r>
            <a:endParaRPr lang="en-GB" sz="1200" dirty="0">
              <a:latin typeface="Segoe UI" pitchFamily="34"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4469" y="2731002"/>
            <a:ext cx="2990024" cy="2966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174911" y="3599748"/>
            <a:ext cx="2343477" cy="1384995"/>
          </a:xfrm>
          <a:prstGeom prst="rect">
            <a:avLst/>
          </a:prstGeom>
          <a:noFill/>
        </p:spPr>
        <p:txBody>
          <a:bodyPr wrap="square" rtlCol="0">
            <a:spAutoFit/>
          </a:bodyPr>
          <a:lstStyle/>
          <a:p>
            <a:r>
              <a:rPr lang="en-NZ" sz="1200" dirty="0">
                <a:latin typeface="Segoe UI" pitchFamily="34" charset="0"/>
                <a:ea typeface="Segoe UI" pitchFamily="34" charset="0"/>
                <a:cs typeface="Segoe UI" pitchFamily="34" charset="0"/>
              </a:rPr>
              <a:t>All Souls Day is the day in the Liturgical Year which the Church sets aside for the community to remember and pray for all those who have died especially members of their own family and </a:t>
            </a:r>
            <a:r>
              <a:rPr lang="en-NZ" sz="1200" dirty="0" err="1">
                <a:latin typeface="Segoe UI" pitchFamily="34" charset="0"/>
                <a:ea typeface="Segoe UI" pitchFamily="34" charset="0"/>
                <a:cs typeface="Segoe UI" pitchFamily="34" charset="0"/>
              </a:rPr>
              <a:t>whānau</a:t>
            </a:r>
            <a:r>
              <a:rPr lang="en-NZ" sz="1200" dirty="0">
                <a:latin typeface="Segoe UI" pitchFamily="34" charset="0"/>
                <a:ea typeface="Segoe UI" pitchFamily="34" charset="0"/>
                <a:cs typeface="Segoe UI" pitchFamily="34" charset="0"/>
              </a:rPr>
              <a:t>. </a:t>
            </a:r>
            <a:endParaRPr lang="en-GB" sz="1200" dirty="0">
              <a:latin typeface="Segoe UI" pitchFamily="34" charset="0"/>
              <a:ea typeface="Segoe UI" pitchFamily="34" charset="0"/>
              <a:cs typeface="Segoe UI"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S-03</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solidFill>
            <a:schemeClr val="bg1"/>
          </a:solid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25" name="Title"/>
          <p:cNvSpPr txBox="1"/>
          <p:nvPr/>
        </p:nvSpPr>
        <p:spPr>
          <a:xfrm>
            <a:off x="3557" y="3375"/>
            <a:ext cx="9144000" cy="646331"/>
          </a:xfrm>
          <a:prstGeom prst="rect">
            <a:avLst/>
          </a:prstGeom>
          <a:noFill/>
        </p:spPr>
        <p:txBody>
          <a:bodyPr wrap="square" rtlCol="0">
            <a:spAutoFit/>
          </a:bodyPr>
          <a:lstStyle/>
          <a:p>
            <a:pPr algn="ctr"/>
            <a:r>
              <a:rPr lang="en-NZ" sz="3600" b="1" dirty="0"/>
              <a:t>What is the purpose of All Souls day?</a:t>
            </a:r>
            <a:endParaRPr lang="en-GB" sz="3600" b="1" dirty="0"/>
          </a:p>
        </p:txBody>
      </p:sp>
    </p:spTree>
    <p:extLst>
      <p:ext uri="{BB962C8B-B14F-4D97-AF65-F5344CB8AC3E}">
        <p14:creationId xmlns:p14="http://schemas.microsoft.com/office/powerpoint/2010/main" val="24551366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6" grpId="0"/>
      <p:bldP spid="6" grpId="1"/>
      <p:bldP spid="6" grpId="2"/>
      <p:bldP spid="26" grpId="0"/>
      <p:bldP spid="26" grpId="1"/>
      <p:bldP spid="2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Line 3">
            <a:extLst>
              <a:ext uri="{FF2B5EF4-FFF2-40B4-BE49-F238E27FC236}">
                <a16:creationId xmlns:a16="http://schemas.microsoft.com/office/drawing/2014/main" id="{EB8D4358-389E-4A6E-AE47-92708C37CA44}"/>
              </a:ext>
            </a:extLst>
          </p:cNvPr>
          <p:cNvSpPr/>
          <p:nvPr/>
        </p:nvSpPr>
        <p:spPr>
          <a:xfrm>
            <a:off x="1044589" y="3467248"/>
            <a:ext cx="8102967" cy="1323439"/>
          </a:xfrm>
          <a:prstGeom prst="rect">
            <a:avLst/>
          </a:prstGeom>
        </p:spPr>
        <p:txBody>
          <a:bodyPr wrap="square">
            <a:spAutoFit/>
          </a:bodyPr>
          <a:lstStyle/>
          <a:p>
            <a:pPr marL="285750" indent="-285750">
              <a:buFont typeface="Arial" panose="020B0604020202020204" pitchFamily="34" charset="0"/>
              <a:buChar char="•"/>
            </a:pPr>
            <a:r>
              <a:rPr lang="en-NZ" sz="1600" dirty="0"/>
              <a:t>Catholic custom is to pray for the living and those who have died every day but especially on November 2</a:t>
            </a:r>
            <a:r>
              <a:rPr lang="en-NZ" sz="1600" baseline="30000" dirty="0"/>
              <a:t>nd</a:t>
            </a:r>
            <a:r>
              <a:rPr lang="en-NZ" sz="1600" dirty="0"/>
              <a:t> as it is the day when the prayer of the Church focusses on helping the souls of the people who are waiting to enter heaven. </a:t>
            </a:r>
            <a:br>
              <a:rPr lang="en-NZ" sz="1600" dirty="0"/>
            </a:br>
            <a:r>
              <a:rPr lang="en-NZ" sz="1600" b="1" dirty="0"/>
              <a:t>This All Souls Day think of a person you have known and loved that you could pray for</a:t>
            </a:r>
            <a:br>
              <a:rPr lang="en-NZ" sz="1600" b="1" dirty="0"/>
            </a:br>
            <a:r>
              <a:rPr lang="en-NZ" sz="1600" b="1" dirty="0"/>
              <a:t>- share their name and who they were with a partner. </a:t>
            </a:r>
            <a:endParaRPr lang="en-NZ" sz="1200" b="1" dirty="0"/>
          </a:p>
        </p:txBody>
      </p:sp>
      <p:sp>
        <p:nvSpPr>
          <p:cNvPr id="8" name="Textbox: Line 2"/>
          <p:cNvSpPr txBox="1"/>
          <p:nvPr/>
        </p:nvSpPr>
        <p:spPr>
          <a:xfrm>
            <a:off x="1044589" y="2304698"/>
            <a:ext cx="5872025" cy="1077218"/>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b="0" dirty="0">
                <a:latin typeface="+mn-lt"/>
              </a:rPr>
              <a:t>All Souls Day is one of the three feast days of All-Hallow-Tide (an old word meaning time) which includes Halloween (31 October) and All Saints Day (1 November).  </a:t>
            </a:r>
            <a:br>
              <a:rPr lang="en-NZ" sz="1600" b="0" dirty="0">
                <a:latin typeface="+mn-lt"/>
              </a:rPr>
            </a:br>
            <a:r>
              <a:rPr lang="en-NZ" sz="1600" dirty="0">
                <a:latin typeface="+mn-lt"/>
              </a:rPr>
              <a:t>Which feast is your favourite day in All-Hallow-Tide? Why?</a:t>
            </a:r>
            <a:endParaRPr lang="en-NZ" sz="1200" dirty="0">
              <a:latin typeface="+mn-lt"/>
            </a:endParaRPr>
          </a:p>
        </p:txBody>
      </p:sp>
      <p:sp>
        <p:nvSpPr>
          <p:cNvPr id="6" name="Textbox: Line 1"/>
          <p:cNvSpPr txBox="1"/>
          <p:nvPr/>
        </p:nvSpPr>
        <p:spPr>
          <a:xfrm>
            <a:off x="1044590" y="649706"/>
            <a:ext cx="4871618" cy="1569660"/>
          </a:xfrm>
          <a:prstGeom prst="rect">
            <a:avLst/>
          </a:prstGeom>
          <a:noFill/>
        </p:spPr>
        <p:txBody>
          <a:bodyPr wrap="square" rtlCol="0">
            <a:spAutoFit/>
          </a:bodyPr>
          <a:lstStyle/>
          <a:p>
            <a:pPr marL="285750" indent="-285750">
              <a:buFont typeface="Arial" panose="020B0604020202020204" pitchFamily="34" charset="0"/>
              <a:buChar char="•"/>
            </a:pPr>
            <a:r>
              <a:rPr lang="en-NZ" sz="1600" dirty="0"/>
              <a:t>The annual celebration of All Souls Day is held on 2 November - if it falls on Sunday it is moved to Monday, November 3. It is one of the feasts that occurs in Ordinary Time.  </a:t>
            </a:r>
            <a:r>
              <a:rPr lang="en-NZ" sz="1600" b="1" dirty="0"/>
              <a:t>Ask someone in your family </a:t>
            </a:r>
            <a:r>
              <a:rPr lang="en-NZ" sz="1600" b="1" dirty="0" err="1"/>
              <a:t>whānau</a:t>
            </a:r>
            <a:r>
              <a:rPr lang="en-NZ" sz="1600" b="1" dirty="0"/>
              <a:t> to tell you about how they celebrated All Souls Day when they were your age.</a:t>
            </a:r>
            <a:endParaRPr lang="en-NZ" sz="1200" b="1" dirty="0">
              <a:latin typeface="Segoe UI" pitchFamily="34" charset="0"/>
              <a:ea typeface="Segoe UI" pitchFamily="34" charset="0"/>
              <a:cs typeface="Segoe UI" pitchFamily="34" charset="0"/>
            </a:endParaRPr>
          </a:p>
        </p:txBody>
      </p:sp>
      <p:pic>
        <p:nvPicPr>
          <p:cNvPr id="16" name="Image_Large" descr="Image result for the feast of all souls">
            <a:extLst>
              <a:ext uri="{FF2B5EF4-FFF2-40B4-BE49-F238E27FC236}">
                <a16:creationId xmlns:a16="http://schemas.microsoft.com/office/drawing/2014/main" id="{850B38F8-C672-4AE3-8B2B-71CEE9D4A6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916208" y="765560"/>
            <a:ext cx="3171988" cy="1266195"/>
          </a:xfrm>
          <a:prstGeom prst="rect">
            <a:avLst/>
          </a:prstGeom>
          <a:noFill/>
          <a:ln>
            <a:noFill/>
          </a:ln>
        </p:spPr>
      </p:pic>
      <p:pic>
        <p:nvPicPr>
          <p:cNvPr id="22" name="Image 3A">
            <a:extLst>
              <a:ext uri="{FF2B5EF4-FFF2-40B4-BE49-F238E27FC236}">
                <a16:creationId xmlns:a16="http://schemas.microsoft.com/office/drawing/2014/main" id="{70824D09-0AA9-46A0-BF9A-5FEB8350C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 y="3465693"/>
            <a:ext cx="892322" cy="803557"/>
          </a:xfrm>
          <a:prstGeom prst="rect">
            <a:avLst/>
          </a:prstGeom>
        </p:spPr>
      </p:pic>
      <p:pic>
        <p:nvPicPr>
          <p:cNvPr id="21" name="Image 2A">
            <a:extLst>
              <a:ext uri="{FF2B5EF4-FFF2-40B4-BE49-F238E27FC236}">
                <a16:creationId xmlns:a16="http://schemas.microsoft.com/office/drawing/2014/main" id="{05E1A69D-CBEC-47D4-B6DC-E6C2B09C6A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 y="2304698"/>
            <a:ext cx="892322" cy="803557"/>
          </a:xfrm>
          <a:prstGeom prst="rect">
            <a:avLst/>
          </a:prstGeom>
        </p:spPr>
      </p:pic>
      <p:pic>
        <p:nvPicPr>
          <p:cNvPr id="11" name="Image 1A">
            <a:extLst>
              <a:ext uri="{FF2B5EF4-FFF2-40B4-BE49-F238E27FC236}">
                <a16:creationId xmlns:a16="http://schemas.microsoft.com/office/drawing/2014/main" id="{2E1AA119-44FB-4060-96D6-0F510A7BC2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 y="649706"/>
            <a:ext cx="892322" cy="803557"/>
          </a:xfrm>
          <a:prstGeom prst="rect">
            <a:avLst/>
          </a:prstGeom>
        </p:spPr>
      </p:pic>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S-04A</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69776" y="4912668"/>
            <a:ext cx="220445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on the left to reveal text.</a:t>
            </a:r>
          </a:p>
        </p:txBody>
      </p:sp>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When is All Souls Day celebrated?</a:t>
            </a:r>
            <a:endParaRPr lang="en-GB" sz="3600" b="1" dirty="0"/>
          </a:p>
        </p:txBody>
      </p:sp>
    </p:spTree>
    <p:extLst>
      <p:ext uri="{BB962C8B-B14F-4D97-AF65-F5344CB8AC3E}">
        <p14:creationId xmlns:p14="http://schemas.microsoft.com/office/powerpoint/2010/main" val="4594444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2" grpId="1"/>
      <p:bldP spid="2" grpId="2"/>
      <p:bldP spid="8" grpId="0"/>
      <p:bldP spid="8" grpId="1"/>
      <p:bldP spid="8" grpId="2"/>
      <p:bldP spid="6" grpId="0"/>
      <p:bldP spid="6" grpId="1"/>
      <p:bldP spid="6"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l Souls (3.Y5&amp;6.R01.S04B) - Jesus remember 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12657" y="29791"/>
            <a:ext cx="609600" cy="609600"/>
          </a:xfrm>
          <a:prstGeom prst="rect">
            <a:avLst/>
          </a:prstGeom>
        </p:spPr>
      </p:pic>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When is All Souls Day celebrated?</a:t>
            </a:r>
            <a:endParaRPr lang="en-GB" sz="3600" b="1" dirty="0"/>
          </a:p>
        </p:txBody>
      </p:sp>
      <p:sp>
        <p:nvSpPr>
          <p:cNvPr id="23" name="Textbox: Line 3">
            <a:extLst>
              <a:ext uri="{FF2B5EF4-FFF2-40B4-BE49-F238E27FC236}">
                <a16:creationId xmlns:a16="http://schemas.microsoft.com/office/drawing/2014/main" id="{AC280AFE-B307-4CA8-8C39-32BF29282F7E}"/>
              </a:ext>
            </a:extLst>
          </p:cNvPr>
          <p:cNvSpPr txBox="1"/>
          <p:nvPr/>
        </p:nvSpPr>
        <p:spPr>
          <a:xfrm>
            <a:off x="1044590" y="4252983"/>
            <a:ext cx="5975066" cy="566565"/>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lnSpc>
                <a:spcPct val="115000"/>
              </a:lnSpc>
              <a:spcAft>
                <a:spcPts val="1000"/>
              </a:spcAft>
              <a:buFont typeface="Arial" panose="020B0604020202020204" pitchFamily="34" charset="0"/>
              <a:buChar char="•"/>
            </a:pPr>
            <a:r>
              <a:rPr lang="en-NZ" sz="1400" i="1" dirty="0">
                <a:ea typeface="Calibri" panose="020F0502020204030204" pitchFamily="34" charset="0"/>
                <a:cs typeface="Times New Roman" panose="02020603050405020304" pitchFamily="18" charset="0"/>
              </a:rPr>
              <a:t>Make a fridge magnet to remind your family to </a:t>
            </a:r>
            <a:r>
              <a:rPr lang="en-NZ" sz="1400" i="1" dirty="0"/>
              <a:t>pray</a:t>
            </a:r>
            <a:r>
              <a:rPr lang="en-NZ" sz="1400" i="1" dirty="0">
                <a:ea typeface="Calibri" panose="020F0502020204030204" pitchFamily="34" charset="0"/>
                <a:cs typeface="Times New Roman" panose="02020603050405020304" pitchFamily="18" charset="0"/>
              </a:rPr>
              <a:t> for the souls of your family </a:t>
            </a:r>
            <a:r>
              <a:rPr lang="en-NZ" sz="1400" i="1" dirty="0" err="1">
                <a:ea typeface="Calibri" panose="020F0502020204030204" pitchFamily="34" charset="0"/>
                <a:cs typeface="Times New Roman" panose="02020603050405020304" pitchFamily="18" charset="0"/>
              </a:rPr>
              <a:t>whānau</a:t>
            </a:r>
            <a:r>
              <a:rPr lang="en-NZ" sz="1400" i="1" dirty="0">
                <a:ea typeface="Calibri" panose="020F0502020204030204" pitchFamily="34" charset="0"/>
                <a:cs typeface="Times New Roman" panose="02020603050405020304" pitchFamily="18" charset="0"/>
              </a:rPr>
              <a:t> members and friends who have died.</a:t>
            </a:r>
          </a:p>
        </p:txBody>
      </p:sp>
      <p:sp>
        <p:nvSpPr>
          <p:cNvPr id="8" name="Textbox: Line 2"/>
          <p:cNvSpPr txBox="1"/>
          <p:nvPr/>
        </p:nvSpPr>
        <p:spPr>
          <a:xfrm>
            <a:off x="1044590" y="2953961"/>
            <a:ext cx="5250702" cy="1323439"/>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b="0" dirty="0">
                <a:latin typeface="+mn-lt"/>
              </a:rPr>
              <a:t>All Souls Day is a good day to learn something about what happens after death from what Jesus said to the good thief when they were hanging on the cross. </a:t>
            </a:r>
            <a:br>
              <a:rPr lang="en-NZ" sz="1600" b="0" dirty="0">
                <a:latin typeface="+mn-lt"/>
              </a:rPr>
            </a:br>
            <a:r>
              <a:rPr lang="en-NZ" sz="1600" dirty="0">
                <a:latin typeface="+mn-lt"/>
              </a:rPr>
              <a:t>Read the story in Luke 23:39-43 and talk about what the good thief was asking for and why.</a:t>
            </a:r>
          </a:p>
        </p:txBody>
      </p:sp>
      <p:sp>
        <p:nvSpPr>
          <p:cNvPr id="6" name="Textbox: Line 1"/>
          <p:cNvSpPr txBox="1"/>
          <p:nvPr/>
        </p:nvSpPr>
        <p:spPr>
          <a:xfrm>
            <a:off x="1044590" y="649706"/>
            <a:ext cx="4871618" cy="2308324"/>
          </a:xfrm>
          <a:prstGeom prst="rect">
            <a:avLst/>
          </a:prstGeom>
          <a:noFill/>
        </p:spPr>
        <p:txBody>
          <a:bodyPr wrap="square" rtlCol="0">
            <a:spAutoFit/>
          </a:bodyPr>
          <a:lstStyle/>
          <a:p>
            <a:pPr marL="285750" indent="-285750">
              <a:buFont typeface="Arial" panose="020B0604020202020204" pitchFamily="34" charset="0"/>
              <a:buChar char="•"/>
            </a:pPr>
            <a:r>
              <a:rPr lang="en-NZ" sz="1600" dirty="0"/>
              <a:t>All Souls Day is at the start of November and this whole month is dedicated to prayer for the souls who are getting ready to be with God. During this time the prayer of the people who loved them while they were on earth is helping them to enter heaven to be with God. </a:t>
            </a:r>
            <a:br>
              <a:rPr lang="en-NZ" sz="1600" dirty="0"/>
            </a:br>
            <a:r>
              <a:rPr lang="en-NZ" sz="1600" b="1" dirty="0"/>
              <a:t>Think about how you can use all the days of November to help people to enter into God’s presence. </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S-04B</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1274483" y="4912668"/>
            <a:ext cx="226857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on the left to reveal </a:t>
            </a:r>
            <a:r>
              <a:rPr lang="en-GB" sz="900" dirty="0" smtClean="0">
                <a:latin typeface="Arial" pitchFamily="34" charset="0"/>
                <a:ea typeface="Segoe UI" pitchFamily="34" charset="0"/>
                <a:cs typeface="Arial" pitchFamily="34" charset="0"/>
              </a:rPr>
              <a:t>text.</a:t>
            </a:r>
            <a:endParaRPr lang="en-GB" sz="900" dirty="0">
              <a:latin typeface="Arial" pitchFamily="34" charset="0"/>
              <a:ea typeface="Segoe UI" pitchFamily="34" charset="0"/>
              <a:cs typeface="Arial" pitchFamily="34" charset="0"/>
            </a:endParaRPr>
          </a:p>
        </p:txBody>
      </p:sp>
      <p:pic>
        <p:nvPicPr>
          <p:cNvPr id="16" name="Image_Large" descr="Image result for the feast of all souls">
            <a:extLst>
              <a:ext uri="{FF2B5EF4-FFF2-40B4-BE49-F238E27FC236}">
                <a16:creationId xmlns:a16="http://schemas.microsoft.com/office/drawing/2014/main" id="{850B38F8-C672-4AE3-8B2B-71CEE9D4A64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916208" y="765560"/>
            <a:ext cx="3171988" cy="1266195"/>
          </a:xfrm>
          <a:prstGeom prst="rect">
            <a:avLst/>
          </a:prstGeom>
          <a:noFill/>
          <a:ln>
            <a:noFill/>
          </a:ln>
        </p:spPr>
      </p:pic>
      <p:pic>
        <p:nvPicPr>
          <p:cNvPr id="17" name="Image 1A">
            <a:extLst>
              <a:ext uri="{FF2B5EF4-FFF2-40B4-BE49-F238E27FC236}">
                <a16:creationId xmlns:a16="http://schemas.microsoft.com/office/drawing/2014/main" id="{2B61E3CA-D9A9-4AB6-A8E0-63978BA0A1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8" y="649706"/>
            <a:ext cx="892322" cy="803557"/>
          </a:xfrm>
          <a:prstGeom prst="rect">
            <a:avLst/>
          </a:prstGeom>
        </p:spPr>
      </p:pic>
      <p:pic>
        <p:nvPicPr>
          <p:cNvPr id="20" name="Image 2A">
            <a:extLst>
              <a:ext uri="{FF2B5EF4-FFF2-40B4-BE49-F238E27FC236}">
                <a16:creationId xmlns:a16="http://schemas.microsoft.com/office/drawing/2014/main" id="{62EE8DD4-E6D5-4309-BDC4-99A98856AD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8" y="2953961"/>
            <a:ext cx="892322" cy="803557"/>
          </a:xfrm>
          <a:prstGeom prst="rect">
            <a:avLst/>
          </a:prstGeom>
        </p:spPr>
      </p:pic>
      <p:sp>
        <p:nvSpPr>
          <p:cNvPr id="2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Tool instructions stop"/>
          <p:cNvSpPr txBox="1"/>
          <p:nvPr/>
        </p:nvSpPr>
        <p:spPr>
          <a:xfrm>
            <a:off x="3347459" y="4912668"/>
            <a:ext cx="280717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‘Jesus remember me’</a:t>
            </a:r>
            <a:endParaRPr lang="en-GB" sz="900" dirty="0">
              <a:latin typeface="Arial" pitchFamily="34" charset="0"/>
              <a:ea typeface="Segoe UI" pitchFamily="34" charset="0"/>
              <a:cs typeface="Arial" pitchFamily="34" charset="0"/>
            </a:endParaRPr>
          </a:p>
        </p:txBody>
      </p:sp>
      <p:sp>
        <p:nvSpPr>
          <p:cNvPr id="26" name="TextBox: Tool instructions start"/>
          <p:cNvSpPr txBox="1"/>
          <p:nvPr/>
        </p:nvSpPr>
        <p:spPr>
          <a:xfrm>
            <a:off x="3347461" y="4912668"/>
            <a:ext cx="280076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‘Jesus remember me’</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2997163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xit" presetSubtype="0" fill="hold" grpId="1" nodeType="withEffect">
                                  <p:stCondLst>
                                    <p:cond delay="0"/>
                                  </p:stCondLst>
                                  <p:childTnLst>
                                    <p:set>
                                      <p:cBhvr>
                                        <p:cTn id="9" dur="1" fill="hold">
                                          <p:stCondLst>
                                            <p:cond delay="0"/>
                                          </p:stCondLst>
                                        </p:cTn>
                                        <p:tgtEl>
                                          <p:spTgt spid="23"/>
                                        </p:tgtEl>
                                        <p:attrNameLst>
                                          <p:attrName>style.visibility</p:attrName>
                                        </p:attrNameLst>
                                      </p:cBhvr>
                                      <p:to>
                                        <p:strVal val="hidden"/>
                                      </p:to>
                                    </p:set>
                                  </p:childTnLst>
                                </p:cTn>
                              </p:par>
                              <p:par>
                                <p:cTn id="10" presetID="1" presetClass="exit" presetSubtype="0" fill="hold" grpId="2" nodeType="withEffect">
                                  <p:stCondLst>
                                    <p:cond delay="0"/>
                                  </p:stCondLst>
                                  <p:childTnLst>
                                    <p:set>
                                      <p:cBhvr>
                                        <p:cTn id="11" dur="1" fill="hold">
                                          <p:stCondLst>
                                            <p:cond delay="0"/>
                                          </p:stCondLst>
                                        </p:cTn>
                                        <p:tgtEl>
                                          <p:spTgt spid="23"/>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9"/>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2" nodeType="clickEffect">
                                  <p:stCondLst>
                                    <p:cond delay="0"/>
                                  </p:stCondLst>
                                  <p:childTnLst>
                                    <p:set>
                                      <p:cBhvr>
                                        <p:cTn id="37" dur="1" fill="hold">
                                          <p:stCondLst>
                                            <p:cond delay="0"/>
                                          </p:stCondLst>
                                        </p:cTn>
                                        <p:tgtEl>
                                          <p:spTgt spid="6"/>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0" restart="whenNotActive" fill="hold" evtFilter="cancelBubble" nodeType="interactiveSeq">
                <p:stCondLst>
                  <p:cond evt="onClick" delay="0">
                    <p:tgtEl>
                      <p:spTgt spid="24"/>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xit" presetSubtype="0" fill="hold" grpId="1" nodeType="with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 presetClass="mediacall" presetSubtype="0" fill="hold" nodeType="withEffect">
                                  <p:stCondLst>
                                    <p:cond delay="0"/>
                                  </p:stCondLst>
                                  <p:childTnLst>
                                    <p:cmd type="call" cmd="playFrom(0.0)">
                                      <p:cBhvr>
                                        <p:cTn id="50" dur="69899" fill="hold"/>
                                        <p:tgtEl>
                                          <p:spTgt spid="2"/>
                                        </p:tgtEl>
                                      </p:cBhvr>
                                    </p:cmd>
                                  </p:childTnLst>
                                </p:cTn>
                              </p:par>
                              <p:par>
                                <p:cTn id="51" presetID="1" presetClass="emph" presetSubtype="2" fill="hold" nodeType="withEffect">
                                  <p:stCondLst>
                                    <p:cond delay="0"/>
                                  </p:stCondLst>
                                  <p:childTnLst>
                                    <p:animClr clrSpc="rgb" dir="cw">
                                      <p:cBhvr>
                                        <p:cTn id="52" dur="1000" fill="hold"/>
                                        <p:tgtEl>
                                          <p:spTgt spid="24"/>
                                        </p:tgtEl>
                                        <p:attrNameLst>
                                          <p:attrName>fillcolor</p:attrName>
                                        </p:attrNameLst>
                                      </p:cBhvr>
                                      <p:to>
                                        <a:schemeClr val="accent2"/>
                                      </p:to>
                                    </p:animClr>
                                    <p:set>
                                      <p:cBhvr>
                                        <p:cTn id="53" dur="1000" fill="hold"/>
                                        <p:tgtEl>
                                          <p:spTgt spid="24"/>
                                        </p:tgtEl>
                                        <p:attrNameLst>
                                          <p:attrName>fill.type</p:attrName>
                                        </p:attrNameLst>
                                      </p:cBhvr>
                                      <p:to>
                                        <p:strVal val="solid"/>
                                      </p:to>
                                    </p:set>
                                    <p:set>
                                      <p:cBhvr>
                                        <p:cTn id="54" dur="1000" fill="hold"/>
                                        <p:tgtEl>
                                          <p:spTgt spid="24"/>
                                        </p:tgtEl>
                                        <p:attrNameLst>
                                          <p:attrName>fill.on</p:attrName>
                                        </p:attrNameLst>
                                      </p:cBhvr>
                                      <p:to>
                                        <p:strVal val="true"/>
                                      </p:to>
                                    </p:set>
                                  </p:childTnLst>
                                </p:cTn>
                              </p:par>
                            </p:childTnLst>
                          </p:cTn>
                        </p:par>
                      </p:childTnLst>
                    </p:cTn>
                  </p:par>
                  <p:par>
                    <p:cTn id="55" fill="hold">
                      <p:stCondLst>
                        <p:cond delay="indefinite"/>
                      </p:stCondLst>
                      <p:childTnLst>
                        <p:par>
                          <p:cTn id="56" fill="hold">
                            <p:stCondLst>
                              <p:cond delay="0"/>
                            </p:stCondLst>
                            <p:childTnLst>
                              <p:par>
                                <p:cTn id="57" presetID="3" presetClass="mediacall" presetSubtype="0" fill="hold" nodeType="clickEffect">
                                  <p:stCondLst>
                                    <p:cond delay="0"/>
                                  </p:stCondLst>
                                  <p:childTnLst>
                                    <p:cmd type="call" cmd="stop">
                                      <p:cBhvr>
                                        <p:cTn id="58" dur="1" fill="hold"/>
                                        <p:tgtEl>
                                          <p:spTgt spid="2"/>
                                        </p:tgtEl>
                                      </p:cBhvr>
                                    </p:cmd>
                                  </p:childTnLst>
                                </p:cTn>
                              </p:par>
                              <p:par>
                                <p:cTn id="59" presetID="10" presetClass="exit" presetSubtype="0" fill="hold" grpId="1" nodeType="with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ntr" presetSubtype="0" fill="hold" grpId="2"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 presetClass="emph" presetSubtype="2" fill="hold" nodeType="withEffect">
                                  <p:stCondLst>
                                    <p:cond delay="0"/>
                                  </p:stCondLst>
                                  <p:childTnLst>
                                    <p:animClr clrSpc="rgb" dir="cw">
                                      <p:cBhvr>
                                        <p:cTn id="66" dur="2000" fill="hold"/>
                                        <p:tgtEl>
                                          <p:spTgt spid="24"/>
                                        </p:tgtEl>
                                        <p:attrNameLst>
                                          <p:attrName>fillcolor</p:attrName>
                                        </p:attrNameLst>
                                      </p:cBhvr>
                                      <p:to>
                                        <a:schemeClr val="bg1"/>
                                      </p:to>
                                    </p:animClr>
                                    <p:set>
                                      <p:cBhvr>
                                        <p:cTn id="67" dur="2000" fill="hold"/>
                                        <p:tgtEl>
                                          <p:spTgt spid="24"/>
                                        </p:tgtEl>
                                        <p:attrNameLst>
                                          <p:attrName>fill.type</p:attrName>
                                        </p:attrNameLst>
                                      </p:cBhvr>
                                      <p:to>
                                        <p:strVal val="solid"/>
                                      </p:to>
                                    </p:set>
                                    <p:set>
                                      <p:cBhvr>
                                        <p:cTn id="68"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23" grpId="0"/>
      <p:bldP spid="23" grpId="1"/>
      <p:bldP spid="23" grpId="2"/>
      <p:bldP spid="8" grpId="0"/>
      <p:bldP spid="8" grpId="1"/>
      <p:bldP spid="8" grpId="2"/>
      <p:bldP spid="6" grpId="0"/>
      <p:bldP spid="6" grpId="1"/>
      <p:bldP spid="6" grpId="2"/>
      <p:bldP spid="25" grpId="0"/>
      <p:bldP spid="25" grpId="1"/>
      <p:bldP spid="26" grpId="0"/>
      <p:bldP spid="26" grpId="1"/>
      <p:bldP spid="2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What can people do to celebrate All Souls Day?</a:t>
            </a:r>
          </a:p>
        </p:txBody>
      </p:sp>
      <p:sp>
        <p:nvSpPr>
          <p:cNvPr id="34" name="Shape: Word list border"/>
          <p:cNvSpPr/>
          <p:nvPr/>
        </p:nvSpPr>
        <p:spPr>
          <a:xfrm>
            <a:off x="242168" y="3560485"/>
            <a:ext cx="8757832" cy="10842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1814690" y="3911876"/>
            <a:ext cx="5514617" cy="360000"/>
          </a:xfrm>
          <a:prstGeom prst="rect">
            <a:avLst/>
          </a:prstGeom>
          <a:noFill/>
        </p:spPr>
        <p:txBody>
          <a:bodyPr wrap="none" rtlCol="0">
            <a:noAutofit/>
          </a:bodyPr>
          <a:lstStyle>
            <a:defPPr>
              <a:defRPr lang="en-US"/>
            </a:defPPr>
          </a:lstStyle>
          <a:p>
            <a:pPr algn="ctr"/>
            <a:r>
              <a:rPr lang="en-NZ" sz="1600" dirty="0"/>
              <a:t>and tell stories about them and tell God all the ways they loved you.</a:t>
            </a:r>
          </a:p>
        </p:txBody>
      </p:sp>
      <p:sp>
        <p:nvSpPr>
          <p:cNvPr id="17" name="TextBox: Second word"/>
          <p:cNvSpPr txBox="1"/>
          <p:nvPr/>
        </p:nvSpPr>
        <p:spPr>
          <a:xfrm>
            <a:off x="2277000" y="3592217"/>
            <a:ext cx="4589999" cy="360000"/>
          </a:xfrm>
          <a:prstGeom prst="rect">
            <a:avLst/>
          </a:prstGeom>
          <a:noFill/>
        </p:spPr>
        <p:txBody>
          <a:bodyPr wrap="none" rtlCol="0">
            <a:noAutofit/>
          </a:bodyPr>
          <a:lstStyle>
            <a:defPPr>
              <a:defRPr lang="en-US"/>
            </a:defPPr>
          </a:lstStyle>
          <a:p>
            <a:r>
              <a:rPr lang="en-NZ" sz="1600" dirty="0"/>
              <a:t>bring the souls in purgatory to be with God in heaven.</a:t>
            </a:r>
          </a:p>
        </p:txBody>
      </p:sp>
      <p:sp>
        <p:nvSpPr>
          <p:cNvPr id="16" name="TextBox: First word"/>
          <p:cNvSpPr txBox="1"/>
          <p:nvPr/>
        </p:nvSpPr>
        <p:spPr>
          <a:xfrm>
            <a:off x="2321238" y="4255435"/>
            <a:ext cx="4599692" cy="360000"/>
          </a:xfrm>
          <a:prstGeom prst="rect">
            <a:avLst/>
          </a:prstGeom>
          <a:noFill/>
        </p:spPr>
        <p:txBody>
          <a:bodyPr wrap="none" rtlCol="0">
            <a:noAutofit/>
          </a:bodyPr>
          <a:lstStyle>
            <a:defPPr>
              <a:defRPr lang="en-US"/>
            </a:defPPr>
          </a:lstStyle>
          <a:p>
            <a:pPr algn="ctr"/>
            <a:r>
              <a:rPr lang="en-NZ" sz="1600" dirty="0"/>
              <a:t>for them is to participate in a special Mass for them.</a:t>
            </a:r>
          </a:p>
        </p:txBody>
      </p:sp>
      <p:sp>
        <p:nvSpPr>
          <p:cNvPr id="68" name="Shape: Third position"/>
          <p:cNvSpPr/>
          <p:nvPr/>
        </p:nvSpPr>
        <p:spPr>
          <a:xfrm>
            <a:off x="514144" y="2729988"/>
            <a:ext cx="6484533" cy="306243"/>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and tell stories about them and tell God all the ways they loved you.</a:t>
            </a:r>
          </a:p>
        </p:txBody>
      </p:sp>
      <p:sp>
        <p:nvSpPr>
          <p:cNvPr id="70" name="Shape: Second position"/>
          <p:cNvSpPr/>
          <p:nvPr/>
        </p:nvSpPr>
        <p:spPr>
          <a:xfrm>
            <a:off x="514144" y="1818933"/>
            <a:ext cx="5101210" cy="276999"/>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bring the souls in purgatory to be with God in heaven.</a:t>
            </a:r>
          </a:p>
        </p:txBody>
      </p:sp>
      <p:sp>
        <p:nvSpPr>
          <p:cNvPr id="71" name="Shape: First position"/>
          <p:cNvSpPr/>
          <p:nvPr/>
        </p:nvSpPr>
        <p:spPr>
          <a:xfrm>
            <a:off x="504539" y="991622"/>
            <a:ext cx="5005924" cy="276999"/>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for them is to participate in a special Mass for them.</a:t>
            </a:r>
          </a:p>
        </p:txBody>
      </p:sp>
      <p:sp>
        <p:nvSpPr>
          <p:cNvPr id="12" name="TextBox: Sentence third part"/>
          <p:cNvSpPr txBox="1"/>
          <p:nvPr/>
        </p:nvSpPr>
        <p:spPr>
          <a:xfrm>
            <a:off x="71021" y="2417282"/>
            <a:ext cx="5800390"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3"/>
            </a:pPr>
            <a:r>
              <a:rPr lang="en-NZ" dirty="0"/>
              <a:t>Your family can make a list of people they can pray for</a:t>
            </a:r>
            <a:endParaRPr lang="en-AU" dirty="0"/>
          </a:p>
        </p:txBody>
      </p:sp>
      <p:sp>
        <p:nvSpPr>
          <p:cNvPr id="9" name="TextBox: Sentence second part"/>
          <p:cNvSpPr txBox="1"/>
          <p:nvPr/>
        </p:nvSpPr>
        <p:spPr>
          <a:xfrm>
            <a:off x="71020" y="1517295"/>
            <a:ext cx="5160737"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2"/>
            </a:pPr>
            <a:r>
              <a:rPr lang="en-NZ" dirty="0"/>
              <a:t>You can visit the church and ask God to </a:t>
            </a:r>
            <a:endParaRPr lang="en-AU" dirty="0"/>
          </a:p>
        </p:txBody>
      </p:sp>
      <p:sp>
        <p:nvSpPr>
          <p:cNvPr id="2" name="Textbox: Sentence first part"/>
          <p:cNvSpPr txBox="1"/>
          <p:nvPr/>
        </p:nvSpPr>
        <p:spPr>
          <a:xfrm>
            <a:off x="71020" y="710126"/>
            <a:ext cx="4722967" cy="276999"/>
          </a:xfrm>
          <a:prstGeom prst="rect">
            <a:avLst/>
          </a:prstGeom>
          <a:noFill/>
        </p:spPr>
        <p:txBody>
          <a:bodyPr wrap="square" lIns="0" tIns="0" rIns="0" bIns="0" rtlCol="0">
            <a:spAutoFit/>
          </a:bodyPr>
          <a:lstStyle/>
          <a:p>
            <a:pPr marL="457200" indent="-457200">
              <a:buFont typeface="+mj-lt"/>
              <a:buAutoNum type="arabicParenR"/>
            </a:pPr>
            <a:r>
              <a:rPr lang="en-NZ" dirty="0"/>
              <a:t>The best way to celebrate All Souls and pray</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S-05A</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53367" y="4912668"/>
            <a:ext cx="523733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20" name="Image" descr="Image result for the feast of all souls">
            <a:extLst>
              <a:ext uri="{FF2B5EF4-FFF2-40B4-BE49-F238E27FC236}">
                <a16:creationId xmlns:a16="http://schemas.microsoft.com/office/drawing/2014/main" id="{4994F040-E70B-4756-8CD4-5F733C338A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3667" y="927065"/>
            <a:ext cx="2799080" cy="1630045"/>
          </a:xfrm>
          <a:prstGeom prst="rect">
            <a:avLst/>
          </a:prstGeom>
          <a:noFill/>
          <a:ln>
            <a:noFill/>
          </a:ln>
        </p:spPr>
      </p:pic>
    </p:spTree>
    <p:extLst>
      <p:ext uri="{BB962C8B-B14F-4D97-AF65-F5344CB8AC3E}">
        <p14:creationId xmlns:p14="http://schemas.microsoft.com/office/powerpoint/2010/main" val="2561732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cNvSpPr txBox="1"/>
          <p:nvPr/>
        </p:nvSpPr>
        <p:spPr>
          <a:xfrm>
            <a:off x="0" y="-17729"/>
            <a:ext cx="9144000" cy="646331"/>
          </a:xfrm>
          <a:prstGeom prst="rect">
            <a:avLst/>
          </a:prstGeom>
          <a:noFill/>
        </p:spPr>
        <p:txBody>
          <a:bodyPr wrap="square" rtlCol="0">
            <a:spAutoFit/>
          </a:bodyPr>
          <a:lstStyle/>
          <a:p>
            <a:pPr algn="ctr"/>
            <a:r>
              <a:rPr lang="en-NZ" sz="3600" b="1" dirty="0"/>
              <a:t>What can people do to celebrate All Souls Day?</a:t>
            </a:r>
          </a:p>
        </p:txBody>
      </p:sp>
      <p:sp>
        <p:nvSpPr>
          <p:cNvPr id="34" name="Shape: Word list border"/>
          <p:cNvSpPr/>
          <p:nvPr/>
        </p:nvSpPr>
        <p:spPr>
          <a:xfrm>
            <a:off x="242168" y="3560485"/>
            <a:ext cx="8757832" cy="108421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8" name="TextBox: Third word"/>
          <p:cNvSpPr txBox="1"/>
          <p:nvPr/>
        </p:nvSpPr>
        <p:spPr>
          <a:xfrm>
            <a:off x="1814688" y="3920125"/>
            <a:ext cx="5514617" cy="360000"/>
          </a:xfrm>
          <a:prstGeom prst="rect">
            <a:avLst/>
          </a:prstGeom>
          <a:noFill/>
        </p:spPr>
        <p:txBody>
          <a:bodyPr wrap="none" rtlCol="0">
            <a:noAutofit/>
          </a:bodyPr>
          <a:lstStyle>
            <a:defPPr>
              <a:defRPr lang="en-US"/>
            </a:defPPr>
          </a:lstStyle>
          <a:p>
            <a:pPr algn="ctr"/>
            <a:r>
              <a:rPr lang="en-NZ" sz="1600" dirty="0"/>
              <a:t>in November as this is the special time the Church prays for them.</a:t>
            </a:r>
          </a:p>
        </p:txBody>
      </p:sp>
      <p:sp>
        <p:nvSpPr>
          <p:cNvPr id="17" name="TextBox: Second word"/>
          <p:cNvSpPr txBox="1"/>
          <p:nvPr/>
        </p:nvSpPr>
        <p:spPr>
          <a:xfrm>
            <a:off x="1619143" y="4270297"/>
            <a:ext cx="5905708" cy="360000"/>
          </a:xfrm>
          <a:prstGeom prst="rect">
            <a:avLst/>
          </a:prstGeom>
          <a:noFill/>
        </p:spPr>
        <p:txBody>
          <a:bodyPr wrap="none" rtlCol="0">
            <a:noAutofit/>
          </a:bodyPr>
          <a:lstStyle>
            <a:defPPr>
              <a:defRPr lang="en-US"/>
            </a:defPPr>
          </a:lstStyle>
          <a:p>
            <a:r>
              <a:rPr lang="en-NZ" sz="1600" dirty="0"/>
              <a:t>in the All Souls  box to be remembered at Mass all through November.</a:t>
            </a:r>
          </a:p>
        </p:txBody>
      </p:sp>
      <p:sp>
        <p:nvSpPr>
          <p:cNvPr id="16" name="TextBox: First word"/>
          <p:cNvSpPr txBox="1"/>
          <p:nvPr/>
        </p:nvSpPr>
        <p:spPr>
          <a:xfrm>
            <a:off x="1512309" y="3592218"/>
            <a:ext cx="6119377" cy="360000"/>
          </a:xfrm>
          <a:prstGeom prst="rect">
            <a:avLst/>
          </a:prstGeom>
          <a:noFill/>
        </p:spPr>
        <p:txBody>
          <a:bodyPr wrap="none" rtlCol="0">
            <a:noAutofit/>
          </a:bodyPr>
          <a:lstStyle>
            <a:defPPr>
              <a:defRPr lang="en-US"/>
            </a:defPPr>
          </a:lstStyle>
          <a:p>
            <a:r>
              <a:rPr lang="en-NZ" sz="1600" dirty="0"/>
              <a:t>and ask God to hear them when they say “I think I am ready for heaven”. </a:t>
            </a:r>
          </a:p>
        </p:txBody>
      </p:sp>
      <p:sp>
        <p:nvSpPr>
          <p:cNvPr id="68" name="Shape: Third position"/>
          <p:cNvSpPr/>
          <p:nvPr/>
        </p:nvSpPr>
        <p:spPr>
          <a:xfrm>
            <a:off x="514145" y="3162163"/>
            <a:ext cx="6238348" cy="303962"/>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dirty="0">
                <a:solidFill>
                  <a:schemeClr val="tx1"/>
                </a:solidFill>
              </a:rPr>
              <a:t>in November as this is the special time the Church prays for them.</a:t>
            </a:r>
          </a:p>
        </p:txBody>
      </p:sp>
      <p:sp>
        <p:nvSpPr>
          <p:cNvPr id="70" name="Shape: Second position"/>
          <p:cNvSpPr/>
          <p:nvPr/>
        </p:nvSpPr>
        <p:spPr>
          <a:xfrm>
            <a:off x="514144" y="2212701"/>
            <a:ext cx="4409548" cy="553998"/>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in the All Souls box to be remembered at Mass</a:t>
            </a:r>
            <a:br>
              <a:rPr lang="en-NZ" dirty="0">
                <a:solidFill>
                  <a:schemeClr val="tx1"/>
                </a:solidFill>
              </a:rPr>
            </a:br>
            <a:r>
              <a:rPr lang="en-NZ" dirty="0">
                <a:solidFill>
                  <a:schemeClr val="tx1"/>
                </a:solidFill>
              </a:rPr>
              <a:t>all through November.</a:t>
            </a:r>
          </a:p>
        </p:txBody>
      </p:sp>
      <p:sp>
        <p:nvSpPr>
          <p:cNvPr id="71" name="Shape: First position"/>
          <p:cNvSpPr/>
          <p:nvPr/>
        </p:nvSpPr>
        <p:spPr>
          <a:xfrm>
            <a:off x="504540" y="984977"/>
            <a:ext cx="3903337" cy="553998"/>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NZ" dirty="0">
                <a:solidFill>
                  <a:schemeClr val="tx1"/>
                </a:solidFill>
              </a:rPr>
              <a:t>and ask God to hear them when they say</a:t>
            </a:r>
            <a:br>
              <a:rPr lang="en-NZ" dirty="0">
                <a:solidFill>
                  <a:schemeClr val="tx1"/>
                </a:solidFill>
              </a:rPr>
            </a:br>
            <a:r>
              <a:rPr lang="en-NZ" dirty="0">
                <a:solidFill>
                  <a:schemeClr val="tx1"/>
                </a:solidFill>
              </a:rPr>
              <a:t>“I think I am ready for heaven”. </a:t>
            </a:r>
          </a:p>
        </p:txBody>
      </p:sp>
      <p:sp>
        <p:nvSpPr>
          <p:cNvPr id="12" name="TextBox: Sentence third part"/>
          <p:cNvSpPr txBox="1"/>
          <p:nvPr/>
        </p:nvSpPr>
        <p:spPr>
          <a:xfrm>
            <a:off x="71021" y="2896349"/>
            <a:ext cx="5087133" cy="276999"/>
          </a:xfrm>
          <a:prstGeom prst="rect">
            <a:avLst/>
          </a:prstGeom>
          <a:noFill/>
        </p:spPr>
        <p:txBody>
          <a:bodyPr wrap="square" lIns="0" tIns="0" rIns="0" bIns="0" rtlCol="0">
            <a:spAutoFit/>
          </a:bodyPr>
          <a:lstStyle>
            <a:defPPr>
              <a:defRPr lang="en-US"/>
            </a:defPPr>
          </a:lstStyle>
          <a:p>
            <a:pPr marL="457200" indent="-457200">
              <a:buFont typeface="+mj-lt"/>
              <a:buAutoNum type="arabicParenR" startAt="6"/>
            </a:pPr>
            <a:r>
              <a:rPr lang="en-NZ" dirty="0"/>
              <a:t>Remember to focus your class prayer on All Souls </a:t>
            </a:r>
            <a:endParaRPr lang="en-AU" dirty="0"/>
          </a:p>
        </p:txBody>
      </p:sp>
      <p:sp>
        <p:nvSpPr>
          <p:cNvPr id="9" name="TextBox: Sentence second part"/>
          <p:cNvSpPr txBox="1"/>
          <p:nvPr/>
        </p:nvSpPr>
        <p:spPr>
          <a:xfrm>
            <a:off x="71020" y="1679460"/>
            <a:ext cx="7119678" cy="553998"/>
          </a:xfrm>
          <a:prstGeom prst="rect">
            <a:avLst/>
          </a:prstGeom>
          <a:noFill/>
        </p:spPr>
        <p:txBody>
          <a:bodyPr wrap="square" lIns="0" tIns="0" rIns="0" bIns="0" rtlCol="0">
            <a:spAutoFit/>
          </a:bodyPr>
          <a:lstStyle>
            <a:defPPr>
              <a:defRPr lang="en-US"/>
            </a:defPPr>
          </a:lstStyle>
          <a:p>
            <a:pPr marL="457200" indent="-457200">
              <a:buFont typeface="+mj-lt"/>
              <a:buAutoNum type="arabicParenR" startAt="5"/>
            </a:pPr>
            <a:r>
              <a:rPr lang="en-NZ" dirty="0"/>
              <a:t>Make a list of the names of people in your family </a:t>
            </a:r>
            <a:r>
              <a:rPr lang="en-NZ" dirty="0" err="1"/>
              <a:t>whānau</a:t>
            </a:r>
            <a:r>
              <a:rPr lang="en-NZ" dirty="0"/>
              <a:t/>
            </a:r>
            <a:br>
              <a:rPr lang="en-NZ" dirty="0"/>
            </a:br>
            <a:r>
              <a:rPr lang="en-NZ" dirty="0"/>
              <a:t>and put them </a:t>
            </a:r>
            <a:endParaRPr lang="en-AU" dirty="0"/>
          </a:p>
        </p:txBody>
      </p:sp>
      <p:sp>
        <p:nvSpPr>
          <p:cNvPr id="2" name="Textbox: Sentence first part"/>
          <p:cNvSpPr txBox="1"/>
          <p:nvPr/>
        </p:nvSpPr>
        <p:spPr>
          <a:xfrm>
            <a:off x="71020" y="719892"/>
            <a:ext cx="5800391" cy="276999"/>
          </a:xfrm>
          <a:prstGeom prst="rect">
            <a:avLst/>
          </a:prstGeom>
          <a:noFill/>
        </p:spPr>
        <p:txBody>
          <a:bodyPr wrap="square" lIns="0" tIns="0" rIns="0" bIns="0" rtlCol="0">
            <a:spAutoFit/>
          </a:bodyPr>
          <a:lstStyle/>
          <a:p>
            <a:pPr marL="457200" indent="-457200">
              <a:buFont typeface="+mj-lt"/>
              <a:buAutoNum type="arabicParenR" startAt="4"/>
            </a:pPr>
            <a:r>
              <a:rPr lang="en-NZ" dirty="0"/>
              <a:t>Families can visit the graves of their relations and friends</a:t>
            </a:r>
            <a:endParaRPr lang="en-AU" dirty="0"/>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S-05B</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Tool instructions"/>
          <p:cNvSpPr txBox="1"/>
          <p:nvPr/>
        </p:nvSpPr>
        <p:spPr>
          <a:xfrm>
            <a:off x="1953367" y="4912668"/>
            <a:ext cx="5237331" cy="230832"/>
          </a:xfrm>
          <a:prstGeom prst="rect">
            <a:avLst/>
          </a:prstGeom>
          <a:noFill/>
          <a:ln>
            <a:noFill/>
          </a:ln>
        </p:spPr>
        <p:txBody>
          <a:bodyPr wrap="none" rtlCol="0">
            <a:spAutoFit/>
          </a:bodyPr>
          <a:lstStyle/>
          <a:p>
            <a:pPr algn="ctr"/>
            <a:r>
              <a:rPr lang="en-GB" sz="900" dirty="0">
                <a:latin typeface="Arial" pitchFamily="34" charset="0"/>
                <a:ea typeface="Segoe UI" pitchFamily="34" charset="0"/>
                <a:cs typeface="Arial" pitchFamily="34" charset="0"/>
              </a:rPr>
              <a:t>Click on a sentence from the list at the bottom or click an empty text box to complete the sentences.</a:t>
            </a:r>
          </a:p>
        </p:txBody>
      </p:sp>
      <p:pic>
        <p:nvPicPr>
          <p:cNvPr id="20" name="Image" descr="Image result for the feast of all souls">
            <a:extLst>
              <a:ext uri="{FF2B5EF4-FFF2-40B4-BE49-F238E27FC236}">
                <a16:creationId xmlns:a16="http://schemas.microsoft.com/office/drawing/2014/main" id="{4994F040-E70B-4756-8CD4-5F733C338A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73667" y="927065"/>
            <a:ext cx="2799080" cy="1630045"/>
          </a:xfrm>
          <a:prstGeom prst="rect">
            <a:avLst/>
          </a:prstGeom>
          <a:noFill/>
          <a:ln>
            <a:noFill/>
          </a:ln>
        </p:spPr>
      </p:pic>
    </p:spTree>
    <p:extLst>
      <p:ext uri="{BB962C8B-B14F-4D97-AF65-F5344CB8AC3E}">
        <p14:creationId xmlns:p14="http://schemas.microsoft.com/office/powerpoint/2010/main" val="3153487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17"/>
                                        </p:tgtEl>
                                      </p:cBhvr>
                                    </p:animEffect>
                                    <p:anim calcmode="lin" valueType="num">
                                      <p:cBhvr>
                                        <p:cTn id="7" dur="1000"/>
                                        <p:tgtEl>
                                          <p:spTgt spid="17"/>
                                        </p:tgtEl>
                                        <p:attrNameLst>
                                          <p:attrName>ppt_x</p:attrName>
                                        </p:attrNameLst>
                                      </p:cBhvr>
                                      <p:tavLst>
                                        <p:tav tm="0">
                                          <p:val>
                                            <p:strVal val="ppt_x"/>
                                          </p:val>
                                        </p:tav>
                                        <p:tav tm="100000">
                                          <p:val>
                                            <p:strVal val="ppt_x"/>
                                          </p:val>
                                        </p:tav>
                                      </p:tavLst>
                                    </p:anim>
                                    <p:anim calcmode="lin" valueType="num">
                                      <p:cBhvr>
                                        <p:cTn id="8" dur="1000"/>
                                        <p:tgtEl>
                                          <p:spTgt spid="17"/>
                                        </p:tgtEl>
                                        <p:attrNameLst>
                                          <p:attrName>ppt_y</p:attrName>
                                        </p:attrNameLst>
                                      </p:cBhvr>
                                      <p:tavLst>
                                        <p:tav tm="0">
                                          <p:val>
                                            <p:strVal val="ppt_y"/>
                                          </p:val>
                                        </p:tav>
                                        <p:tav tm="100000">
                                          <p:val>
                                            <p:strVal val="ppt_y-.1"/>
                                          </p:val>
                                        </p:tav>
                                      </p:tavLst>
                                    </p:anim>
                                    <p:set>
                                      <p:cBhvr>
                                        <p:cTn id="9" dur="1" fill="hold">
                                          <p:stCondLst>
                                            <p:cond delay="999"/>
                                          </p:stCondLst>
                                        </p:cTn>
                                        <p:tgtEl>
                                          <p:spTgt spid="1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12" dur="1000"/>
                                        <p:tgtEl>
                                          <p:spTgt spid="70">
                                            <p:txEl>
                                              <p:charRg st="4294967295" end="4294967295"/>
                                            </p:txEl>
                                          </p:spTgt>
                                        </p:tgtEl>
                                      </p:cBhvr>
                                    </p:animEffect>
                                    <p:anim calcmode="lin" valueType="num">
                                      <p:cBhvr>
                                        <p:cTn id="13"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15" restart="whenNotActive" fill="hold" evtFilter="cancelBubble" nodeType="interactiveSeq">
                <p:stCondLst>
                  <p:cond evt="onClick" delay="0">
                    <p:tgtEl>
                      <p:spTgt spid="7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withEffect">
                                  <p:stCondLst>
                                    <p:cond delay="0"/>
                                  </p:stCondLst>
                                  <p:childTnLst>
                                    <p:set>
                                      <p:cBhvr>
                                        <p:cTn id="19"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20" dur="1000"/>
                                        <p:tgtEl>
                                          <p:spTgt spid="70">
                                            <p:txEl>
                                              <p:charRg st="4294967295" end="4294967295"/>
                                            </p:txEl>
                                          </p:spTgt>
                                        </p:tgtEl>
                                      </p:cBhvr>
                                    </p:animEffect>
                                    <p:anim calcmode="lin" valueType="num">
                                      <p:cBhvr>
                                        <p:cTn id="21"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7"/>
                                        </p:tgtEl>
                                      </p:cBhvr>
                                    </p:animEffect>
                                    <p:anim calcmode="lin" valueType="num">
                                      <p:cBhvr>
                                        <p:cTn id="25" dur="1000"/>
                                        <p:tgtEl>
                                          <p:spTgt spid="17"/>
                                        </p:tgtEl>
                                        <p:attrNameLst>
                                          <p:attrName>ppt_x</p:attrName>
                                        </p:attrNameLst>
                                      </p:cBhvr>
                                      <p:tavLst>
                                        <p:tav tm="0">
                                          <p:val>
                                            <p:strVal val="ppt_x"/>
                                          </p:val>
                                        </p:tav>
                                        <p:tav tm="100000">
                                          <p:val>
                                            <p:strVal val="ppt_x"/>
                                          </p:val>
                                        </p:tav>
                                      </p:tavLst>
                                    </p:anim>
                                    <p:anim calcmode="lin" valueType="num">
                                      <p:cBhvr>
                                        <p:cTn id="26" dur="1000"/>
                                        <p:tgtEl>
                                          <p:spTgt spid="17"/>
                                        </p:tgtEl>
                                        <p:attrNameLst>
                                          <p:attrName>ppt_y</p:attrName>
                                        </p:attrNameLst>
                                      </p:cBhvr>
                                      <p:tavLst>
                                        <p:tav tm="0">
                                          <p:val>
                                            <p:strVal val="ppt_y"/>
                                          </p:val>
                                        </p:tav>
                                        <p:tav tm="100000">
                                          <p:val>
                                            <p:strVal val="ppt_y-.1"/>
                                          </p:val>
                                        </p:tav>
                                      </p:tavLst>
                                    </p:anim>
                                    <p:set>
                                      <p:cBhvr>
                                        <p:cTn id="27"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16"/>
                                        </p:tgtEl>
                                      </p:cBhvr>
                                    </p:animEffect>
                                    <p:anim calcmode="lin" valueType="num">
                                      <p:cBhvr>
                                        <p:cTn id="33" dur="1000"/>
                                        <p:tgtEl>
                                          <p:spTgt spid="16"/>
                                        </p:tgtEl>
                                        <p:attrNameLst>
                                          <p:attrName>ppt_x</p:attrName>
                                        </p:attrNameLst>
                                      </p:cBhvr>
                                      <p:tavLst>
                                        <p:tav tm="0">
                                          <p:val>
                                            <p:strVal val="ppt_x"/>
                                          </p:val>
                                        </p:tav>
                                        <p:tav tm="100000">
                                          <p:val>
                                            <p:strVal val="ppt_x"/>
                                          </p:val>
                                        </p:tav>
                                      </p:tavLst>
                                    </p:anim>
                                    <p:anim calcmode="lin" valueType="num">
                                      <p:cBhvr>
                                        <p:cTn id="34" dur="1000"/>
                                        <p:tgtEl>
                                          <p:spTgt spid="16"/>
                                        </p:tgtEl>
                                        <p:attrNameLst>
                                          <p:attrName>ppt_y</p:attrName>
                                        </p:attrNameLst>
                                      </p:cBhvr>
                                      <p:tavLst>
                                        <p:tav tm="0">
                                          <p:val>
                                            <p:strVal val="ppt_y"/>
                                          </p:val>
                                        </p:tav>
                                        <p:tav tm="100000">
                                          <p:val>
                                            <p:strVal val="ppt_y-.1"/>
                                          </p:val>
                                        </p:tav>
                                      </p:tavLst>
                                    </p:anim>
                                    <p:set>
                                      <p:cBhvr>
                                        <p:cTn id="35" dur="1" fill="hold">
                                          <p:stCondLst>
                                            <p:cond delay="999"/>
                                          </p:stCondLst>
                                        </p:cTn>
                                        <p:tgtEl>
                                          <p:spTgt spid="1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38" dur="1000"/>
                                        <p:tgtEl>
                                          <p:spTgt spid="71">
                                            <p:txEl>
                                              <p:charRg st="4294967295" end="4294967295"/>
                                            </p:txEl>
                                          </p:spTgt>
                                        </p:tgtEl>
                                      </p:cBhvr>
                                    </p:animEffect>
                                    <p:anim calcmode="lin" valueType="num">
                                      <p:cBhvr>
                                        <p:cTn id="39"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71"/>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withEffect">
                                  <p:stCondLst>
                                    <p:cond delay="0"/>
                                  </p:stCondLst>
                                  <p:childTnLst>
                                    <p:set>
                                      <p:cBhvr>
                                        <p:cTn id="45"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46" dur="1000"/>
                                        <p:tgtEl>
                                          <p:spTgt spid="71">
                                            <p:txEl>
                                              <p:charRg st="4294967295" end="4294967295"/>
                                            </p:txEl>
                                          </p:spTgt>
                                        </p:tgtEl>
                                      </p:cBhvr>
                                    </p:animEffect>
                                    <p:anim calcmode="lin" valueType="num">
                                      <p:cBhvr>
                                        <p:cTn id="47"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6"/>
                                        </p:tgtEl>
                                      </p:cBhvr>
                                    </p:animEffect>
                                    <p:anim calcmode="lin" valueType="num">
                                      <p:cBhvr>
                                        <p:cTn id="51" dur="1000"/>
                                        <p:tgtEl>
                                          <p:spTgt spid="16"/>
                                        </p:tgtEl>
                                        <p:attrNameLst>
                                          <p:attrName>ppt_x</p:attrName>
                                        </p:attrNameLst>
                                      </p:cBhvr>
                                      <p:tavLst>
                                        <p:tav tm="0">
                                          <p:val>
                                            <p:strVal val="ppt_x"/>
                                          </p:val>
                                        </p:tav>
                                        <p:tav tm="100000">
                                          <p:val>
                                            <p:strVal val="ppt_x"/>
                                          </p:val>
                                        </p:tav>
                                      </p:tavLst>
                                    </p:anim>
                                    <p:anim calcmode="lin" valueType="num">
                                      <p:cBhvr>
                                        <p:cTn id="52" dur="1000"/>
                                        <p:tgtEl>
                                          <p:spTgt spid="16"/>
                                        </p:tgtEl>
                                        <p:attrNameLst>
                                          <p:attrName>ppt_y</p:attrName>
                                        </p:attrNameLst>
                                      </p:cBhvr>
                                      <p:tavLst>
                                        <p:tav tm="0">
                                          <p:val>
                                            <p:strVal val="ppt_y"/>
                                          </p:val>
                                        </p:tav>
                                        <p:tav tm="100000">
                                          <p:val>
                                            <p:strVal val="ppt_y-.1"/>
                                          </p:val>
                                        </p:tav>
                                      </p:tavLst>
                                    </p:anim>
                                    <p:set>
                                      <p:cBhvr>
                                        <p:cTn id="53"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with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26"/>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2" nodeType="click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xit" presetSubtype="0" fill="hold" grpId="2" nodeType="withEffect">
                                  <p:stCondLst>
                                    <p:cond delay="0"/>
                                  </p:stCondLst>
                                  <p:childTnLst>
                                    <p:set>
                                      <p:cBhvr>
                                        <p:cTn id="90" dur="1" fill="hold">
                                          <p:stCondLst>
                                            <p:cond delay="0"/>
                                          </p:stCondLst>
                                        </p:cTn>
                                        <p:tgtEl>
                                          <p:spTgt spid="71">
                                            <p:txEl>
                                              <p:charRg st="4294967295" end="4294967295"/>
                                            </p:txEl>
                                          </p:spTgt>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70">
                                            <p:txEl>
                                              <p:charRg st="4294967295" end="4294967295"/>
                                            </p:txEl>
                                          </p:spTgt>
                                        </p:tgtEl>
                                        <p:attrNameLst>
                                          <p:attrName>style.visibility</p:attrName>
                                        </p:attrNameLst>
                                      </p:cBhvr>
                                      <p:to>
                                        <p:strVal val="hidden"/>
                                      </p:to>
                                    </p:set>
                                  </p:childTnLst>
                                </p:cTn>
                              </p:par>
                              <p:par>
                                <p:cTn id="93" presetID="1" presetClass="exit" presetSubtype="0" fill="hold" grpId="2" nodeType="withEffect">
                                  <p:stCondLst>
                                    <p:cond delay="0"/>
                                  </p:stCondLst>
                                  <p:childTnLst>
                                    <p:set>
                                      <p:cBhvr>
                                        <p:cTn id="94"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7"/>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16"/>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7"/>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8"/>
                                        </p:tgtEl>
                                        <p:attrNameLst>
                                          <p:attrName>style.visibility</p:attrName>
                                        </p:attrNameLst>
                                      </p:cBhvr>
                                      <p:to>
                                        <p:strVal val="visible"/>
                                      </p:to>
                                    </p:set>
                                  </p:childTnLst>
                                </p:cTn>
                              </p:par>
                              <p:par>
                                <p:cTn id="104" presetID="1" presetClass="exit" presetSubtype="0" fill="hold" grpId="3" nodeType="withEffect">
                                  <p:stCondLst>
                                    <p:cond delay="0"/>
                                  </p:stCondLst>
                                  <p:childTnLst>
                                    <p:set>
                                      <p:cBhvr>
                                        <p:cTn id="105" dur="1" fill="hold">
                                          <p:stCondLst>
                                            <p:cond delay="0"/>
                                          </p:stCondLst>
                                        </p:cTn>
                                        <p:tgtEl>
                                          <p:spTgt spid="71">
                                            <p:txEl>
                                              <p:charRg st="4294967295" end="4294967295"/>
                                            </p:txEl>
                                          </p:spTgt>
                                        </p:tgtEl>
                                        <p:attrNameLst>
                                          <p:attrName>style.visibility</p:attrName>
                                        </p:attrNameLst>
                                      </p:cBhvr>
                                      <p:to>
                                        <p:strVal val="hidden"/>
                                      </p:to>
                                    </p:set>
                                  </p:childTnLst>
                                </p:cTn>
                              </p:par>
                              <p:par>
                                <p:cTn id="106" presetID="1" presetClass="exit" presetSubtype="0" fill="hold" grpId="3" nodeType="withEffect">
                                  <p:stCondLst>
                                    <p:cond delay="0"/>
                                  </p:stCondLst>
                                  <p:childTnLst>
                                    <p:set>
                                      <p:cBhvr>
                                        <p:cTn id="107" dur="1" fill="hold">
                                          <p:stCondLst>
                                            <p:cond delay="0"/>
                                          </p:stCondLst>
                                        </p:cTn>
                                        <p:tgtEl>
                                          <p:spTgt spid="70">
                                            <p:txEl>
                                              <p:charRg st="4294967295" end="4294967295"/>
                                            </p:txEl>
                                          </p:spTgt>
                                        </p:tgtEl>
                                        <p:attrNameLst>
                                          <p:attrName>style.visibility</p:attrName>
                                        </p:attrNameLst>
                                      </p:cBhvr>
                                      <p:to>
                                        <p:strVal val="hidden"/>
                                      </p:to>
                                    </p:set>
                                  </p:childTnLst>
                                </p:cTn>
                              </p:par>
                              <p:par>
                                <p:cTn id="108" presetID="1" presetClass="exit" presetSubtype="0" fill="hold" grpId="3" nodeType="withEffect">
                                  <p:stCondLst>
                                    <p:cond delay="0"/>
                                  </p:stCondLst>
                                  <p:childTnLst>
                                    <p:set>
                                      <p:cBhvr>
                                        <p:cTn id="109" dur="1" fill="hold">
                                          <p:stCondLst>
                                            <p:cond delay="0"/>
                                          </p:stCondLst>
                                        </p:cTn>
                                        <p:tgtEl>
                                          <p:spTgt spid="68">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8" grpId="0"/>
      <p:bldP spid="18" grpId="1"/>
      <p:bldP spid="18" grpId="2"/>
      <p:bldP spid="18" grpId="3"/>
      <p:bldP spid="17" grpId="0"/>
      <p:bldP spid="17" grpId="1"/>
      <p:bldP spid="17" grpId="2"/>
      <p:bldP spid="17" grpId="3"/>
      <p:bldP spid="16" grpId="0"/>
      <p:bldP spid="16" grpId="1"/>
      <p:bldP spid="16" grpId="2"/>
      <p:bldP spid="16" grpId="3"/>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p:cNvSpPr txBox="1"/>
          <p:nvPr/>
        </p:nvSpPr>
        <p:spPr>
          <a:xfrm>
            <a:off x="0" y="-17729"/>
            <a:ext cx="9144000" cy="1200329"/>
          </a:xfrm>
          <a:prstGeom prst="rect">
            <a:avLst/>
          </a:prstGeom>
          <a:noFill/>
        </p:spPr>
        <p:txBody>
          <a:bodyPr wrap="square" rtlCol="0">
            <a:spAutoFit/>
          </a:bodyPr>
          <a:lstStyle/>
          <a:p>
            <a:pPr algn="ctr"/>
            <a:r>
              <a:rPr lang="en-NZ" sz="3600" b="1" dirty="0"/>
              <a:t> The  Souls  in Purgatory –</a:t>
            </a:r>
            <a:br>
              <a:rPr lang="en-NZ" sz="3600" b="1" dirty="0"/>
            </a:br>
            <a:r>
              <a:rPr lang="en-NZ" sz="3600" b="1" dirty="0"/>
              <a:t>who are they and why are they there?</a:t>
            </a:r>
          </a:p>
        </p:txBody>
      </p:sp>
      <p:pic>
        <p:nvPicPr>
          <p:cNvPr id="25" name="Image" descr="Image result for children at a cemetery">
            <a:extLst>
              <a:ext uri="{FF2B5EF4-FFF2-40B4-BE49-F238E27FC236}">
                <a16:creationId xmlns:a16="http://schemas.microsoft.com/office/drawing/2014/main" id="{1FE17A1A-CF86-49A0-B4F1-FA66C8DB7F4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408" y="1236694"/>
            <a:ext cx="4524008" cy="2545642"/>
          </a:xfrm>
          <a:prstGeom prst="rect">
            <a:avLst/>
          </a:prstGeom>
          <a:noFill/>
          <a:ln>
            <a:noFill/>
          </a:ln>
        </p:spPr>
      </p:pic>
      <p:sp>
        <p:nvSpPr>
          <p:cNvPr id="15" name="Shape: Card 7 (bottom)"/>
          <p:cNvSpPr/>
          <p:nvPr/>
        </p:nvSpPr>
        <p:spPr>
          <a:xfrm>
            <a:off x="456372" y="1446740"/>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We believe that all the Saints in heaven, all the souls in purgatory waiting to go to heaven and all the people on earth are part of God’s family that we call the Communion of Saints and God’s dream is that one day we will all be together with God in heaven forever. </a:t>
            </a:r>
            <a:endParaRPr lang="en-NZ" sz="1600" dirty="0">
              <a:solidFill>
                <a:schemeClr val="tx1"/>
              </a:solidFill>
            </a:endParaRPr>
          </a:p>
        </p:txBody>
      </p:sp>
      <p:sp>
        <p:nvSpPr>
          <p:cNvPr id="14" name="Shape: Card 6"/>
          <p:cNvSpPr/>
          <p:nvPr/>
        </p:nvSpPr>
        <p:spPr>
          <a:xfrm>
            <a:off x="529002" y="1508738"/>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600" b="1" dirty="0">
                <a:solidFill>
                  <a:schemeClr val="tx1"/>
                </a:solidFill>
              </a:rPr>
              <a:t>All Souls Day helps us to be hopeful that one day we will be with God in heaven with all the saints and angels and people we have known and loved on earth. Catholics believe this will happen. We believe death is not the end but the beginning of our new life with God.</a:t>
            </a:r>
            <a:endParaRPr lang="en-NZ" sz="1600" dirty="0">
              <a:solidFill>
                <a:schemeClr val="tx1"/>
              </a:solidFill>
            </a:endParaRPr>
          </a:p>
        </p:txBody>
      </p:sp>
      <p:sp>
        <p:nvSpPr>
          <p:cNvPr id="27" name="Shape: Card 5"/>
          <p:cNvSpPr/>
          <p:nvPr/>
        </p:nvSpPr>
        <p:spPr>
          <a:xfrm>
            <a:off x="603135" y="1558700"/>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All Souls day is a good day to think about these things and how we are living our lives. Jesus showed us how to be kind, loving people who stand up for those in need and serve the people we live with. By doing this now we are preparing ourselves to enter heaven when we die.</a:t>
            </a:r>
            <a:endParaRPr lang="en-NZ" sz="1400" dirty="0">
              <a:solidFill>
                <a:schemeClr val="tx1"/>
              </a:solidFill>
            </a:endParaRPr>
          </a:p>
        </p:txBody>
      </p:sp>
      <p:sp>
        <p:nvSpPr>
          <p:cNvPr id="23" name="Shape: Card 4"/>
          <p:cNvSpPr/>
          <p:nvPr/>
        </p:nvSpPr>
        <p:spPr>
          <a:xfrm>
            <a:off x="659771" y="1628702"/>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We cannot help ourselves and we have to rely on the prayers of our loved ones on earth to help us to become more perfect and when that happens we can say “I am ready to go to God”. We don’t know where, when or how this happens because it is a mystery - but we do know it does happen.</a:t>
            </a:r>
            <a:endParaRPr lang="en-NZ" sz="1400" dirty="0">
              <a:solidFill>
                <a:schemeClr val="tx1"/>
              </a:solidFill>
            </a:endParaRPr>
          </a:p>
        </p:txBody>
      </p:sp>
      <p:sp>
        <p:nvSpPr>
          <p:cNvPr id="22" name="Shape: Card 3"/>
          <p:cNvSpPr/>
          <p:nvPr/>
        </p:nvSpPr>
        <p:spPr>
          <a:xfrm>
            <a:off x="706624" y="1678205"/>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1400" b="1" dirty="0">
                <a:solidFill>
                  <a:schemeClr val="tx1"/>
                </a:solidFill>
              </a:rPr>
              <a:t>People who die in God’s grace and friendship but are not perfect, need to undergo a purification or preparation before they enter the presence of God in heaven. This is what the Church calls purgatory. We don’t know how this happens but we do know that during it we have a very great longing to be with God. </a:t>
            </a:r>
            <a:endParaRPr lang="en-NZ" sz="1400" dirty="0">
              <a:solidFill>
                <a:schemeClr val="tx1"/>
              </a:solidFill>
            </a:endParaRPr>
          </a:p>
        </p:txBody>
      </p:sp>
      <p:sp>
        <p:nvSpPr>
          <p:cNvPr id="21" name="Shape: Card 2"/>
          <p:cNvSpPr/>
          <p:nvPr/>
        </p:nvSpPr>
        <p:spPr>
          <a:xfrm>
            <a:off x="775746" y="1727712"/>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When most of us die we are not perfect saints or terrible sinners. We believe in God but in our lives there have been times when we have failed to live as God wants us to in the loving ways that Jesus showed us.</a:t>
            </a:r>
            <a:endParaRPr lang="en-NZ" dirty="0">
              <a:solidFill>
                <a:schemeClr val="tx1"/>
              </a:solidFill>
            </a:endParaRPr>
          </a:p>
        </p:txBody>
      </p:sp>
      <p:sp>
        <p:nvSpPr>
          <p:cNvPr id="16" name="Shape: Card 1 (top)"/>
          <p:cNvSpPr/>
          <p:nvPr/>
        </p:nvSpPr>
        <p:spPr>
          <a:xfrm>
            <a:off x="839932" y="1774196"/>
            <a:ext cx="2620781" cy="3116411"/>
          </a:xfrm>
          <a:prstGeom prst="roundRect">
            <a:avLst/>
          </a:prstGeom>
          <a:solidFill>
            <a:schemeClr val="bg1"/>
          </a:solidFill>
          <a:ln w="82550" cmpd="thickThi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b="1" dirty="0">
                <a:solidFill>
                  <a:schemeClr val="tx1"/>
                </a:solidFill>
              </a:rPr>
              <a:t>To get to heaven we need to live our lives as Jesus showed us - that is with goodness and kindness towards all people. To be with God we must be full of God’s love and grace with no trace of sin or meanness. </a:t>
            </a:r>
            <a:endParaRPr lang="en-GB" b="1" dirty="0">
              <a:solidFill>
                <a:schemeClr val="tx1"/>
              </a:solidFill>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a:solidFill>
                  <a:srgbClr val="002060"/>
                </a:solidFill>
                <a:latin typeface="Arial" pitchFamily="34" charset="0"/>
                <a:cs typeface="Arial" pitchFamily="34" charset="0"/>
              </a:rPr>
              <a:t>S-06</a:t>
            </a: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2837985" y="4912668"/>
            <a:ext cx="3468029" cy="230832"/>
          </a:xfrm>
          <a:prstGeom prst="rect">
            <a:avLst/>
          </a:prstGeom>
          <a:noFill/>
        </p:spPr>
        <p:txBody>
          <a:bodyPr wrap="square" rtlCol="0">
            <a:spAutoFit/>
          </a:bodyPr>
          <a:lstStyle/>
          <a:p>
            <a:pPr algn="ctr"/>
            <a:r>
              <a:rPr lang="en-GB" sz="900" dirty="0">
                <a:latin typeface="Arial" panose="020B0604020202020204" pitchFamily="34" charset="0"/>
                <a:ea typeface="Segoe UI" pitchFamily="34" charset="0"/>
                <a:cs typeface="Arial" pitchFamily="34" charset="0"/>
              </a:rPr>
              <a:t>Click top card to discard it.</a:t>
            </a:r>
          </a:p>
        </p:txBody>
      </p:sp>
    </p:spTree>
    <p:extLst>
      <p:ext uri="{BB962C8B-B14F-4D97-AF65-F5344CB8AC3E}">
        <p14:creationId xmlns:p14="http://schemas.microsoft.com/office/powerpoint/2010/main" val="377298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0-ppt_h/2"/>
                                          </p:val>
                                        </p:tav>
                                      </p:tavLst>
                                    </p:anim>
                                    <p:set>
                                      <p:cBhvr>
                                        <p:cTn id="8"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21"/>
                                        </p:tgtEl>
                                        <p:attrNameLst>
                                          <p:attrName>ppt_x</p:attrName>
                                        </p:attrNameLst>
                                      </p:cBhvr>
                                      <p:tavLst>
                                        <p:tav tm="0">
                                          <p:val>
                                            <p:strVal val="ppt_x"/>
                                          </p:val>
                                        </p:tav>
                                        <p:tav tm="100000">
                                          <p:val>
                                            <p:strVal val="1+ppt_w/2"/>
                                          </p:val>
                                        </p:tav>
                                      </p:tavLst>
                                    </p:anim>
                                    <p:anim calcmode="lin" valueType="num">
                                      <p:cBhvr additive="base">
                                        <p:cTn id="14" dur="1000"/>
                                        <p:tgtEl>
                                          <p:spTgt spid="21"/>
                                        </p:tgtEl>
                                        <p:attrNameLst>
                                          <p:attrName>ppt_y</p:attrName>
                                        </p:attrNameLst>
                                      </p:cBhvr>
                                      <p:tavLst>
                                        <p:tav tm="0">
                                          <p:val>
                                            <p:strVal val="ppt_y"/>
                                          </p:val>
                                        </p:tav>
                                        <p:tav tm="100000">
                                          <p:val>
                                            <p:strVal val="0-ppt_h/2"/>
                                          </p:val>
                                        </p:tav>
                                      </p:tavLst>
                                    </p:anim>
                                    <p:set>
                                      <p:cBhvr>
                                        <p:cTn id="15"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22"/>
                                        </p:tgtEl>
                                        <p:attrNameLst>
                                          <p:attrName>ppt_x</p:attrName>
                                        </p:attrNameLst>
                                      </p:cBhvr>
                                      <p:tavLst>
                                        <p:tav tm="0">
                                          <p:val>
                                            <p:strVal val="ppt_x"/>
                                          </p:val>
                                        </p:tav>
                                        <p:tav tm="100000">
                                          <p:val>
                                            <p:strVal val="1+ppt_w/2"/>
                                          </p:val>
                                        </p:tav>
                                      </p:tavLst>
                                    </p:anim>
                                    <p:anim calcmode="lin" valueType="num">
                                      <p:cBhvr additive="base">
                                        <p:cTn id="21" dur="1000"/>
                                        <p:tgtEl>
                                          <p:spTgt spid="22"/>
                                        </p:tgtEl>
                                        <p:attrNameLst>
                                          <p:attrName>ppt_y</p:attrName>
                                        </p:attrNameLst>
                                      </p:cBhvr>
                                      <p:tavLst>
                                        <p:tav tm="0">
                                          <p:val>
                                            <p:strVal val="ppt_y"/>
                                          </p:val>
                                        </p:tav>
                                        <p:tav tm="100000">
                                          <p:val>
                                            <p:strVal val="0-ppt_h/2"/>
                                          </p:val>
                                        </p:tav>
                                      </p:tavLst>
                                    </p:anim>
                                    <p:set>
                                      <p:cBhvr>
                                        <p:cTn id="2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23"/>
                                        </p:tgtEl>
                                        <p:attrNameLst>
                                          <p:attrName>ppt_x</p:attrName>
                                        </p:attrNameLst>
                                      </p:cBhvr>
                                      <p:tavLst>
                                        <p:tav tm="0">
                                          <p:val>
                                            <p:strVal val="ppt_x"/>
                                          </p:val>
                                        </p:tav>
                                        <p:tav tm="100000">
                                          <p:val>
                                            <p:strVal val="1+ppt_w/2"/>
                                          </p:val>
                                        </p:tav>
                                      </p:tavLst>
                                    </p:anim>
                                    <p:anim calcmode="lin" valueType="num">
                                      <p:cBhvr additive="base">
                                        <p:cTn id="28" dur="1000"/>
                                        <p:tgtEl>
                                          <p:spTgt spid="23"/>
                                        </p:tgtEl>
                                        <p:attrNameLst>
                                          <p:attrName>ppt_y</p:attrName>
                                        </p:attrNameLst>
                                      </p:cBhvr>
                                      <p:tavLst>
                                        <p:tav tm="0">
                                          <p:val>
                                            <p:strVal val="ppt_y"/>
                                          </p:val>
                                        </p:tav>
                                        <p:tav tm="100000">
                                          <p:val>
                                            <p:strVal val="0-ppt_h/2"/>
                                          </p:val>
                                        </p:tav>
                                      </p:tavLst>
                                    </p:anim>
                                    <p:set>
                                      <p:cBhvr>
                                        <p:cTn id="29"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27"/>
                                        </p:tgtEl>
                                        <p:attrNameLst>
                                          <p:attrName>ppt_x</p:attrName>
                                        </p:attrNameLst>
                                      </p:cBhvr>
                                      <p:tavLst>
                                        <p:tav tm="0">
                                          <p:val>
                                            <p:strVal val="ppt_x"/>
                                          </p:val>
                                        </p:tav>
                                        <p:tav tm="100000">
                                          <p:val>
                                            <p:strVal val="1+ppt_w/2"/>
                                          </p:val>
                                        </p:tav>
                                      </p:tavLst>
                                    </p:anim>
                                    <p:anim calcmode="lin" valueType="num">
                                      <p:cBhvr additive="base">
                                        <p:cTn id="35" dur="1000"/>
                                        <p:tgtEl>
                                          <p:spTgt spid="27"/>
                                        </p:tgtEl>
                                        <p:attrNameLst>
                                          <p:attrName>ppt_y</p:attrName>
                                        </p:attrNameLst>
                                      </p:cBhvr>
                                      <p:tavLst>
                                        <p:tav tm="0">
                                          <p:val>
                                            <p:strVal val="ppt_y"/>
                                          </p:val>
                                        </p:tav>
                                        <p:tav tm="100000">
                                          <p:val>
                                            <p:strVal val="0-ppt_h/2"/>
                                          </p:val>
                                        </p:tav>
                                      </p:tavLst>
                                    </p:anim>
                                    <p:set>
                                      <p:cBhvr>
                                        <p:cTn id="36"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14"/>
                                        </p:tgtEl>
                                        <p:attrNameLst>
                                          <p:attrName>ppt_x</p:attrName>
                                        </p:attrNameLst>
                                      </p:cBhvr>
                                      <p:tavLst>
                                        <p:tav tm="0">
                                          <p:val>
                                            <p:strVal val="ppt_x"/>
                                          </p:val>
                                        </p:tav>
                                        <p:tav tm="100000">
                                          <p:val>
                                            <p:strVal val="1+ppt_w/2"/>
                                          </p:val>
                                        </p:tav>
                                      </p:tavLst>
                                    </p:anim>
                                    <p:anim calcmode="lin" valueType="num">
                                      <p:cBhvr additive="base">
                                        <p:cTn id="42" dur="1000"/>
                                        <p:tgtEl>
                                          <p:spTgt spid="14"/>
                                        </p:tgtEl>
                                        <p:attrNameLst>
                                          <p:attrName>ppt_y</p:attrName>
                                        </p:attrNameLst>
                                      </p:cBhvr>
                                      <p:tavLst>
                                        <p:tav tm="0">
                                          <p:val>
                                            <p:strVal val="ppt_y"/>
                                          </p:val>
                                        </p:tav>
                                        <p:tav tm="100000">
                                          <p:val>
                                            <p:strVal val="0-ppt_h/2"/>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15"/>
                                        </p:tgtEl>
                                        <p:attrNameLst>
                                          <p:attrName>ppt_x</p:attrName>
                                        </p:attrNameLst>
                                      </p:cBhvr>
                                      <p:tavLst>
                                        <p:tav tm="0">
                                          <p:val>
                                            <p:strVal val="ppt_x"/>
                                          </p:val>
                                        </p:tav>
                                        <p:tav tm="100000">
                                          <p:val>
                                            <p:strVal val="1+ppt_w/2"/>
                                          </p:val>
                                        </p:tav>
                                      </p:tavLst>
                                    </p:anim>
                                    <p:anim calcmode="lin" valueType="num">
                                      <p:cBhvr additive="base">
                                        <p:cTn id="49" dur="1000"/>
                                        <p:tgtEl>
                                          <p:spTgt spid="15"/>
                                        </p:tgtEl>
                                        <p:attrNameLst>
                                          <p:attrName>ppt_y</p:attrName>
                                        </p:attrNameLst>
                                      </p:cBhvr>
                                      <p:tavLst>
                                        <p:tav tm="0">
                                          <p:val>
                                            <p:strVal val="ppt_y"/>
                                          </p:val>
                                        </p:tav>
                                        <p:tav tm="100000">
                                          <p:val>
                                            <p:strVal val="0-ppt_h/2"/>
                                          </p:val>
                                        </p:tav>
                                      </p:tavLst>
                                    </p:anim>
                                    <p:set>
                                      <p:cBhvr>
                                        <p:cTn id="5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21"/>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2"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ntr" presetSubtype="0" fill="hold" grpId="2"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grpId="2" nodeType="with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5" grpId="0" animBg="1"/>
      <p:bldP spid="15" grpId="1" animBg="1"/>
      <p:bldP spid="15" grpId="2" animBg="1"/>
      <p:bldP spid="14" grpId="0" animBg="1"/>
      <p:bldP spid="14" grpId="1" animBg="1"/>
      <p:bldP spid="14" grpId="2" animBg="1"/>
      <p:bldP spid="27" grpId="0" animBg="1"/>
      <p:bldP spid="27" grpId="1" animBg="1"/>
      <p:bldP spid="27" grpId="2" animBg="1"/>
      <p:bldP spid="23" grpId="0" animBg="1"/>
      <p:bldP spid="23" grpId="1" animBg="1"/>
      <p:bldP spid="23" grpId="2" animBg="1"/>
      <p:bldP spid="22" grpId="0" animBg="1"/>
      <p:bldP spid="22" grpId="1" animBg="1"/>
      <p:bldP spid="22" grpId="2" animBg="1"/>
      <p:bldP spid="21" grpId="0" animBg="1"/>
      <p:bldP spid="21" grpId="1" animBg="1"/>
      <p:bldP spid="21" grpId="2" animBg="1"/>
      <p:bldP spid="16" grpId="0" animBg="1"/>
      <p:bldP spid="16" grpId="1" animBg="1"/>
      <p:bldP spid="1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Line 3">
            <a:extLst>
              <a:ext uri="{FF2B5EF4-FFF2-40B4-BE49-F238E27FC236}">
                <a16:creationId xmlns:a16="http://schemas.microsoft.com/office/drawing/2014/main" id="{EB8D4358-389E-4A6E-AE47-92708C37CA44}"/>
              </a:ext>
            </a:extLst>
          </p:cNvPr>
          <p:cNvSpPr/>
          <p:nvPr/>
        </p:nvSpPr>
        <p:spPr>
          <a:xfrm>
            <a:off x="821852" y="3844094"/>
            <a:ext cx="8102967" cy="830997"/>
          </a:xfrm>
          <a:prstGeom prst="rect">
            <a:avLst/>
          </a:prstGeom>
        </p:spPr>
        <p:txBody>
          <a:bodyPr wrap="square">
            <a:spAutoFit/>
          </a:bodyPr>
          <a:lstStyle/>
          <a:p>
            <a:pPr marL="285750" indent="-285750">
              <a:buFont typeface="Arial" panose="020B0604020202020204" pitchFamily="34" charset="0"/>
              <a:buChar char="•"/>
            </a:pPr>
            <a:r>
              <a:rPr lang="en-NZ" sz="1600" dirty="0"/>
              <a:t>Purgatory is not a place it is more a way of being. In purgatory we become aware that we are not ready to meet God because in our lives on earth we have had times of being selfish and unloving. This is why we must be separated from God until we have made up for this. </a:t>
            </a:r>
            <a:endParaRPr lang="en-NZ" sz="1200" b="1" dirty="0"/>
          </a:p>
        </p:txBody>
      </p:sp>
      <p:sp>
        <p:nvSpPr>
          <p:cNvPr id="8" name="Textbox: Line 2"/>
          <p:cNvSpPr txBox="1"/>
          <p:nvPr/>
        </p:nvSpPr>
        <p:spPr>
          <a:xfrm>
            <a:off x="821852" y="2476400"/>
            <a:ext cx="6798149" cy="1077218"/>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pPr marL="285750" indent="-285750">
              <a:buFont typeface="Arial" panose="020B0604020202020204" pitchFamily="34" charset="0"/>
              <a:buChar char="•"/>
            </a:pPr>
            <a:r>
              <a:rPr lang="en-NZ" sz="1600" b="0" dirty="0">
                <a:latin typeface="+mn-lt"/>
              </a:rPr>
              <a:t>No, purgatory is not like hell. People in purgatory will be with God – they just need time to get ready to get there. They long to be with God very much and that is why they depend on people on earth to help them through prayer and good deeds. People in hell have separated themselves from God. </a:t>
            </a:r>
            <a:endParaRPr lang="en-NZ" sz="1200" dirty="0">
              <a:latin typeface="+mn-lt"/>
            </a:endParaRPr>
          </a:p>
        </p:txBody>
      </p:sp>
      <p:sp>
        <p:nvSpPr>
          <p:cNvPr id="6" name="Textbox: Line 1"/>
          <p:cNvSpPr txBox="1"/>
          <p:nvPr/>
        </p:nvSpPr>
        <p:spPr>
          <a:xfrm>
            <a:off x="821853" y="938593"/>
            <a:ext cx="5766516" cy="1077218"/>
          </a:xfrm>
          <a:prstGeom prst="rect">
            <a:avLst/>
          </a:prstGeom>
          <a:noFill/>
        </p:spPr>
        <p:txBody>
          <a:bodyPr wrap="square" rtlCol="0">
            <a:spAutoFit/>
          </a:bodyPr>
          <a:lstStyle/>
          <a:p>
            <a:pPr marL="285750" indent="-285750">
              <a:buFont typeface="Arial" panose="020B0604020202020204" pitchFamily="34" charset="0"/>
              <a:buChar char="•"/>
            </a:pPr>
            <a:r>
              <a:rPr lang="en-NZ" sz="1600" dirty="0"/>
              <a:t>We don’t really know what purgatory is like except that we really want to be with God and waiting for this to happen is very hard. Purgatory is not like heaven because God is in heaven and God is love so everyone in heaven is completely full of love. </a:t>
            </a:r>
            <a:endParaRPr lang="en-NZ" sz="1200" b="1" dirty="0">
              <a:latin typeface="Segoe UI" pitchFamily="34" charset="0"/>
              <a:ea typeface="Segoe UI" pitchFamily="34" charset="0"/>
              <a:cs typeface="Segoe UI" pitchFamily="34" charset="0"/>
            </a:endParaRP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a:t>
            </a:r>
            <a:endParaRPr lang="en-GB" sz="900" b="1" dirty="0">
              <a:solidFill>
                <a:srgbClr val="002060"/>
              </a:solidFill>
              <a:latin typeface="Arial" pitchFamily="34" charset="0"/>
              <a:cs typeface="Arial" pitchFamily="34" charset="0"/>
            </a:endParaRP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69776" y="4912668"/>
            <a:ext cx="220445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an image on the left to reveal text.</a:t>
            </a:r>
          </a:p>
        </p:txBody>
      </p:sp>
      <p:sp>
        <p:nvSpPr>
          <p:cNvPr id="15" name="Title"/>
          <p:cNvSpPr txBox="1"/>
          <p:nvPr/>
        </p:nvSpPr>
        <p:spPr>
          <a:xfrm>
            <a:off x="3557" y="3375"/>
            <a:ext cx="9144000" cy="646331"/>
          </a:xfrm>
          <a:prstGeom prst="rect">
            <a:avLst/>
          </a:prstGeom>
          <a:noFill/>
        </p:spPr>
        <p:txBody>
          <a:bodyPr wrap="square" rtlCol="0">
            <a:spAutoFit/>
          </a:bodyPr>
          <a:lstStyle/>
          <a:p>
            <a:pPr algn="ctr"/>
            <a:r>
              <a:rPr lang="en-NZ" sz="3600" b="1" dirty="0"/>
              <a:t>Purgatory - FAQ Frequently Asked Questions</a:t>
            </a:r>
            <a:endParaRPr lang="en-GB" sz="3600" b="1" dirty="0"/>
          </a:p>
        </p:txBody>
      </p:sp>
      <p:pic>
        <p:nvPicPr>
          <p:cNvPr id="17" name="Image_Large" descr="Related image">
            <a:hlinkClick r:id="rId3"/>
            <a:extLst>
              <a:ext uri="{FF2B5EF4-FFF2-40B4-BE49-F238E27FC236}">
                <a16:creationId xmlns:a16="http://schemas.microsoft.com/office/drawing/2014/main" id="{53A4B1D2-2469-4F92-B0C3-4799BDD93E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639387" y="647306"/>
            <a:ext cx="2285432" cy="1828345"/>
          </a:xfrm>
          <a:prstGeom prst="rect">
            <a:avLst/>
          </a:prstGeom>
          <a:noFill/>
          <a:ln>
            <a:noFill/>
          </a:ln>
        </p:spPr>
      </p:pic>
      <p:pic>
        <p:nvPicPr>
          <p:cNvPr id="23" name="Image 3">
            <a:extLst>
              <a:ext uri="{FF2B5EF4-FFF2-40B4-BE49-F238E27FC236}">
                <a16:creationId xmlns:a16="http://schemas.microsoft.com/office/drawing/2014/main" id="{24125285-AA7F-4E87-818A-9098B3C178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 y="3615420"/>
            <a:ext cx="781278" cy="781278"/>
          </a:xfrm>
          <a:prstGeom prst="rect">
            <a:avLst/>
          </a:prstGeom>
        </p:spPr>
      </p:pic>
      <p:pic>
        <p:nvPicPr>
          <p:cNvPr id="20" name="Image 2">
            <a:extLst>
              <a:ext uri="{FF2B5EF4-FFF2-40B4-BE49-F238E27FC236}">
                <a16:creationId xmlns:a16="http://schemas.microsoft.com/office/drawing/2014/main" id="{CA8B7E5D-6281-43F0-A5C8-FC09D15DCE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66" y="2223362"/>
            <a:ext cx="781278" cy="781278"/>
          </a:xfrm>
          <a:prstGeom prst="rect">
            <a:avLst/>
          </a:prstGeom>
        </p:spPr>
      </p:pic>
      <p:pic>
        <p:nvPicPr>
          <p:cNvPr id="4" name="Image 1">
            <a:extLst>
              <a:ext uri="{FF2B5EF4-FFF2-40B4-BE49-F238E27FC236}">
                <a16:creationId xmlns:a16="http://schemas.microsoft.com/office/drawing/2014/main" id="{B58D346F-5799-471E-82D8-E8AC71B2F4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4" y="702233"/>
            <a:ext cx="781278" cy="781278"/>
          </a:xfrm>
          <a:prstGeom prst="rect">
            <a:avLst/>
          </a:prstGeom>
        </p:spPr>
      </p:pic>
      <p:sp>
        <p:nvSpPr>
          <p:cNvPr id="5" name="Text: Question 1">
            <a:extLst>
              <a:ext uri="{FF2B5EF4-FFF2-40B4-BE49-F238E27FC236}">
                <a16:creationId xmlns:a16="http://schemas.microsoft.com/office/drawing/2014/main" id="{6A8A12F2-25BA-422B-8921-D80406D0A848}"/>
              </a:ext>
            </a:extLst>
          </p:cNvPr>
          <p:cNvSpPr/>
          <p:nvPr/>
        </p:nvSpPr>
        <p:spPr>
          <a:xfrm>
            <a:off x="961903" y="609484"/>
            <a:ext cx="2402955" cy="369332"/>
          </a:xfrm>
          <a:prstGeom prst="rect">
            <a:avLst/>
          </a:prstGeom>
        </p:spPr>
        <p:txBody>
          <a:bodyPr wrap="squar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What is Purgatory like?</a:t>
            </a:r>
            <a:endParaRPr lang="en-NZ" dirty="0"/>
          </a:p>
        </p:txBody>
      </p:sp>
      <p:sp>
        <p:nvSpPr>
          <p:cNvPr id="7" name="Text: Question 2">
            <a:extLst>
              <a:ext uri="{FF2B5EF4-FFF2-40B4-BE49-F238E27FC236}">
                <a16:creationId xmlns:a16="http://schemas.microsoft.com/office/drawing/2014/main" id="{1132FFBA-E97A-4E36-A115-E5A0F28B56A9}"/>
              </a:ext>
            </a:extLst>
          </p:cNvPr>
          <p:cNvSpPr/>
          <p:nvPr/>
        </p:nvSpPr>
        <p:spPr>
          <a:xfrm>
            <a:off x="962297" y="2128921"/>
            <a:ext cx="2221827" cy="369332"/>
          </a:xfrm>
          <a:prstGeom prst="rect">
            <a:avLst/>
          </a:prstGeom>
        </p:spPr>
        <p:txBody>
          <a:bodyPr wrap="non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Is purgatory like hell?</a:t>
            </a:r>
            <a:endParaRPr lang="en-NZ" dirty="0"/>
          </a:p>
        </p:txBody>
      </p:sp>
      <p:sp>
        <p:nvSpPr>
          <p:cNvPr id="9" name="Text: Question 3">
            <a:extLst>
              <a:ext uri="{FF2B5EF4-FFF2-40B4-BE49-F238E27FC236}">
                <a16:creationId xmlns:a16="http://schemas.microsoft.com/office/drawing/2014/main" id="{69040DA7-70D1-417F-872A-A157A292C4B0}"/>
              </a:ext>
            </a:extLst>
          </p:cNvPr>
          <p:cNvSpPr/>
          <p:nvPr/>
        </p:nvSpPr>
        <p:spPr>
          <a:xfrm>
            <a:off x="961903" y="3527415"/>
            <a:ext cx="2124556" cy="369332"/>
          </a:xfrm>
          <a:prstGeom prst="rect">
            <a:avLst/>
          </a:prstGeom>
        </p:spPr>
        <p:txBody>
          <a:bodyPr wrap="none">
            <a:spAutoFit/>
          </a:bodyPr>
          <a:lstStyle/>
          <a:p>
            <a:r>
              <a:rPr lang="en-NZ" b="1" dirty="0">
                <a:latin typeface="Calibri" panose="020F0502020204030204" pitchFamily="34" charset="0"/>
                <a:ea typeface="Calibri" panose="020F0502020204030204" pitchFamily="34" charset="0"/>
                <a:cs typeface="Times New Roman" panose="02020603050405020304" pitchFamily="18" charset="0"/>
              </a:rPr>
              <a:t>Where is purgatory?</a:t>
            </a:r>
            <a:endParaRPr lang="en-NZ" dirty="0"/>
          </a:p>
        </p:txBody>
      </p:sp>
    </p:spTree>
    <p:extLst>
      <p:ext uri="{BB962C8B-B14F-4D97-AF65-F5344CB8AC3E}">
        <p14:creationId xmlns:p14="http://schemas.microsoft.com/office/powerpoint/2010/main" val="3052056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click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2" grpId="0"/>
      <p:bldP spid="2" grpId="1"/>
      <p:bldP spid="2" grpId="2"/>
      <p:bldP spid="8" grpId="0"/>
      <p:bldP spid="8" grpId="1"/>
      <p:bldP spid="8" grpId="2"/>
      <p:bldP spid="6" grpId="0"/>
      <p:bldP spid="6" grpId="1"/>
      <p:bldP spid="6"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98931</TotalTime>
  <Words>3278</Words>
  <Application>Microsoft Office PowerPoint</Application>
  <PresentationFormat>On-screen Show (16:9)</PresentationFormat>
  <Paragraphs>218</Paragraphs>
  <Slides>19</Slides>
  <Notes>19</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1287</cp:revision>
  <cp:lastPrinted>2016-02-02T20:22:43Z</cp:lastPrinted>
  <dcterms:created xsi:type="dcterms:W3CDTF">2015-10-21T21:04:26Z</dcterms:created>
  <dcterms:modified xsi:type="dcterms:W3CDTF">2017-10-20T08:01:09Z</dcterms:modified>
</cp:coreProperties>
</file>